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3"/>
    <p:sldMasterId id="2147483672" r:id="rId4"/>
  </p:sldMasterIdLst>
  <p:notesMasterIdLst>
    <p:notesMasterId r:id="rId53"/>
  </p:notesMasterIdLst>
  <p:handoutMasterIdLst>
    <p:handoutMasterId r:id="rId54"/>
  </p:handoutMasterIdLst>
  <p:sldIdLst>
    <p:sldId id="260" r:id="rId5"/>
    <p:sldId id="408" r:id="rId6"/>
    <p:sldId id="4383" r:id="rId7"/>
    <p:sldId id="4384" r:id="rId8"/>
    <p:sldId id="376" r:id="rId9"/>
    <p:sldId id="4393" r:id="rId10"/>
    <p:sldId id="4395" r:id="rId11"/>
    <p:sldId id="4396" r:id="rId12"/>
    <p:sldId id="4392" r:id="rId13"/>
    <p:sldId id="4394" r:id="rId14"/>
    <p:sldId id="272" r:id="rId15"/>
    <p:sldId id="399" r:id="rId16"/>
    <p:sldId id="400" r:id="rId17"/>
    <p:sldId id="256" r:id="rId18"/>
    <p:sldId id="257" r:id="rId19"/>
    <p:sldId id="295" r:id="rId20"/>
    <p:sldId id="269" r:id="rId21"/>
    <p:sldId id="270" r:id="rId22"/>
    <p:sldId id="4388" r:id="rId23"/>
    <p:sldId id="263" r:id="rId24"/>
    <p:sldId id="271" r:id="rId25"/>
    <p:sldId id="266" r:id="rId26"/>
    <p:sldId id="259" r:id="rId27"/>
    <p:sldId id="294" r:id="rId28"/>
    <p:sldId id="267" r:id="rId29"/>
    <p:sldId id="296" r:id="rId30"/>
    <p:sldId id="297" r:id="rId31"/>
    <p:sldId id="298" r:id="rId32"/>
    <p:sldId id="262" r:id="rId33"/>
    <p:sldId id="395" r:id="rId34"/>
    <p:sldId id="4377" r:id="rId35"/>
    <p:sldId id="4382" r:id="rId36"/>
    <p:sldId id="4378" r:id="rId37"/>
    <p:sldId id="4391" r:id="rId38"/>
    <p:sldId id="4390" r:id="rId39"/>
    <p:sldId id="412" r:id="rId40"/>
    <p:sldId id="4374" r:id="rId41"/>
    <p:sldId id="4375" r:id="rId42"/>
    <p:sldId id="4387" r:id="rId43"/>
    <p:sldId id="4376" r:id="rId44"/>
    <p:sldId id="4389" r:id="rId45"/>
    <p:sldId id="4385" r:id="rId46"/>
    <p:sldId id="4386" r:id="rId47"/>
    <p:sldId id="393" r:id="rId48"/>
    <p:sldId id="4379" r:id="rId49"/>
    <p:sldId id="381" r:id="rId50"/>
    <p:sldId id="382" r:id="rId51"/>
    <p:sldId id="392" r:id="rId52"/>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29E2EEC-E775-4198-A242-2D32BCB2DD29}">
          <p14:sldIdLst/>
        </p14:section>
        <p14:section name="Title" id="{3DF38B55-1F73-4233-9F2F-6B8B22E59FF6}">
          <p14:sldIdLst>
            <p14:sldId id="260"/>
            <p14:sldId id="408"/>
            <p14:sldId id="4383"/>
            <p14:sldId id="4384"/>
            <p14:sldId id="376"/>
            <p14:sldId id="4393"/>
            <p14:sldId id="4395"/>
            <p14:sldId id="4396"/>
            <p14:sldId id="4392"/>
            <p14:sldId id="4394"/>
            <p14:sldId id="272"/>
            <p14:sldId id="399"/>
            <p14:sldId id="400"/>
            <p14:sldId id="256"/>
            <p14:sldId id="257"/>
            <p14:sldId id="295"/>
            <p14:sldId id="269"/>
            <p14:sldId id="270"/>
            <p14:sldId id="4388"/>
            <p14:sldId id="263"/>
            <p14:sldId id="271"/>
            <p14:sldId id="266"/>
            <p14:sldId id="259"/>
            <p14:sldId id="294"/>
            <p14:sldId id="267"/>
            <p14:sldId id="296"/>
            <p14:sldId id="297"/>
            <p14:sldId id="298"/>
            <p14:sldId id="262"/>
            <p14:sldId id="395"/>
            <p14:sldId id="4377"/>
            <p14:sldId id="4382"/>
            <p14:sldId id="4378"/>
            <p14:sldId id="4391"/>
            <p14:sldId id="4390"/>
            <p14:sldId id="412"/>
            <p14:sldId id="4374"/>
            <p14:sldId id="4375"/>
            <p14:sldId id="4387"/>
            <p14:sldId id="4376"/>
            <p14:sldId id="4389"/>
            <p14:sldId id="4385"/>
            <p14:sldId id="4386"/>
            <p14:sldId id="393"/>
            <p14:sldId id="4379"/>
            <p14:sldId id="381"/>
            <p14:sldId id="382"/>
            <p14:sldId id="39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om Grey" initials="TG" lastIdx="1" clrIdx="0">
    <p:extLst>
      <p:ext uri="{19B8F6BF-5375-455C-9EA6-DF929625EA0E}">
        <p15:presenceInfo xmlns:p15="http://schemas.microsoft.com/office/powerpoint/2012/main" userId="6b7c3896462d443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E00"/>
    <a:srgbClr val="AC8B4E"/>
    <a:srgbClr val="F0EEE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A9AEB8-A158-E0FA-3644-19A4C82073F7}" v="44" dt="2025-09-09T11:07:51.697"/>
    <p1510:client id="{1A4D0CEE-5D67-D0D2-9C17-3D2C023E25DE}" v="2" dt="2025-09-10T13:36:47.044"/>
    <p1510:client id="{1B2C423B-3D3E-F60D-D069-BDF62C898B88}" v="99" dt="2025-09-09T09:03:07.790"/>
    <p1510:client id="{1F8B2431-1D19-536C-382A-97F1183236AF}" v="6" dt="2025-09-09T18:13:02.745"/>
    <p1510:client id="{40A52BDD-AF46-EEE4-4746-81575FEC9492}" v="9" dt="2025-09-10T13:33:37.339"/>
    <p1510:client id="{42EDBC89-CB29-D38C-6D97-7BED63A330D9}" v="1" dt="2025-09-09T09:14:52.411"/>
    <p1510:client id="{57F3140F-B8A3-6881-8260-2F90EA8537DD}" v="5" dt="2025-09-09T13:53:27.619"/>
    <p1510:client id="{5CCC5521-C1FE-104E-CCC4-D5E065AB646A}" v="256" dt="2025-09-09T10:19:41.663"/>
    <p1510:client id="{8F59F8C4-5D23-1164-4AAE-C6E4C4F51D92}" v="30" dt="2025-09-09T12:52:13.928"/>
    <p1510:client id="{8FC12981-B5A8-0BC8-ABC9-53633C8A4EAB}" v="2" dt="2025-09-10T13:21:47.145"/>
    <p1510:client id="{94BFFDB7-B93A-FA48-902F-767EEA1616CE}" v="29" dt="2025-09-10T14:51:26.875"/>
    <p1510:client id="{9E834DB8-7BB2-3F84-3A64-481351684070}" v="190" dt="2025-09-08T16:01:32.428"/>
    <p1510:client id="{B7E2FED0-EF54-B9C5-A781-AB77B93DEF5B}" v="217" dt="2025-09-09T08:48:44.816"/>
    <p1510:client id="{CE6AD721-C2A7-2B09-9FAE-9B5EB89554D3}" v="131" dt="2025-09-10T14:23:25.917"/>
    <p1510:client id="{D137C965-6079-60C6-2481-AB6D29C07DAB}" v="529" dt="2025-09-10T15:17:50.692"/>
    <p1510:client id="{D5D9E37B-0D10-EED7-0C02-CD901999E97B}" v="114" dt="2025-09-10T11:44:25.569"/>
    <p1510:client id="{D6175A4E-65E9-B3E2-44CB-1E29440824EA}" v="7" dt="2025-09-09T14:14:41.8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1" d="100"/>
          <a:sy n="111" d="100"/>
        </p:scale>
        <p:origin x="1614" y="7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9B2762-E547-4CAB-8FFA-17248F907740}" type="datetimeFigureOut">
              <a:rPr lang="en-GB" smtClean="0"/>
              <a:t>12/09/2025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E63B9F8-0BA5-445F-AB85-43522AEAE858}" type="slidenum">
              <a:rPr lang="en-GB" smtClean="0"/>
              <a:t>‹#›</a:t>
            </a:fld>
            <a:endParaRPr lang="en-GB"/>
          </a:p>
        </p:txBody>
      </p:sp>
    </p:spTree>
    <p:extLst>
      <p:ext uri="{BB962C8B-B14F-4D97-AF65-F5344CB8AC3E}">
        <p14:creationId xmlns:p14="http://schemas.microsoft.com/office/powerpoint/2010/main" val="12086330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60" cy="498056"/>
          </a:xfrm>
          <a:prstGeom prst="rect">
            <a:avLst/>
          </a:prstGeom>
        </p:spPr>
        <p:txBody>
          <a:bodyPr vert="horz" lIns="95563" tIns="47781" rIns="95563" bIns="47781" rtlCol="0"/>
          <a:lstStyle>
            <a:lvl1pPr algn="l">
              <a:defRPr sz="1300"/>
            </a:lvl1pPr>
          </a:lstStyle>
          <a:p>
            <a:endParaRPr lang="en-GB"/>
          </a:p>
        </p:txBody>
      </p:sp>
      <p:sp>
        <p:nvSpPr>
          <p:cNvPr id="3" name="Date Placeholder 2"/>
          <p:cNvSpPr>
            <a:spLocks noGrp="1"/>
          </p:cNvSpPr>
          <p:nvPr>
            <p:ph type="dt" idx="1"/>
          </p:nvPr>
        </p:nvSpPr>
        <p:spPr>
          <a:xfrm>
            <a:off x="3850443" y="0"/>
            <a:ext cx="2945660" cy="498056"/>
          </a:xfrm>
          <a:prstGeom prst="rect">
            <a:avLst/>
          </a:prstGeom>
        </p:spPr>
        <p:txBody>
          <a:bodyPr vert="horz" lIns="95563" tIns="47781" rIns="95563" bIns="47781" rtlCol="0"/>
          <a:lstStyle>
            <a:lvl1pPr algn="r">
              <a:defRPr sz="1300"/>
            </a:lvl1pPr>
          </a:lstStyle>
          <a:p>
            <a:fld id="{0B6C7234-B87B-4EC0-9EA2-D33B1089A9B0}" type="datetimeFigureOut">
              <a:rPr lang="en-GB" smtClean="0"/>
              <a:t>12/09/2025</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5563" tIns="47781" rIns="95563" bIns="47781"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5563" tIns="47781" rIns="95563" bIns="4778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60" cy="498054"/>
          </a:xfrm>
          <a:prstGeom prst="rect">
            <a:avLst/>
          </a:prstGeom>
        </p:spPr>
        <p:txBody>
          <a:bodyPr vert="horz" lIns="95563" tIns="47781" rIns="95563" bIns="47781"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4"/>
            <a:ext cx="2945660" cy="498054"/>
          </a:xfrm>
          <a:prstGeom prst="rect">
            <a:avLst/>
          </a:prstGeom>
        </p:spPr>
        <p:txBody>
          <a:bodyPr vert="horz" lIns="95563" tIns="47781" rIns="95563" bIns="47781" rtlCol="0" anchor="b"/>
          <a:lstStyle>
            <a:lvl1pPr algn="r">
              <a:defRPr sz="1300"/>
            </a:lvl1pPr>
          </a:lstStyle>
          <a:p>
            <a:fld id="{CE1B3E66-A234-4445-9266-04C1CB3C90D0}" type="slidenum">
              <a:rPr lang="en-GB" smtClean="0"/>
              <a:t>‹#›</a:t>
            </a:fld>
            <a:endParaRPr lang="en-GB"/>
          </a:p>
        </p:txBody>
      </p:sp>
    </p:spTree>
    <p:extLst>
      <p:ext uri="{BB962C8B-B14F-4D97-AF65-F5344CB8AC3E}">
        <p14:creationId xmlns:p14="http://schemas.microsoft.com/office/powerpoint/2010/main" val="2757247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E1B3E66-A234-4445-9266-04C1CB3C90D0}" type="slidenum">
              <a:rPr lang="en-GB" smtClean="0"/>
              <a:t>1</a:t>
            </a:fld>
            <a:endParaRPr lang="en-GB"/>
          </a:p>
        </p:txBody>
      </p:sp>
    </p:spTree>
    <p:extLst>
      <p:ext uri="{BB962C8B-B14F-4D97-AF65-F5344CB8AC3E}">
        <p14:creationId xmlns:p14="http://schemas.microsoft.com/office/powerpoint/2010/main" val="302148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B3E66-A234-4445-9266-04C1CB3C90D0}" type="slidenum">
              <a:rPr lang="en-GB" smtClean="0"/>
              <a:t>5</a:t>
            </a:fld>
            <a:endParaRPr lang="en-GB"/>
          </a:p>
        </p:txBody>
      </p:sp>
    </p:spTree>
    <p:extLst>
      <p:ext uri="{BB962C8B-B14F-4D97-AF65-F5344CB8AC3E}">
        <p14:creationId xmlns:p14="http://schemas.microsoft.com/office/powerpoint/2010/main" val="640197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E1B3E66-A234-4445-9266-04C1CB3C90D0}" type="slidenum">
              <a:rPr lang="en-GB" smtClean="0"/>
              <a:t>12</a:t>
            </a:fld>
            <a:endParaRPr lang="en-GB"/>
          </a:p>
        </p:txBody>
      </p:sp>
    </p:spTree>
    <p:extLst>
      <p:ext uri="{BB962C8B-B14F-4D97-AF65-F5344CB8AC3E}">
        <p14:creationId xmlns:p14="http://schemas.microsoft.com/office/powerpoint/2010/main" val="339187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1B3E66-A234-4445-9266-04C1CB3C90D0}" type="slidenum">
              <a:rPr kumimoji="0" lang="en-GB"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725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B3E66-A234-4445-9266-04C1CB3C90D0}" type="slidenum">
              <a:rPr lang="en-GB" smtClean="0"/>
              <a:t>30</a:t>
            </a:fld>
            <a:endParaRPr lang="en-GB"/>
          </a:p>
        </p:txBody>
      </p:sp>
    </p:spTree>
    <p:extLst>
      <p:ext uri="{BB962C8B-B14F-4D97-AF65-F5344CB8AC3E}">
        <p14:creationId xmlns:p14="http://schemas.microsoft.com/office/powerpoint/2010/main" val="1126898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2262">
              <a:defRPr/>
            </a:pPr>
            <a:fld id="{CE1B3E66-A234-4445-9266-04C1CB3C90D0}" type="slidenum">
              <a:rPr lang="en-GB">
                <a:solidFill>
                  <a:prstClr val="black"/>
                </a:solidFill>
                <a:latin typeface="Calibri"/>
              </a:rPr>
              <a:pPr defTabSz="452262">
                <a:defRPr/>
              </a:pPr>
              <a:t>44</a:t>
            </a:fld>
            <a:endParaRPr lang="en-GB">
              <a:solidFill>
                <a:prstClr val="black"/>
              </a:solidFill>
              <a:latin typeface="Calibri"/>
            </a:endParaRPr>
          </a:p>
        </p:txBody>
      </p:sp>
    </p:spTree>
    <p:extLst>
      <p:ext uri="{BB962C8B-B14F-4D97-AF65-F5344CB8AC3E}">
        <p14:creationId xmlns:p14="http://schemas.microsoft.com/office/powerpoint/2010/main" val="420078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Explain the different lines of contact and support</a:t>
            </a:r>
          </a:p>
          <a:p>
            <a:r>
              <a:rPr lang="en-US"/>
              <a:t>Go for assessment information, attendance and behavior notes</a:t>
            </a:r>
          </a:p>
          <a:p>
            <a:r>
              <a:rPr lang="en-US"/>
              <a:t>Encourage them to contact tutors as the first point of contact (they know their initials, so they know their email address)</a:t>
            </a:r>
          </a:p>
        </p:txBody>
      </p:sp>
      <p:sp>
        <p:nvSpPr>
          <p:cNvPr id="4" name="Slide Number Placeholder 3"/>
          <p:cNvSpPr>
            <a:spLocks noGrp="1"/>
          </p:cNvSpPr>
          <p:nvPr>
            <p:ph type="sldNum" sz="quarter" idx="5"/>
          </p:nvPr>
        </p:nvSpPr>
        <p:spPr/>
        <p:txBody>
          <a:bodyPr/>
          <a:lstStyle/>
          <a:p>
            <a:fld id="{CE1B3E66-A234-4445-9266-04C1CB3C90D0}" type="slidenum">
              <a:rPr lang="en-GB" smtClean="0"/>
              <a:t>46</a:t>
            </a:fld>
            <a:endParaRPr lang="en-GB"/>
          </a:p>
        </p:txBody>
      </p:sp>
    </p:spTree>
    <p:extLst>
      <p:ext uri="{BB962C8B-B14F-4D97-AF65-F5344CB8AC3E}">
        <p14:creationId xmlns:p14="http://schemas.microsoft.com/office/powerpoint/2010/main" val="2050645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CE1B3E66-A234-4445-9266-04C1CB3C90D0}" type="slidenum">
              <a:rPr lang="en-GB" smtClean="0"/>
              <a:t>47</a:t>
            </a:fld>
            <a:endParaRPr lang="en-GB"/>
          </a:p>
        </p:txBody>
      </p:sp>
    </p:spTree>
    <p:extLst>
      <p:ext uri="{BB962C8B-B14F-4D97-AF65-F5344CB8AC3E}">
        <p14:creationId xmlns:p14="http://schemas.microsoft.com/office/powerpoint/2010/main" val="355969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E1B3E66-A234-4445-9266-04C1CB3C90D0}" type="slidenum">
              <a:rPr lang="en-GB" smtClean="0"/>
              <a:t>48</a:t>
            </a:fld>
            <a:endParaRPr lang="en-GB"/>
          </a:p>
        </p:txBody>
      </p:sp>
    </p:spTree>
    <p:extLst>
      <p:ext uri="{BB962C8B-B14F-4D97-AF65-F5344CB8AC3E}">
        <p14:creationId xmlns:p14="http://schemas.microsoft.com/office/powerpoint/2010/main" val="299718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C6BD4E27-8125-BF4C-A462-B3A962BD2F5E}"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3504701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6BD4E27-8125-BF4C-A462-B3A962BD2F5E}"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90572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6BD4E27-8125-BF4C-A462-B3A962BD2F5E}"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1068013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35275587-F960-9D46-8486-5E48365C0DB1}" type="datetimeFigureOut">
              <a:rPr lang="en-US" smtClean="0"/>
              <a:pPr/>
              <a:t>9/12/2025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pic>
        <p:nvPicPr>
          <p:cNvPr id="9" name="Picture 8" descr="teacherhead logo.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 y="6138086"/>
            <a:ext cx="727282" cy="719917"/>
          </a:xfrm>
          <a:prstGeom prst="rect">
            <a:avLst/>
          </a:prstGeom>
        </p:spPr>
      </p:pic>
    </p:spTree>
    <p:extLst>
      <p:ext uri="{BB962C8B-B14F-4D97-AF65-F5344CB8AC3E}">
        <p14:creationId xmlns:p14="http://schemas.microsoft.com/office/powerpoint/2010/main" val="449105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5275587-F960-9D46-8486-5E48365C0DB1}" type="datetimeFigureOut">
              <a:rPr lang="en-US" smtClean="0"/>
              <a:pPr/>
              <a:t>9/12/2025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DEDA3E-3091-564D-9990-CED2F8748005}" type="slidenum">
              <a:rPr lang="en-US" smtClean="0"/>
              <a:pPr/>
              <a:t>‹#›</a:t>
            </a:fld>
            <a:endParaRPr lang="en-US"/>
          </a:p>
        </p:txBody>
      </p:sp>
    </p:spTree>
    <p:extLst>
      <p:ext uri="{BB962C8B-B14F-4D97-AF65-F5344CB8AC3E}">
        <p14:creationId xmlns:p14="http://schemas.microsoft.com/office/powerpoint/2010/main" val="7438784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5275587-F960-9D46-8486-5E48365C0DB1}" type="datetimeFigureOut">
              <a:rPr lang="en-US" smtClean="0"/>
              <a:pPr/>
              <a:t>9/12/2025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DEDA3E-3091-564D-9990-CED2F8748005}" type="slidenum">
              <a:rPr lang="en-US" smtClean="0"/>
              <a:pPr/>
              <a:t>‹#›</a:t>
            </a:fld>
            <a:endParaRPr lang="en-US"/>
          </a:p>
        </p:txBody>
      </p:sp>
    </p:spTree>
    <p:extLst>
      <p:ext uri="{BB962C8B-B14F-4D97-AF65-F5344CB8AC3E}">
        <p14:creationId xmlns:p14="http://schemas.microsoft.com/office/powerpoint/2010/main" val="1379116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35275587-F960-9D46-8486-5E48365C0DB1}" type="datetimeFigureOut">
              <a:rPr lang="en-US" smtClean="0"/>
              <a:pPr/>
              <a:t>9/12/2025</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7DEDA3E-3091-564D-9990-CED2F8748005}" type="slidenum">
              <a:rPr lang="en-US" smtClean="0"/>
              <a:pPr/>
              <a:t>‹#›</a:t>
            </a:fld>
            <a:endParaRPr lang="en-US"/>
          </a:p>
        </p:txBody>
      </p:sp>
    </p:spTree>
    <p:extLst>
      <p:ext uri="{BB962C8B-B14F-4D97-AF65-F5344CB8AC3E}">
        <p14:creationId xmlns:p14="http://schemas.microsoft.com/office/powerpoint/2010/main" val="21912097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35275587-F960-9D46-8486-5E48365C0DB1}" type="datetimeFigureOut">
              <a:rPr lang="en-US" smtClean="0"/>
              <a:pPr/>
              <a:t>9/12/2025</a:t>
            </a:fld>
            <a:endParaRPr lang="en-US"/>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27DEDA3E-3091-564D-9990-CED2F8748005}" type="slidenum">
              <a:rPr lang="en-US" smtClean="0"/>
              <a:pPr/>
              <a:t>‹#›</a:t>
            </a:fld>
            <a:endParaRPr lang="en-US"/>
          </a:p>
        </p:txBody>
      </p:sp>
    </p:spTree>
    <p:extLst>
      <p:ext uri="{BB962C8B-B14F-4D97-AF65-F5344CB8AC3E}">
        <p14:creationId xmlns:p14="http://schemas.microsoft.com/office/powerpoint/2010/main" val="42593557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35275587-F960-9D46-8486-5E48365C0DB1}" type="datetimeFigureOut">
              <a:rPr lang="en-US" smtClean="0"/>
              <a:pPr/>
              <a:t>9/12/2025</a:t>
            </a:fld>
            <a:endParaRPr lang="en-US"/>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27DEDA3E-3091-564D-9990-CED2F8748005}" type="slidenum">
              <a:rPr lang="en-US" smtClean="0"/>
              <a:pPr/>
              <a:t>‹#›</a:t>
            </a:fld>
            <a:endParaRPr lang="en-US"/>
          </a:p>
        </p:txBody>
      </p:sp>
    </p:spTree>
    <p:extLst>
      <p:ext uri="{BB962C8B-B14F-4D97-AF65-F5344CB8AC3E}">
        <p14:creationId xmlns:p14="http://schemas.microsoft.com/office/powerpoint/2010/main" val="370605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75587-F960-9D46-8486-5E48365C0DB1}" type="datetimeFigureOut">
              <a:rPr lang="en-US" smtClean="0"/>
              <a:pPr/>
              <a:t>9/12/2025</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7DEDA3E-3091-564D-9990-CED2F8748005}" type="slidenum">
              <a:rPr lang="en-US" smtClean="0"/>
              <a:pPr/>
              <a:t>‹#›</a:t>
            </a:fld>
            <a:endParaRPr lang="en-US"/>
          </a:p>
        </p:txBody>
      </p:sp>
    </p:spTree>
    <p:extLst>
      <p:ext uri="{BB962C8B-B14F-4D97-AF65-F5344CB8AC3E}">
        <p14:creationId xmlns:p14="http://schemas.microsoft.com/office/powerpoint/2010/main" val="2140984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275587-F960-9D46-8486-5E48365C0DB1}" type="datetimeFigureOut">
              <a:rPr lang="en-US" smtClean="0"/>
              <a:pPr/>
              <a:t>9/12/2025</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7DEDA3E-3091-564D-9990-CED2F8748005}" type="slidenum">
              <a:rPr lang="en-US" smtClean="0"/>
              <a:pPr/>
              <a:t>‹#›</a:t>
            </a:fld>
            <a:endParaRPr lang="en-US"/>
          </a:p>
        </p:txBody>
      </p:sp>
    </p:spTree>
    <p:extLst>
      <p:ext uri="{BB962C8B-B14F-4D97-AF65-F5344CB8AC3E}">
        <p14:creationId xmlns:p14="http://schemas.microsoft.com/office/powerpoint/2010/main" val="24360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43667" y="254299"/>
            <a:ext cx="6443133" cy="1143000"/>
          </a:xfrm>
        </p:spPr>
        <p:txBody>
          <a:bodyPr>
            <a:normAutofit/>
          </a:bodyPr>
          <a:lstStyle>
            <a:lvl1pPr>
              <a:defRPr sz="3600" b="1"/>
            </a:lvl1pPr>
          </a:lstStyle>
          <a:p>
            <a:r>
              <a:rPr lang="en-GB"/>
              <a:t>Click to edit Master title style</a:t>
            </a:r>
            <a:endParaRPr lang="en-US"/>
          </a:p>
        </p:txBody>
      </p:sp>
      <p:sp>
        <p:nvSpPr>
          <p:cNvPr id="3" name="Content Placeholder 2"/>
          <p:cNvSpPr>
            <a:spLocks noGrp="1"/>
          </p:cNvSpPr>
          <p:nvPr>
            <p:ph idx="1"/>
          </p:nvPr>
        </p:nvSpPr>
        <p:spPr>
          <a:xfrm>
            <a:off x="471652" y="1532467"/>
            <a:ext cx="8229600" cy="4593696"/>
          </a:xfrm>
          <a:prstGeom prst="rect">
            <a:avLst/>
          </a:prstGeom>
        </p:spPr>
        <p:txBody>
          <a:bodyPr/>
          <a:lstStyle>
            <a:lvl1pPr>
              <a:defRPr sz="2800"/>
            </a:lvl1pPr>
            <a:lvl2pPr>
              <a:defRPr sz="2400"/>
            </a:lvl2pPr>
            <a:lvl3pPr>
              <a:defRPr sz="2000"/>
            </a:lvl3pPr>
            <a:lvl4pPr>
              <a:defRPr sz="1800"/>
            </a:lvl4pPr>
            <a:lvl5pPr>
              <a:defRPr sz="18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6BD4E27-8125-BF4C-A462-B3A962BD2F5E}"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1280315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5275587-F960-9D46-8486-5E48365C0DB1}" type="datetimeFigureOut">
              <a:rPr lang="en-US" smtClean="0"/>
              <a:pPr/>
              <a:t>9/12/2025</a:t>
            </a:fld>
            <a:endParaRPr lang="en-US"/>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27DEDA3E-3091-564D-9990-CED2F8748005}" type="slidenum">
              <a:rPr lang="en-US" smtClean="0"/>
              <a:pPr/>
              <a:t>‹#›</a:t>
            </a:fld>
            <a:endParaRPr lang="en-US"/>
          </a:p>
        </p:txBody>
      </p:sp>
    </p:spTree>
    <p:extLst>
      <p:ext uri="{BB962C8B-B14F-4D97-AF65-F5344CB8AC3E}">
        <p14:creationId xmlns:p14="http://schemas.microsoft.com/office/powerpoint/2010/main" val="3323111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5275587-F960-9D46-8486-5E48365C0DB1}" type="datetimeFigureOut">
              <a:rPr lang="en-US" smtClean="0"/>
              <a:pPr/>
              <a:t>9/12/2025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DEDA3E-3091-564D-9990-CED2F8748005}" type="slidenum">
              <a:rPr lang="en-US" smtClean="0"/>
              <a:pPr/>
              <a:t>‹#›</a:t>
            </a:fld>
            <a:endParaRPr lang="en-US"/>
          </a:p>
        </p:txBody>
      </p:sp>
    </p:spTree>
    <p:extLst>
      <p:ext uri="{BB962C8B-B14F-4D97-AF65-F5344CB8AC3E}">
        <p14:creationId xmlns:p14="http://schemas.microsoft.com/office/powerpoint/2010/main" val="2312332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35275587-F960-9D46-8486-5E48365C0DB1}" type="datetimeFigureOut">
              <a:rPr lang="en-US" smtClean="0"/>
              <a:pPr/>
              <a:t>9/12/2025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27DEDA3E-3091-564D-9990-CED2F8748005}" type="slidenum">
              <a:rPr lang="en-US" smtClean="0"/>
              <a:pPr/>
              <a:t>‹#›</a:t>
            </a:fld>
            <a:endParaRPr lang="en-US"/>
          </a:p>
        </p:txBody>
      </p:sp>
    </p:spTree>
    <p:extLst>
      <p:ext uri="{BB962C8B-B14F-4D97-AF65-F5344CB8AC3E}">
        <p14:creationId xmlns:p14="http://schemas.microsoft.com/office/powerpoint/2010/main" val="2569718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6BD4E27-8125-BF4C-A462-B3A962BD2F5E}" type="datetimeFigureOut">
              <a:rPr lang="en-US" smtClean="0"/>
              <a:t>9/12/2025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2449405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C6BD4E27-8125-BF4C-A462-B3A962BD2F5E}"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195369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C6BD4E27-8125-BF4C-A462-B3A962BD2F5E}" type="datetimeFigureOut">
              <a:rPr lang="en-US" smtClean="0"/>
              <a:t>9/12/2025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37012808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C6BD4E27-8125-BF4C-A462-B3A962BD2F5E}" type="datetimeFigureOut">
              <a:rPr lang="en-US" smtClean="0"/>
              <a:t>9/12/2025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1238464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BD4E27-8125-BF4C-A462-B3A962BD2F5E}" type="datetimeFigureOut">
              <a:rPr lang="en-US" smtClean="0"/>
              <a:t>9/12/2025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1301407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6BD4E27-8125-BF4C-A462-B3A962BD2F5E}"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4202332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6BD4E27-8125-BF4C-A462-B3A962BD2F5E}" type="datetimeFigureOut">
              <a:rPr lang="en-US" smtClean="0"/>
              <a:t>9/12/2025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00B5C0-BCDF-3D48-A4CA-1A6539DF7FAE}" type="slidenum">
              <a:rPr lang="en-US" smtClean="0"/>
              <a:t>‹#›</a:t>
            </a:fld>
            <a:endParaRPr lang="en-US"/>
          </a:p>
        </p:txBody>
      </p:sp>
    </p:spTree>
    <p:extLst>
      <p:ext uri="{BB962C8B-B14F-4D97-AF65-F5344CB8AC3E}">
        <p14:creationId xmlns:p14="http://schemas.microsoft.com/office/powerpoint/2010/main" val="2524912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Screen Shot 2017-09-07 at 07.29.40.png"/>
          <p:cNvPicPr>
            <a:picLocks noChangeAspect="1"/>
          </p:cNvPicPr>
          <p:nvPr userDrawn="1"/>
        </p:nvPicPr>
        <p:blipFill rotWithShape="1">
          <a:blip r:embed="rId13" cstate="email">
            <a:extLst>
              <a:ext uri="{28A0092B-C50C-407E-A947-70E740481C1C}">
                <a14:useLocalDpi xmlns:a14="http://schemas.microsoft.com/office/drawing/2010/main"/>
              </a:ext>
            </a:extLst>
          </a:blip>
          <a:srcRect/>
          <a:stretch/>
        </p:blipFill>
        <p:spPr>
          <a:xfrm>
            <a:off x="1" y="1"/>
            <a:ext cx="2870200" cy="1948002"/>
          </a:xfrm>
          <a:prstGeom prst="rect">
            <a:avLst/>
          </a:prstGeom>
        </p:spPr>
      </p:pic>
      <p:sp>
        <p:nvSpPr>
          <p:cNvPr id="2" name="Title Placeholder 1"/>
          <p:cNvSpPr>
            <a:spLocks noGrp="1"/>
          </p:cNvSpPr>
          <p:nvPr>
            <p:ph type="title"/>
          </p:nvPr>
        </p:nvSpPr>
        <p:spPr>
          <a:xfrm>
            <a:off x="457200" y="2718803"/>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BD4E27-8125-BF4C-A462-B3A962BD2F5E}" type="datetimeFigureOut">
              <a:rPr lang="en-US" smtClean="0"/>
              <a:t>9/12/2025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00B5C0-BCDF-3D48-A4CA-1A6539DF7FAE}" type="slidenum">
              <a:rPr lang="en-US" smtClean="0"/>
              <a:t>‹#›</a:t>
            </a:fld>
            <a:endParaRPr lang="en-US"/>
          </a:p>
        </p:txBody>
      </p:sp>
      <p:sp>
        <p:nvSpPr>
          <p:cNvPr id="9" name="Rectangle 8"/>
          <p:cNvSpPr/>
          <p:nvPr userDrawn="1"/>
        </p:nvSpPr>
        <p:spPr>
          <a:xfrm>
            <a:off x="0" y="6183052"/>
            <a:ext cx="9144000" cy="674948"/>
          </a:xfrm>
          <a:prstGeom prst="rect">
            <a:avLst/>
          </a:prstGeom>
          <a:solidFill>
            <a:srgbClr val="AC8B4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userDrawn="1"/>
        </p:nvSpPr>
        <p:spPr>
          <a:xfrm>
            <a:off x="1043298" y="6217656"/>
            <a:ext cx="7393826" cy="584776"/>
          </a:xfrm>
          <a:prstGeom prst="rect">
            <a:avLst/>
          </a:prstGeom>
          <a:noFill/>
        </p:spPr>
        <p:txBody>
          <a:bodyPr wrap="square" rtlCol="0">
            <a:spAutoFit/>
          </a:bodyPr>
          <a:lstStyle/>
          <a:p>
            <a:pPr algn="ctr"/>
            <a:r>
              <a:rPr lang="en-US" sz="1600">
                <a:solidFill>
                  <a:schemeClr val="bg1"/>
                </a:solidFill>
              </a:rPr>
              <a:t>Curiosity</a:t>
            </a:r>
            <a:r>
              <a:rPr lang="en-US" sz="1600" baseline="0">
                <a:solidFill>
                  <a:schemeClr val="bg1"/>
                </a:solidFill>
              </a:rPr>
              <a:t> | Care | Courage | Creativity</a:t>
            </a:r>
            <a:endParaRPr lang="en-US" sz="1600">
              <a:solidFill>
                <a:schemeClr val="bg1"/>
              </a:solidFill>
            </a:endParaRPr>
          </a:p>
          <a:p>
            <a:pPr algn="ctr"/>
            <a:r>
              <a:rPr lang="en-US" sz="1600">
                <a:solidFill>
                  <a:schemeClr val="bg1"/>
                </a:solidFill>
              </a:rPr>
              <a:t>Inspiring young people in Bury St Edmunds since 1550</a:t>
            </a:r>
          </a:p>
        </p:txBody>
      </p:sp>
    </p:spTree>
    <p:extLst>
      <p:ext uri="{BB962C8B-B14F-4D97-AF65-F5344CB8AC3E}">
        <p14:creationId xmlns:p14="http://schemas.microsoft.com/office/powerpoint/2010/main" val="241474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F7343FB-1888-EF43-9A3E-636456948F8B}"/>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363644" y="6160279"/>
            <a:ext cx="8775700" cy="685800"/>
          </a:xfrm>
          <a:prstGeom prst="rect">
            <a:avLst/>
          </a:prstGeom>
        </p:spPr>
      </p:pic>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75587-F960-9D46-8486-5E48365C0DB1}" type="datetimeFigureOut">
              <a:rPr lang="en-US" smtClean="0"/>
              <a:pPr/>
              <a:t>9/12/2025</a:t>
            </a:fld>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DEDA3E-3091-564D-9990-CED2F8748005}" type="slidenum">
              <a:rPr lang="en-US" smtClean="0"/>
              <a:pPr/>
              <a:t>‹#›</a:t>
            </a:fld>
            <a:endParaRPr lang="en-US"/>
          </a:p>
        </p:txBody>
      </p:sp>
      <p:grpSp>
        <p:nvGrpSpPr>
          <p:cNvPr id="7" name="Group 6"/>
          <p:cNvGrpSpPr/>
          <p:nvPr userDrawn="1"/>
        </p:nvGrpSpPr>
        <p:grpSpPr>
          <a:xfrm>
            <a:off x="3" y="6137261"/>
            <a:ext cx="9143998" cy="731839"/>
            <a:chOff x="2" y="6126163"/>
            <a:chExt cx="9143998" cy="731838"/>
          </a:xfrm>
        </p:grpSpPr>
        <p:sp>
          <p:nvSpPr>
            <p:cNvPr id="8" name="Freeform 7"/>
            <p:cNvSpPr/>
            <p:nvPr/>
          </p:nvSpPr>
          <p:spPr>
            <a:xfrm>
              <a:off x="471965" y="6126163"/>
              <a:ext cx="8672035" cy="719916"/>
            </a:xfrm>
            <a:custGeom>
              <a:avLst/>
              <a:gdLst>
                <a:gd name="connsiteX0" fmla="*/ 0 w 9143999"/>
                <a:gd name="connsiteY0" fmla="*/ 0 h 719916"/>
                <a:gd name="connsiteX1" fmla="*/ 9143999 w 9143999"/>
                <a:gd name="connsiteY1" fmla="*/ 0 h 719916"/>
                <a:gd name="connsiteX2" fmla="*/ 9143999 w 9143999"/>
                <a:gd name="connsiteY2" fmla="*/ 0 h 719916"/>
                <a:gd name="connsiteX3" fmla="*/ 9143999 w 9143999"/>
                <a:gd name="connsiteY3" fmla="*/ 719916 h 719916"/>
                <a:gd name="connsiteX4" fmla="*/ 9143999 w 9143999"/>
                <a:gd name="connsiteY4" fmla="*/ 719916 h 719916"/>
                <a:gd name="connsiteX5" fmla="*/ 0 w 9143999"/>
                <a:gd name="connsiteY5" fmla="*/ 719916 h 719916"/>
                <a:gd name="connsiteX6" fmla="*/ 0 w 9143999"/>
                <a:gd name="connsiteY6" fmla="*/ 719916 h 719916"/>
                <a:gd name="connsiteX7" fmla="*/ 0 w 9143999"/>
                <a:gd name="connsiteY7" fmla="*/ 0 h 719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3999" h="719916">
                  <a:moveTo>
                    <a:pt x="0" y="0"/>
                  </a:moveTo>
                  <a:lnTo>
                    <a:pt x="9143999" y="0"/>
                  </a:lnTo>
                  <a:lnTo>
                    <a:pt x="9143999" y="0"/>
                  </a:lnTo>
                  <a:lnTo>
                    <a:pt x="9143999" y="719916"/>
                  </a:lnTo>
                  <a:lnTo>
                    <a:pt x="9143999" y="719916"/>
                  </a:lnTo>
                  <a:lnTo>
                    <a:pt x="0" y="719916"/>
                  </a:lnTo>
                  <a:lnTo>
                    <a:pt x="0" y="719916"/>
                  </a:lnTo>
                  <a:lnTo>
                    <a:pt x="0" y="0"/>
                  </a:lnTo>
                  <a:close/>
                </a:path>
              </a:pathLst>
            </a:custGeom>
            <a:no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1400"/>
                <a:t>									</a:t>
              </a:r>
              <a:r>
                <a:rPr lang="en-US" sz="1400" b="1">
                  <a:solidFill>
                    <a:schemeClr val="tx1"/>
                  </a:solidFill>
                  <a:effectLst/>
                </a:rPr>
                <a:t>teacherhead.com   www.walkthrus.co.uk</a:t>
              </a:r>
            </a:p>
          </p:txBody>
        </p:sp>
        <p:pic>
          <p:nvPicPr>
            <p:cNvPr id="9" name="Picture 8" descr="teacherhead logo.pn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 y="6138084"/>
              <a:ext cx="727282" cy="719917"/>
            </a:xfrm>
            <a:prstGeom prst="rect">
              <a:avLst/>
            </a:prstGeom>
          </p:spPr>
        </p:pic>
      </p:grpSp>
    </p:spTree>
    <p:extLst>
      <p:ext uri="{BB962C8B-B14F-4D97-AF65-F5344CB8AC3E}">
        <p14:creationId xmlns:p14="http://schemas.microsoft.com/office/powerpoint/2010/main" val="3312829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on@king-ed.Suffolk.sch.uk" TargetMode="External"/><Relationship Id="rId2" Type="http://schemas.openxmlformats.org/officeDocument/2006/relationships/hyperlink" Target="mailto:year7@king-ed.suffolk.sch.u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jpeg"/><Relationship Id="rId4" Type="http://schemas.openxmlformats.org/officeDocument/2006/relationships/image" Target="../media/image62.jpe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34.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xml"/><Relationship Id="rId6" Type="http://schemas.openxmlformats.org/officeDocument/2006/relationships/image" Target="../media/image76.png"/><Relationship Id="rId5" Type="http://schemas.openxmlformats.org/officeDocument/2006/relationships/image" Target="../media/image75.jpeg"/><Relationship Id="rId4" Type="http://schemas.openxmlformats.org/officeDocument/2006/relationships/image" Target="../media/image7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0.jpe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jpeg"/><Relationship Id="rId4" Type="http://schemas.openxmlformats.org/officeDocument/2006/relationships/image" Target="../media/image81.jpeg"/></Relationships>
</file>

<file path=ppt/slides/_rels/slide3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slideLayout" Target="../slideLayouts/slideLayout2.xml"/><Relationship Id="rId1" Type="http://schemas.openxmlformats.org/officeDocument/2006/relationships/video" Target="https://www.youtube.com/embed/XZIrd0gnSws?feature=oembed"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image" Target="../media/image87.png"/><Relationship Id="rId7" Type="http://schemas.openxmlformats.org/officeDocument/2006/relationships/image" Target="../media/image91.jpeg"/><Relationship Id="rId2" Type="http://schemas.openxmlformats.org/officeDocument/2006/relationships/image" Target="../media/image86.jpeg"/><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so@king-ed.suffolk.sch.uk"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4.jpeg"/><Relationship Id="rId5" Type="http://schemas.openxmlformats.org/officeDocument/2006/relationships/hyperlink" Target="mailto:jle@king-ed.suffolk.sch.uk" TargetMode="External"/><Relationship Id="rId4" Type="http://schemas.openxmlformats.org/officeDocument/2006/relationships/hyperlink" Target="mailto:dew@king-ed.suffolk.sch.uk"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9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0.tif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68578"/>
            <a:ext cx="7772400" cy="1470025"/>
          </a:xfrm>
        </p:spPr>
        <p:txBody>
          <a:bodyPr>
            <a:normAutofit fontScale="90000"/>
          </a:bodyPr>
          <a:lstStyle/>
          <a:p>
            <a:r>
              <a:rPr lang="en-US" sz="6600" b="1"/>
              <a:t>Year 7 Success Evening</a:t>
            </a:r>
          </a:p>
        </p:txBody>
      </p:sp>
      <p:sp>
        <p:nvSpPr>
          <p:cNvPr id="3" name="Subtitle 2"/>
          <p:cNvSpPr>
            <a:spLocks noGrp="1"/>
          </p:cNvSpPr>
          <p:nvPr>
            <p:ph type="subTitle" idx="1"/>
          </p:nvPr>
        </p:nvSpPr>
        <p:spPr>
          <a:xfrm>
            <a:off x="537411" y="3340893"/>
            <a:ext cx="8069178" cy="750999"/>
          </a:xfrm>
        </p:spPr>
        <p:txBody>
          <a:bodyPr lIns="91440" tIns="45720" rIns="91440" bIns="45720" anchor="t"/>
          <a:lstStyle/>
          <a:p>
            <a:r>
              <a:rPr lang="en-US"/>
              <a:t>10 September 2025</a:t>
            </a:r>
          </a:p>
        </p:txBody>
      </p:sp>
      <p:sp>
        <p:nvSpPr>
          <p:cNvPr id="6" name="Rectangle 5">
            <a:extLst>
              <a:ext uri="{FF2B5EF4-FFF2-40B4-BE49-F238E27FC236}">
                <a16:creationId xmlns:a16="http://schemas.microsoft.com/office/drawing/2014/main" id="{A26327BE-FC89-4694-B0EF-386F91D60468}"/>
              </a:ext>
            </a:extLst>
          </p:cNvPr>
          <p:cNvSpPr/>
          <p:nvPr/>
        </p:nvSpPr>
        <p:spPr>
          <a:xfrm>
            <a:off x="396127" y="5285771"/>
            <a:ext cx="4928347" cy="861774"/>
          </a:xfrm>
          <a:prstGeom prst="rect">
            <a:avLst/>
          </a:prstGeom>
        </p:spPr>
        <p:txBody>
          <a:bodyPr wrap="square">
            <a:spAutoFit/>
          </a:bodyPr>
          <a:lstStyle/>
          <a:p>
            <a:pPr algn="r"/>
            <a:br>
              <a:rPr lang="en-US" sz="1400" b="1" i="1"/>
            </a:br>
            <a:r>
              <a:rPr lang="en-US" b="1" i="1"/>
              <a:t>A copy of this presentation will be made available on the ‘Joining Us’ section of our website</a:t>
            </a:r>
            <a:endParaRPr lang="en-US" sz="2400" b="1" i="1"/>
          </a:p>
        </p:txBody>
      </p:sp>
      <p:pic>
        <p:nvPicPr>
          <p:cNvPr id="4" name="Picture 3">
            <a:extLst>
              <a:ext uri="{FF2B5EF4-FFF2-40B4-BE49-F238E27FC236}">
                <a16:creationId xmlns:a16="http://schemas.microsoft.com/office/drawing/2014/main" id="{F5C32B7E-841D-4B72-A539-F9AD7D5545B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24474" y="4018865"/>
            <a:ext cx="3733801" cy="2128680"/>
          </a:xfrm>
          <a:prstGeom prst="rect">
            <a:avLst/>
          </a:prstGeom>
        </p:spPr>
      </p:pic>
      <p:pic>
        <p:nvPicPr>
          <p:cNvPr id="5" name="Picture 4">
            <a:extLst>
              <a:ext uri="{FF2B5EF4-FFF2-40B4-BE49-F238E27FC236}">
                <a16:creationId xmlns:a16="http://schemas.microsoft.com/office/drawing/2014/main" id="{3B08E90A-793A-4948-89B0-18C665C8DC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18589" flipH="1">
            <a:off x="4959689" y="4764958"/>
            <a:ext cx="889887" cy="889887"/>
          </a:xfrm>
          <a:prstGeom prst="rect">
            <a:avLst/>
          </a:prstGeom>
        </p:spPr>
      </p:pic>
    </p:spTree>
    <p:extLst>
      <p:ext uri="{BB962C8B-B14F-4D97-AF65-F5344CB8AC3E}">
        <p14:creationId xmlns:p14="http://schemas.microsoft.com/office/powerpoint/2010/main" val="890495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583A3-973C-5D36-99F5-CD11A6E5993A}"/>
              </a:ext>
            </a:extLst>
          </p:cNvPr>
          <p:cNvSpPr>
            <a:spLocks noGrp="1"/>
          </p:cNvSpPr>
          <p:nvPr>
            <p:ph type="title"/>
          </p:nvPr>
        </p:nvSpPr>
        <p:spPr/>
        <p:txBody>
          <a:bodyPr/>
          <a:lstStyle/>
          <a:p>
            <a:r>
              <a:rPr lang="en-GB">
                <a:ea typeface="Calibri"/>
                <a:cs typeface="Calibri"/>
              </a:rPr>
              <a:t>Mobile Phones</a:t>
            </a:r>
          </a:p>
        </p:txBody>
      </p:sp>
      <p:sp>
        <p:nvSpPr>
          <p:cNvPr id="3" name="Content Placeholder 2">
            <a:extLst>
              <a:ext uri="{FF2B5EF4-FFF2-40B4-BE49-F238E27FC236}">
                <a16:creationId xmlns:a16="http://schemas.microsoft.com/office/drawing/2014/main" id="{E7B169CA-0C97-E1B9-3EBC-FDF8E776D96F}"/>
              </a:ext>
            </a:extLst>
          </p:cNvPr>
          <p:cNvSpPr>
            <a:spLocks noGrp="1"/>
          </p:cNvSpPr>
          <p:nvPr>
            <p:ph idx="1"/>
          </p:nvPr>
        </p:nvSpPr>
        <p:spPr/>
        <p:txBody>
          <a:bodyPr lIns="91440" tIns="45720" rIns="91440" bIns="45720" anchor="t"/>
          <a:lstStyle/>
          <a:p>
            <a:pPr marL="0" indent="0">
              <a:buNone/>
            </a:pPr>
            <a:r>
              <a:rPr lang="en-GB">
                <a:ea typeface="Calibri"/>
                <a:cs typeface="Calibri"/>
              </a:rPr>
              <a:t>  </a:t>
            </a:r>
          </a:p>
        </p:txBody>
      </p:sp>
      <p:pic>
        <p:nvPicPr>
          <p:cNvPr id="5" name="Picture 4" descr="Smartphone Free Childhood – everything ...">
            <a:extLst>
              <a:ext uri="{FF2B5EF4-FFF2-40B4-BE49-F238E27FC236}">
                <a16:creationId xmlns:a16="http://schemas.microsoft.com/office/drawing/2014/main" id="{06002FD0-A0C3-223B-865D-3B9863C7AA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3808" y="4331337"/>
            <a:ext cx="2140026" cy="1172846"/>
          </a:xfrm>
          <a:prstGeom prst="rect">
            <a:avLst/>
          </a:prstGeom>
        </p:spPr>
      </p:pic>
      <p:pic>
        <p:nvPicPr>
          <p:cNvPr id="6" name="Picture 5" descr="Online top tip for Parents – The use of mobile phones on school site –  Newdale Primary and Nursery School">
            <a:extLst>
              <a:ext uri="{FF2B5EF4-FFF2-40B4-BE49-F238E27FC236}">
                <a16:creationId xmlns:a16="http://schemas.microsoft.com/office/drawing/2014/main" id="{D7D83C56-3485-42AF-92DE-0EE8C791477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9400" y="1805400"/>
            <a:ext cx="3706200" cy="3715200"/>
          </a:xfrm>
          <a:prstGeom prst="rect">
            <a:avLst/>
          </a:prstGeom>
        </p:spPr>
      </p:pic>
    </p:spTree>
    <p:extLst>
      <p:ext uri="{BB962C8B-B14F-4D97-AF65-F5344CB8AC3E}">
        <p14:creationId xmlns:p14="http://schemas.microsoft.com/office/powerpoint/2010/main" val="535059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53B3-70F1-4EC9-BD17-2C450386D574}"/>
              </a:ext>
            </a:extLst>
          </p:cNvPr>
          <p:cNvSpPr>
            <a:spLocks noGrp="1"/>
          </p:cNvSpPr>
          <p:nvPr>
            <p:ph type="title"/>
          </p:nvPr>
        </p:nvSpPr>
        <p:spPr/>
        <p:txBody>
          <a:bodyPr>
            <a:normAutofit fontScale="90000"/>
          </a:bodyPr>
          <a:lstStyle/>
          <a:p>
            <a:r>
              <a:rPr lang="en-GB"/>
              <a:t>The Role of the Head of Year and the PSM</a:t>
            </a:r>
          </a:p>
        </p:txBody>
      </p:sp>
      <p:sp>
        <p:nvSpPr>
          <p:cNvPr id="3" name="Content Placeholder 2">
            <a:extLst>
              <a:ext uri="{FF2B5EF4-FFF2-40B4-BE49-F238E27FC236}">
                <a16:creationId xmlns:a16="http://schemas.microsoft.com/office/drawing/2014/main" id="{FBCE45FC-F6D3-46C5-8F67-0ACA10F5FEBA}"/>
              </a:ext>
            </a:extLst>
          </p:cNvPr>
          <p:cNvSpPr>
            <a:spLocks noGrp="1"/>
          </p:cNvSpPr>
          <p:nvPr>
            <p:ph idx="1"/>
          </p:nvPr>
        </p:nvSpPr>
        <p:spPr/>
        <p:txBody>
          <a:bodyPr/>
          <a:lstStyle/>
          <a:p>
            <a:pPr marL="0" indent="0">
              <a:buNone/>
            </a:pPr>
            <a:r>
              <a:rPr lang="en-GB"/>
              <a:t>Chesney Ward and Hannah Scarlett</a:t>
            </a:r>
          </a:p>
          <a:p>
            <a:pPr marL="0" indent="0">
              <a:buNone/>
            </a:pPr>
            <a:r>
              <a:rPr lang="en-GB">
                <a:hlinkClick r:id="rId2"/>
              </a:rPr>
              <a:t>year7@king-ed.suffolk.sch.uk</a:t>
            </a:r>
            <a:br>
              <a:rPr lang="en-GB"/>
            </a:br>
            <a:r>
              <a:rPr lang="en-GB"/>
              <a:t>Michaela Organ </a:t>
            </a:r>
          </a:p>
          <a:p>
            <a:pPr marL="0" indent="0">
              <a:buNone/>
            </a:pPr>
            <a:r>
              <a:rPr lang="en-GB">
                <a:hlinkClick r:id="rId3"/>
              </a:rPr>
              <a:t>on@king-ed.Suffolk.sch.uk</a:t>
            </a:r>
            <a:endParaRPr lang="en-GB"/>
          </a:p>
          <a:p>
            <a:pPr>
              <a:buFont typeface="Wingdings" panose="05000000000000000000" pitchFamily="2" charset="2"/>
              <a:buChar char="Ø"/>
            </a:pPr>
            <a:r>
              <a:rPr lang="en-GB" sz="2800"/>
              <a:t>Pastoral care</a:t>
            </a:r>
          </a:p>
          <a:p>
            <a:pPr>
              <a:buFont typeface="Wingdings" panose="05000000000000000000" pitchFamily="2" charset="2"/>
              <a:buChar char="Ø"/>
            </a:pPr>
            <a:r>
              <a:rPr lang="en-GB" sz="2800"/>
              <a:t>Monitoring behaviour and progress</a:t>
            </a:r>
          </a:p>
          <a:p>
            <a:pPr>
              <a:buFont typeface="Wingdings" panose="05000000000000000000" pitchFamily="2" charset="2"/>
              <a:buChar char="Ø"/>
            </a:pPr>
            <a:r>
              <a:rPr lang="en-GB" sz="2800"/>
              <a:t>Supporting your child to succeed</a:t>
            </a:r>
          </a:p>
          <a:p>
            <a:pPr>
              <a:buFont typeface="Wingdings" panose="05000000000000000000" pitchFamily="2" charset="2"/>
              <a:buChar char="Ø"/>
            </a:pPr>
            <a:r>
              <a:rPr lang="en-GB" sz="2800"/>
              <a:t>Safeguarding</a:t>
            </a:r>
          </a:p>
          <a:p>
            <a:pPr>
              <a:buFont typeface="Wingdings" panose="05000000000000000000" pitchFamily="2" charset="2"/>
              <a:buChar char="Ø"/>
            </a:pPr>
            <a:r>
              <a:rPr lang="en-GB" sz="2800"/>
              <a:t>Attendance</a:t>
            </a:r>
          </a:p>
          <a:p>
            <a:pPr marL="0" indent="0">
              <a:buNone/>
            </a:pPr>
            <a:endParaRPr lang="en-GB"/>
          </a:p>
        </p:txBody>
      </p:sp>
    </p:spTree>
    <p:extLst>
      <p:ext uri="{BB962C8B-B14F-4D97-AF65-F5344CB8AC3E}">
        <p14:creationId xmlns:p14="http://schemas.microsoft.com/office/powerpoint/2010/main" val="9860476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6C15B5D-F830-4838-829E-7A9088024F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425148" y="0"/>
            <a:ext cx="4554150" cy="6177709"/>
          </a:xfrm>
          <a:prstGeom prst="rect">
            <a:avLst/>
          </a:prstGeom>
        </p:spPr>
      </p:pic>
      <p:pic>
        <p:nvPicPr>
          <p:cNvPr id="5" name="Picture 4">
            <a:extLst>
              <a:ext uri="{FF2B5EF4-FFF2-40B4-BE49-F238E27FC236}">
                <a16:creationId xmlns:a16="http://schemas.microsoft.com/office/drawing/2014/main" id="{94C41DA2-B2F3-4D31-B683-2EB36FE5057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629" y="-1"/>
            <a:ext cx="3340420" cy="1923455"/>
          </a:xfrm>
          <a:prstGeom prst="rect">
            <a:avLst/>
          </a:prstGeom>
        </p:spPr>
      </p:pic>
    </p:spTree>
    <p:extLst>
      <p:ext uri="{BB962C8B-B14F-4D97-AF65-F5344CB8AC3E}">
        <p14:creationId xmlns:p14="http://schemas.microsoft.com/office/powerpoint/2010/main" val="1455201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5067A3B-AE54-4A4E-A1E8-0FFC9C7753CA}"/>
              </a:ext>
            </a:extLst>
          </p:cNvPr>
          <p:cNvSpPr/>
          <p:nvPr/>
        </p:nvSpPr>
        <p:spPr>
          <a:xfrm>
            <a:off x="2425148" y="-87929"/>
            <a:ext cx="4293703" cy="830997"/>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4800" b="1" i="0" u="none" strike="noStrike" kern="1200" cap="none" spc="0" normalizeH="0" baseline="0" noProof="0">
                <a:ln>
                  <a:noFill/>
                </a:ln>
                <a:solidFill>
                  <a:prstClr val="black"/>
                </a:solidFill>
                <a:effectLst/>
                <a:uLnTx/>
                <a:uFillTx/>
                <a:latin typeface="Calibri"/>
                <a:ea typeface="+mn-ea"/>
                <a:cs typeface="+mn-cs"/>
              </a:rPr>
              <a:t>Attendance</a:t>
            </a:r>
            <a:endParaRPr kumimoji="0" lang="en-GB" sz="1600" b="0" i="0" u="none" strike="noStrike" kern="1200" cap="none" spc="0" normalizeH="0" baseline="0" noProof="0">
              <a:ln>
                <a:noFill/>
              </a:ln>
              <a:solidFill>
                <a:prstClr val="black"/>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9A7DB259-D3D7-4C86-ABBF-D75C9D384B4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087" t="-1283" b="-2161"/>
          <a:stretch/>
        </p:blipFill>
        <p:spPr>
          <a:xfrm>
            <a:off x="1928192" y="740065"/>
            <a:ext cx="6032249" cy="281558"/>
          </a:xfrm>
          <a:prstGeom prst="rect">
            <a:avLst/>
          </a:prstGeom>
        </p:spPr>
      </p:pic>
      <p:pic>
        <p:nvPicPr>
          <p:cNvPr id="5" name="Picture 4">
            <a:extLst>
              <a:ext uri="{FF2B5EF4-FFF2-40B4-BE49-F238E27FC236}">
                <a16:creationId xmlns:a16="http://schemas.microsoft.com/office/drawing/2014/main" id="{94C41DA2-B2F3-4D31-B683-2EB36FE505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29" y="-1"/>
            <a:ext cx="3521258" cy="2027584"/>
          </a:xfrm>
          <a:prstGeom prst="rect">
            <a:avLst/>
          </a:prstGeom>
        </p:spPr>
      </p:pic>
      <p:pic>
        <p:nvPicPr>
          <p:cNvPr id="2" name="Picture 1" descr="A chart with numbers and symbols&#10;&#10;Description automatically generated">
            <a:extLst>
              <a:ext uri="{FF2B5EF4-FFF2-40B4-BE49-F238E27FC236}">
                <a16:creationId xmlns:a16="http://schemas.microsoft.com/office/drawing/2014/main" id="{45361EEC-3957-6F66-C7D3-4D3325D1A66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192268" y="1424113"/>
            <a:ext cx="6769319" cy="4344791"/>
          </a:xfrm>
          <a:prstGeom prst="rect">
            <a:avLst/>
          </a:prstGeom>
        </p:spPr>
      </p:pic>
    </p:spTree>
    <p:extLst>
      <p:ext uri="{BB962C8B-B14F-4D97-AF65-F5344CB8AC3E}">
        <p14:creationId xmlns:p14="http://schemas.microsoft.com/office/powerpoint/2010/main" val="2232633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style>
          <a:lnRef idx="1">
            <a:schemeClr val="accent2"/>
          </a:lnRef>
          <a:fillRef idx="2">
            <a:schemeClr val="accent2"/>
          </a:fillRef>
          <a:effectRef idx="1">
            <a:schemeClr val="accent2"/>
          </a:effectRef>
          <a:fontRef idx="minor">
            <a:schemeClr val="dk1"/>
          </a:fontRef>
        </p:style>
        <p:txBody>
          <a:bodyPr>
            <a:normAutofit fontScale="90000"/>
          </a:bodyPr>
          <a:lstStyle/>
          <a:p>
            <a:r>
              <a:rPr lang="en-GB" sz="5400" b="1"/>
              <a:t>KS3 English</a:t>
            </a:r>
            <a:br>
              <a:rPr lang="en-GB" sz="5400" b="1"/>
            </a:br>
            <a:endParaRPr lang="en-GB" sz="5400" b="1"/>
          </a:p>
        </p:txBody>
      </p:sp>
      <p:sp>
        <p:nvSpPr>
          <p:cNvPr id="3" name="Subtitle 2"/>
          <p:cNvSpPr>
            <a:spLocks noGrp="1"/>
          </p:cNvSpPr>
          <p:nvPr>
            <p:ph type="subTitle" idx="1"/>
          </p:nvPr>
        </p:nvSpPr>
        <p:spPr>
          <a:xfrm>
            <a:off x="1143000" y="3602037"/>
            <a:ext cx="6858000" cy="2133599"/>
          </a:xfrm>
        </p:spPr>
        <p:style>
          <a:lnRef idx="2">
            <a:schemeClr val="accent2"/>
          </a:lnRef>
          <a:fillRef idx="1">
            <a:schemeClr val="lt1"/>
          </a:fillRef>
          <a:effectRef idx="0">
            <a:schemeClr val="accent2"/>
          </a:effectRef>
          <a:fontRef idx="minor">
            <a:schemeClr val="dk1"/>
          </a:fontRef>
        </p:style>
        <p:txBody>
          <a:bodyPr>
            <a:noAutofit/>
          </a:bodyPr>
          <a:lstStyle/>
          <a:p>
            <a:pPr algn="l"/>
            <a:endParaRPr lang="en-US" sz="2000"/>
          </a:p>
          <a:p>
            <a:pPr algn="l"/>
            <a:r>
              <a:rPr lang="en-US" sz="2000"/>
              <a:t>How to support your child with English at Secondary School</a:t>
            </a:r>
          </a:p>
          <a:p>
            <a:pPr algn="l"/>
            <a:endParaRPr lang="en-US" sz="2000"/>
          </a:p>
          <a:p>
            <a:pPr algn="l"/>
            <a:r>
              <a:rPr lang="en-US" sz="2000"/>
              <a:t>Miss Reynard</a:t>
            </a:r>
          </a:p>
          <a:p>
            <a:pPr algn="l"/>
            <a:r>
              <a:rPr lang="en-US" sz="2000"/>
              <a:t>Email RD@King-ed.Suffolk.sch.uk</a:t>
            </a:r>
            <a:endParaRPr lang="en-GB" sz="2000"/>
          </a:p>
        </p:txBody>
      </p:sp>
    </p:spTree>
    <p:extLst>
      <p:ext uri="{BB962C8B-B14F-4D97-AF65-F5344CB8AC3E}">
        <p14:creationId xmlns:p14="http://schemas.microsoft.com/office/powerpoint/2010/main" val="2472145312"/>
      </p:ext>
    </p:extLst>
  </p:cSld>
  <p:clrMapOvr>
    <a:masterClrMapping/>
  </p:clrMapOvr>
  <mc:AlternateContent xmlns:mc="http://schemas.openxmlformats.org/markup-compatibility/2006" xmlns:p14="http://schemas.microsoft.com/office/powerpoint/2010/main">
    <mc:Choice Requires="p14">
      <p:transition spd="slow" p14:dur="2000" advTm="17174"/>
    </mc:Choice>
    <mc:Fallback xmlns="">
      <p:transition spd="slow" advTm="1717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399" y="184056"/>
            <a:ext cx="7000315" cy="932449"/>
          </a:xfrm>
        </p:spPr>
        <p:style>
          <a:lnRef idx="1">
            <a:schemeClr val="accent3"/>
          </a:lnRef>
          <a:fillRef idx="2">
            <a:schemeClr val="accent3"/>
          </a:fillRef>
          <a:effectRef idx="1">
            <a:schemeClr val="accent3"/>
          </a:effectRef>
          <a:fontRef idx="minor">
            <a:schemeClr val="dk1"/>
          </a:fontRef>
        </p:style>
        <p:txBody>
          <a:bodyPr>
            <a:normAutofit/>
          </a:bodyPr>
          <a:lstStyle/>
          <a:p>
            <a:r>
              <a:rPr lang="en-GB" sz="4000"/>
              <a:t>What do students study at KS3?</a:t>
            </a: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563591" y="-103327"/>
            <a:ext cx="1495705" cy="1998933"/>
          </a:xfrm>
          <a:prstGeom prst="rect">
            <a:avLst/>
          </a:prstGeom>
        </p:spPr>
      </p:pic>
      <p:pic>
        <p:nvPicPr>
          <p:cNvPr id="6" name="Picture 5">
            <a:extLst>
              <a:ext uri="{FF2B5EF4-FFF2-40B4-BE49-F238E27FC236}">
                <a16:creationId xmlns:a16="http://schemas.microsoft.com/office/drawing/2014/main" id="{4FBDFFE1-A227-4C76-AED9-8771B0FFE56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39528" y="1212668"/>
            <a:ext cx="6763351" cy="5438462"/>
          </a:xfrm>
          <a:prstGeom prst="rect">
            <a:avLst/>
          </a:prstGeom>
        </p:spPr>
      </p:pic>
    </p:spTree>
    <p:extLst>
      <p:ext uri="{BB962C8B-B14F-4D97-AF65-F5344CB8AC3E}">
        <p14:creationId xmlns:p14="http://schemas.microsoft.com/office/powerpoint/2010/main" val="2768429349"/>
      </p:ext>
    </p:extLst>
  </p:cSld>
  <p:clrMapOvr>
    <a:masterClrMapping/>
  </p:clrMapOvr>
  <mc:AlternateContent xmlns:mc="http://schemas.openxmlformats.org/markup-compatibility/2006" xmlns:p14="http://schemas.microsoft.com/office/powerpoint/2010/main">
    <mc:Choice Requires="p14">
      <p:transition spd="slow" p14:dur="2000" advTm="56914"/>
    </mc:Choice>
    <mc:Fallback xmlns="">
      <p:transition spd="slow" advTm="5691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BAA7-A636-4892-9B60-7B676E6B55A8}"/>
              </a:ext>
            </a:extLst>
          </p:cNvPr>
          <p:cNvSpPr>
            <a:spLocks noGrp="1"/>
          </p:cNvSpPr>
          <p:nvPr>
            <p:ph type="title"/>
          </p:nvPr>
        </p:nvSpPr>
        <p:spPr>
          <a:xfrm>
            <a:off x="149679" y="129997"/>
            <a:ext cx="7886700" cy="941158"/>
          </a:xfrm>
        </p:spPr>
        <p:txBody>
          <a:bodyPr/>
          <a:lstStyle/>
          <a:p>
            <a:r>
              <a:rPr lang="en-GB"/>
              <a:t>Start with:</a:t>
            </a:r>
          </a:p>
        </p:txBody>
      </p:sp>
      <p:pic>
        <p:nvPicPr>
          <p:cNvPr id="4" name="Picture 3">
            <a:extLst>
              <a:ext uri="{FF2B5EF4-FFF2-40B4-BE49-F238E27FC236}">
                <a16:creationId xmlns:a16="http://schemas.microsoft.com/office/drawing/2014/main" id="{68565801-710B-4529-B6AA-363C53B1B13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5212" y="953589"/>
            <a:ext cx="3653172" cy="5603965"/>
          </a:xfrm>
          <a:prstGeom prst="rect">
            <a:avLst/>
          </a:prstGeom>
        </p:spPr>
      </p:pic>
      <p:pic>
        <p:nvPicPr>
          <p:cNvPr id="5" name="Picture 4">
            <a:extLst>
              <a:ext uri="{FF2B5EF4-FFF2-40B4-BE49-F238E27FC236}">
                <a16:creationId xmlns:a16="http://schemas.microsoft.com/office/drawing/2014/main" id="{3D7A0FCA-6993-471C-B375-62980D56914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56788" y="1576524"/>
            <a:ext cx="4572000" cy="4210050"/>
          </a:xfrm>
          <a:prstGeom prst="rect">
            <a:avLst/>
          </a:prstGeom>
        </p:spPr>
      </p:pic>
    </p:spTree>
    <p:extLst>
      <p:ext uri="{BB962C8B-B14F-4D97-AF65-F5344CB8AC3E}">
        <p14:creationId xmlns:p14="http://schemas.microsoft.com/office/powerpoint/2010/main" val="1855174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E2362-C9AB-487D-897F-054405016111}"/>
              </a:ext>
            </a:extLst>
          </p:cNvPr>
          <p:cNvSpPr>
            <a:spLocks noGrp="1"/>
          </p:cNvSpPr>
          <p:nvPr>
            <p:ph type="title"/>
          </p:nvPr>
        </p:nvSpPr>
        <p:spPr/>
        <p:txBody>
          <a:bodyPr/>
          <a:lstStyle/>
          <a:p>
            <a:r>
              <a:rPr lang="en-GB"/>
              <a:t>Vocabulary: Talking at home!</a:t>
            </a:r>
          </a:p>
        </p:txBody>
      </p:sp>
      <p:sp>
        <p:nvSpPr>
          <p:cNvPr id="3" name="Content Placeholder 2">
            <a:extLst>
              <a:ext uri="{FF2B5EF4-FFF2-40B4-BE49-F238E27FC236}">
                <a16:creationId xmlns:a16="http://schemas.microsoft.com/office/drawing/2014/main" id="{BEE9A2D4-2D27-45CC-B1AD-159E71B9AEFD}"/>
              </a:ext>
            </a:extLst>
          </p:cNvPr>
          <p:cNvSpPr>
            <a:spLocks noGrp="1"/>
          </p:cNvSpPr>
          <p:nvPr>
            <p:ph idx="1"/>
          </p:nvPr>
        </p:nvSpPr>
        <p:spPr/>
        <p:txBody>
          <a:bodyPr>
            <a:normAutofit fontScale="92500" lnSpcReduction="20000"/>
          </a:bodyPr>
          <a:lstStyle/>
          <a:p>
            <a:r>
              <a:rPr lang="en-GB" sz="2400"/>
              <a:t>Literacy is defined as the foundational skills that provide the base on which to: </a:t>
            </a:r>
          </a:p>
          <a:p>
            <a:pPr lvl="1"/>
            <a:r>
              <a:rPr lang="en-GB" sz="2000"/>
              <a:t>read and write, </a:t>
            </a:r>
          </a:p>
          <a:p>
            <a:pPr lvl="1"/>
            <a:r>
              <a:rPr lang="en-GB" sz="2000"/>
              <a:t>speak, listen and interact, </a:t>
            </a:r>
          </a:p>
          <a:p>
            <a:pPr lvl="1"/>
            <a:r>
              <a:rPr lang="en-GB" sz="2000"/>
              <a:t>and really think about complex ideas. </a:t>
            </a:r>
          </a:p>
          <a:p>
            <a:endParaRPr lang="en-GB" sz="2400"/>
          </a:p>
          <a:p>
            <a:r>
              <a:rPr lang="en-GB" sz="2400"/>
              <a:t>You can help your child in English, and all subjects, by finding time to talk to them. </a:t>
            </a:r>
          </a:p>
          <a:p>
            <a:endParaRPr lang="en-GB" sz="2400"/>
          </a:p>
          <a:p>
            <a:r>
              <a:rPr lang="en-GB" sz="2400"/>
              <a:t>Look at the key words in their knowledge organisers (available on the school website) and find ways to bring that word into conversation at home.</a:t>
            </a:r>
          </a:p>
          <a:p>
            <a:endParaRPr lang="en-GB" sz="2400"/>
          </a:p>
          <a:p>
            <a:r>
              <a:rPr lang="en-GB" sz="2400"/>
              <a:t>Ask students to explain ideas or concepts to you that they have been studying in class.</a:t>
            </a:r>
          </a:p>
          <a:p>
            <a:endParaRPr lang="en-GB" sz="2400"/>
          </a:p>
        </p:txBody>
      </p:sp>
    </p:spTree>
    <p:extLst>
      <p:ext uri="{BB962C8B-B14F-4D97-AF65-F5344CB8AC3E}">
        <p14:creationId xmlns:p14="http://schemas.microsoft.com/office/powerpoint/2010/main" val="1612324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A142-67C6-49D0-A829-2FFC5A6E4B88}"/>
              </a:ext>
            </a:extLst>
          </p:cNvPr>
          <p:cNvSpPr>
            <a:spLocks noGrp="1"/>
          </p:cNvSpPr>
          <p:nvPr>
            <p:ph type="title"/>
          </p:nvPr>
        </p:nvSpPr>
        <p:spPr/>
        <p:txBody>
          <a:bodyPr/>
          <a:lstStyle/>
          <a:p>
            <a:r>
              <a:rPr lang="en-GB"/>
              <a:t>Alex Quigley – R.E.A.D.Y talk</a:t>
            </a:r>
          </a:p>
        </p:txBody>
      </p:sp>
      <p:sp>
        <p:nvSpPr>
          <p:cNvPr id="3" name="Content Placeholder 2">
            <a:extLst>
              <a:ext uri="{FF2B5EF4-FFF2-40B4-BE49-F238E27FC236}">
                <a16:creationId xmlns:a16="http://schemas.microsoft.com/office/drawing/2014/main" id="{784A9C9F-12F9-4F07-9448-5909788C188B}"/>
              </a:ext>
            </a:extLst>
          </p:cNvPr>
          <p:cNvSpPr>
            <a:spLocks noGrp="1"/>
          </p:cNvSpPr>
          <p:nvPr>
            <p:ph idx="1"/>
          </p:nvPr>
        </p:nvSpPr>
        <p:spPr/>
        <p:txBody>
          <a:bodyPr lIns="91440" tIns="45720" rIns="91440" bIns="45720" anchor="t"/>
          <a:lstStyle/>
          <a:p>
            <a:pPr>
              <a:lnSpc>
                <a:spcPct val="200000"/>
              </a:lnSpc>
              <a:buFont typeface="Wingdings" panose="05000000000000000000" pitchFamily="2" charset="2"/>
              <a:buChar char="q"/>
            </a:pPr>
            <a:r>
              <a:rPr lang="en-GB" sz="2400"/>
              <a:t> </a:t>
            </a:r>
            <a:r>
              <a:rPr lang="en-GB" sz="2400" b="1"/>
              <a:t>R</a:t>
            </a:r>
            <a:r>
              <a:rPr lang="en-GB" sz="2400"/>
              <a:t>ecall past events</a:t>
            </a:r>
            <a:endParaRPr lang="en-GB" sz="2400">
              <a:ea typeface="Calibri"/>
              <a:cs typeface="Calibri"/>
            </a:endParaRPr>
          </a:p>
          <a:p>
            <a:pPr>
              <a:lnSpc>
                <a:spcPct val="200000"/>
              </a:lnSpc>
              <a:buFont typeface="Wingdings" panose="05000000000000000000" pitchFamily="2" charset="2"/>
              <a:buChar char="q"/>
            </a:pPr>
            <a:r>
              <a:rPr lang="en-GB" sz="2400" b="1"/>
              <a:t> Ex</a:t>
            </a:r>
            <a:r>
              <a:rPr lang="en-GB" sz="2400"/>
              <a:t>plain new words and concepts</a:t>
            </a:r>
            <a:endParaRPr lang="en-GB" sz="2400">
              <a:ea typeface="Calibri"/>
              <a:cs typeface="Calibri"/>
            </a:endParaRPr>
          </a:p>
          <a:p>
            <a:pPr>
              <a:lnSpc>
                <a:spcPct val="200000"/>
              </a:lnSpc>
              <a:buFont typeface="Wingdings" panose="05000000000000000000" pitchFamily="2" charset="2"/>
              <a:buChar char="q"/>
            </a:pPr>
            <a:r>
              <a:rPr lang="en-GB" sz="2400" b="1"/>
              <a:t> A</a:t>
            </a:r>
            <a:r>
              <a:rPr lang="en-GB" sz="2400"/>
              <a:t>sk lots of questions</a:t>
            </a:r>
            <a:endParaRPr lang="en-GB" sz="2400">
              <a:ea typeface="Calibri"/>
              <a:cs typeface="Calibri"/>
            </a:endParaRPr>
          </a:p>
          <a:p>
            <a:pPr>
              <a:lnSpc>
                <a:spcPct val="200000"/>
              </a:lnSpc>
              <a:buFont typeface="Wingdings" panose="05000000000000000000" pitchFamily="2" charset="2"/>
              <a:buChar char="q"/>
            </a:pPr>
            <a:r>
              <a:rPr lang="en-GB" sz="2400" b="1"/>
              <a:t> D</a:t>
            </a:r>
            <a:r>
              <a:rPr lang="en-GB" sz="2400"/>
              <a:t>iscuss the future</a:t>
            </a:r>
            <a:endParaRPr lang="en-GB" sz="2400">
              <a:ea typeface="Calibri"/>
              <a:cs typeface="Calibri"/>
            </a:endParaRPr>
          </a:p>
          <a:p>
            <a:pPr>
              <a:lnSpc>
                <a:spcPct val="200000"/>
              </a:lnSpc>
              <a:buFont typeface="Wingdings" panose="05000000000000000000" pitchFamily="2" charset="2"/>
              <a:buChar char="q"/>
            </a:pPr>
            <a:r>
              <a:rPr lang="en-GB" sz="2400" b="1"/>
              <a:t> Y</a:t>
            </a:r>
            <a:r>
              <a:rPr lang="en-GB" sz="2400"/>
              <a:t>ou can make a difference!</a:t>
            </a:r>
            <a:endParaRPr lang="en-GB" sz="2400" b="1"/>
          </a:p>
        </p:txBody>
      </p:sp>
      <p:sp>
        <p:nvSpPr>
          <p:cNvPr id="4" name="TextBox 3">
            <a:extLst>
              <a:ext uri="{FF2B5EF4-FFF2-40B4-BE49-F238E27FC236}">
                <a16:creationId xmlns:a16="http://schemas.microsoft.com/office/drawing/2014/main" id="{C215D108-6102-4427-A7C8-89B93C438D09}"/>
              </a:ext>
            </a:extLst>
          </p:cNvPr>
          <p:cNvSpPr txBox="1"/>
          <p:nvPr/>
        </p:nvSpPr>
        <p:spPr>
          <a:xfrm>
            <a:off x="5282180" y="1818985"/>
            <a:ext cx="3866606" cy="3788858"/>
          </a:xfrm>
          <a:prstGeom prst="rect">
            <a:avLst/>
          </a:prstGeom>
          <a:noFill/>
          <a:ln>
            <a:solidFill>
              <a:schemeClr val="accent5">
                <a:lumMod val="50000"/>
              </a:schemeClr>
            </a:solidFill>
          </a:ln>
        </p:spPr>
        <p:txBody>
          <a:bodyPr wrap="square" lIns="91440" tIns="45720" rIns="91440" bIns="45720" rtlCol="0" anchor="t">
            <a:spAutoFit/>
          </a:bodyPr>
          <a:lstStyle/>
          <a:p>
            <a:pPr>
              <a:lnSpc>
                <a:spcPct val="150000"/>
              </a:lnSpc>
            </a:pPr>
            <a:r>
              <a:rPr lang="en-GB" b="1"/>
              <a:t>Mother:</a:t>
            </a:r>
            <a:r>
              <a:rPr lang="en-GB"/>
              <a:t> Look at that bird over there.</a:t>
            </a:r>
          </a:p>
          <a:p>
            <a:pPr>
              <a:lnSpc>
                <a:spcPct val="150000"/>
              </a:lnSpc>
            </a:pPr>
            <a:r>
              <a:rPr lang="en-GB" b="1"/>
              <a:t>Child:</a:t>
            </a:r>
            <a:r>
              <a:rPr lang="en-GB"/>
              <a:t> I see it.</a:t>
            </a:r>
            <a:endParaRPr lang="en-GB">
              <a:ea typeface="Calibri"/>
              <a:cs typeface="Calibri"/>
            </a:endParaRPr>
          </a:p>
          <a:p>
            <a:pPr>
              <a:lnSpc>
                <a:spcPct val="150000"/>
              </a:lnSpc>
            </a:pPr>
            <a:r>
              <a:rPr lang="en-GB" b="1"/>
              <a:t>Mother: </a:t>
            </a:r>
            <a:r>
              <a:rPr lang="en-GB"/>
              <a:t>Do you remember what the bird did at the zoo last week?</a:t>
            </a:r>
            <a:endParaRPr lang="en-GB">
              <a:ea typeface="Calibri"/>
              <a:cs typeface="Calibri"/>
            </a:endParaRPr>
          </a:p>
          <a:p>
            <a:pPr>
              <a:lnSpc>
                <a:spcPct val="150000"/>
              </a:lnSpc>
            </a:pPr>
            <a:r>
              <a:rPr lang="en-GB" b="1">
                <a:ea typeface="Calibri"/>
                <a:cs typeface="Calibri"/>
              </a:rPr>
              <a:t>Child: </a:t>
            </a:r>
            <a:r>
              <a:rPr lang="en-GB">
                <a:ea typeface="Calibri"/>
                <a:cs typeface="Calibri"/>
              </a:rPr>
              <a:t>It flew right in front of us.</a:t>
            </a:r>
          </a:p>
          <a:p>
            <a:pPr>
              <a:lnSpc>
                <a:spcPct val="150000"/>
              </a:lnSpc>
            </a:pPr>
            <a:r>
              <a:rPr lang="en-GB" b="1"/>
              <a:t>Mother:</a:t>
            </a:r>
            <a:r>
              <a:rPr lang="en-GB"/>
              <a:t> Yes. And do you remember what the zookeeper said about the bird?</a:t>
            </a:r>
            <a:endParaRPr lang="en-GB">
              <a:ea typeface="Calibri"/>
              <a:cs typeface="Calibri"/>
            </a:endParaRPr>
          </a:p>
          <a:p>
            <a:pPr>
              <a:lnSpc>
                <a:spcPct val="150000"/>
              </a:lnSpc>
            </a:pPr>
            <a:r>
              <a:rPr lang="en-GB" b="1">
                <a:ea typeface="Calibri"/>
                <a:cs typeface="Calibri"/>
              </a:rPr>
              <a:t>Child:</a:t>
            </a:r>
            <a:r>
              <a:rPr lang="en-GB">
                <a:ea typeface="Calibri"/>
                <a:cs typeface="Calibri"/>
              </a:rPr>
              <a:t> Its bones were hollow.</a:t>
            </a:r>
          </a:p>
        </p:txBody>
      </p:sp>
    </p:spTree>
    <p:extLst>
      <p:ext uri="{BB962C8B-B14F-4D97-AF65-F5344CB8AC3E}">
        <p14:creationId xmlns:p14="http://schemas.microsoft.com/office/powerpoint/2010/main" val="426007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8"/>
            <a:ext cx="5951444" cy="1325563"/>
          </a:xfrm>
        </p:spPr>
        <p:style>
          <a:lnRef idx="1">
            <a:schemeClr val="accent4"/>
          </a:lnRef>
          <a:fillRef idx="2">
            <a:schemeClr val="accent4"/>
          </a:fillRef>
          <a:effectRef idx="1">
            <a:schemeClr val="accent4"/>
          </a:effectRef>
          <a:fontRef idx="minor">
            <a:schemeClr val="dk1"/>
          </a:fontRef>
        </p:style>
        <p:txBody>
          <a:bodyPr/>
          <a:lstStyle/>
          <a:p>
            <a:r>
              <a:rPr lang="en-GB"/>
              <a:t>Extended Writing Strategies</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a:bodyPr>
          <a:lstStyle/>
          <a:p>
            <a:pPr>
              <a:buFont typeface="Wingdings" panose="05000000000000000000" pitchFamily="2" charset="2"/>
              <a:buChar char="v"/>
            </a:pPr>
            <a:endParaRPr lang="en-GB" sz="2400"/>
          </a:p>
          <a:p>
            <a:pPr>
              <a:buFont typeface="Wingdings" panose="05000000000000000000" pitchFamily="2" charset="2"/>
              <a:buChar char="v"/>
            </a:pPr>
            <a:r>
              <a:rPr lang="en-GB" sz="2400"/>
              <a:t>Planning</a:t>
            </a:r>
          </a:p>
          <a:p>
            <a:pPr marL="0" indent="0">
              <a:buNone/>
            </a:pPr>
            <a:endParaRPr lang="en-GB" sz="2400"/>
          </a:p>
          <a:p>
            <a:pPr>
              <a:buFont typeface="Wingdings" panose="05000000000000000000" pitchFamily="2" charset="2"/>
              <a:buChar char="v"/>
            </a:pPr>
            <a:r>
              <a:rPr lang="en-GB" sz="2400"/>
              <a:t> Independent proof-reading </a:t>
            </a:r>
            <a:br>
              <a:rPr lang="en-GB" sz="2400"/>
            </a:br>
            <a:br>
              <a:rPr lang="en-GB" sz="2400"/>
            </a:br>
            <a:r>
              <a:rPr lang="en-GB" sz="2400">
                <a:sym typeface="Wingdings" panose="05000000000000000000" pitchFamily="2" charset="2"/>
              </a:rPr>
              <a:t> capital letters</a:t>
            </a:r>
            <a:br>
              <a:rPr lang="en-GB" sz="2400">
                <a:sym typeface="Wingdings" panose="05000000000000000000" pitchFamily="2" charset="2"/>
              </a:rPr>
            </a:br>
            <a:r>
              <a:rPr lang="en-GB" sz="2400">
                <a:sym typeface="Wingdings" panose="05000000000000000000" pitchFamily="2" charset="2"/>
              </a:rPr>
              <a:t> spellings</a:t>
            </a:r>
            <a:br>
              <a:rPr lang="en-GB" sz="2400">
                <a:sym typeface="Wingdings" panose="05000000000000000000" pitchFamily="2" charset="2"/>
              </a:rPr>
            </a:br>
            <a:r>
              <a:rPr lang="en-GB" sz="2400">
                <a:sym typeface="Wingdings" panose="05000000000000000000" pitchFamily="2" charset="2"/>
              </a:rPr>
              <a:t> punctuation </a:t>
            </a:r>
            <a:br>
              <a:rPr lang="en-GB" sz="2400">
                <a:sym typeface="Wingdings" panose="05000000000000000000" pitchFamily="2" charset="2"/>
              </a:rPr>
            </a:br>
            <a:r>
              <a:rPr lang="en-GB" sz="2400">
                <a:sym typeface="Wingdings" panose="05000000000000000000" pitchFamily="2" charset="2"/>
              </a:rPr>
              <a:t> sentences</a:t>
            </a:r>
            <a:br>
              <a:rPr lang="en-GB" sz="2400">
                <a:sym typeface="Wingdings" panose="05000000000000000000" pitchFamily="2" charset="2"/>
              </a:rPr>
            </a:br>
            <a:r>
              <a:rPr lang="en-GB" sz="2400">
                <a:sym typeface="Wingdings" panose="05000000000000000000" pitchFamily="2" charset="2"/>
              </a:rPr>
              <a:t> paragraphing (</a:t>
            </a:r>
            <a:r>
              <a:rPr lang="en-GB" sz="2400" err="1">
                <a:sym typeface="Wingdings" panose="05000000000000000000" pitchFamily="2" charset="2"/>
              </a:rPr>
              <a:t>TiPToP</a:t>
            </a:r>
            <a:r>
              <a:rPr lang="en-GB" sz="2400">
                <a:sym typeface="Wingdings" panose="05000000000000000000" pitchFamily="2" charset="2"/>
              </a:rPr>
              <a:t>)</a:t>
            </a:r>
            <a:br>
              <a:rPr lang="en-GB" sz="2400">
                <a:sym typeface="Wingdings" panose="05000000000000000000" pitchFamily="2" charset="2"/>
              </a:rPr>
            </a:br>
            <a:r>
              <a:rPr lang="en-GB" sz="2400">
                <a:sym typeface="Wingdings" panose="05000000000000000000" pitchFamily="2" charset="2"/>
              </a:rPr>
              <a:t> vocabulary</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29222" y="143671"/>
            <a:ext cx="2232682" cy="1681954"/>
          </a:xfrm>
          <a:prstGeom prst="rect">
            <a:avLst/>
          </a:prstGeom>
        </p:spPr>
      </p:pic>
      <p:sp>
        <p:nvSpPr>
          <p:cNvPr id="7" name="TextBox 6">
            <a:extLst>
              <a:ext uri="{FF2B5EF4-FFF2-40B4-BE49-F238E27FC236}">
                <a16:creationId xmlns:a16="http://schemas.microsoft.com/office/drawing/2014/main" id="{4463B6DF-71ED-4494-9BD3-068307F1A9FB}"/>
              </a:ext>
            </a:extLst>
          </p:cNvPr>
          <p:cNvSpPr txBox="1"/>
          <p:nvPr/>
        </p:nvSpPr>
        <p:spPr>
          <a:xfrm>
            <a:off x="4921624" y="2181108"/>
            <a:ext cx="3232986" cy="2585323"/>
          </a:xfrm>
          <a:prstGeom prst="rect">
            <a:avLst/>
          </a:prstGeom>
          <a:solidFill>
            <a:schemeClr val="accent6">
              <a:lumMod val="20000"/>
              <a:lumOff val="80000"/>
            </a:schemeClr>
          </a:solidFill>
          <a:ln>
            <a:solidFill>
              <a:schemeClr val="accent1"/>
            </a:solidFill>
          </a:ln>
        </p:spPr>
        <p:txBody>
          <a:bodyPr wrap="square" rtlCol="0">
            <a:spAutoFit/>
          </a:bodyPr>
          <a:lstStyle/>
          <a:p>
            <a:r>
              <a:rPr lang="en-GB" b="1"/>
              <a:t>Any students interested in contributing to the school magazine should contact Miss Warner (WA@king-ed.suffolk.sch.uk). Opportunities include non-fiction article writing, art, photography, creative writing, and poetry.</a:t>
            </a:r>
            <a:endParaRPr lang="en-GB"/>
          </a:p>
        </p:txBody>
      </p:sp>
    </p:spTree>
    <p:extLst>
      <p:ext uri="{BB962C8B-B14F-4D97-AF65-F5344CB8AC3E}">
        <p14:creationId xmlns:p14="http://schemas.microsoft.com/office/powerpoint/2010/main" val="4256209614"/>
      </p:ext>
    </p:extLst>
  </p:cSld>
  <p:clrMapOvr>
    <a:masterClrMapping/>
  </p:clrMapOvr>
  <mc:AlternateContent xmlns:mc="http://schemas.openxmlformats.org/markup-compatibility/2006" xmlns:p14="http://schemas.microsoft.com/office/powerpoint/2010/main">
    <mc:Choice Requires="p14">
      <p:transition spd="slow" p14:dur="2000" advTm="116709"/>
    </mc:Choice>
    <mc:Fallback xmlns="">
      <p:transition spd="slow" advTm="116709"/>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249D0-1823-422B-87C5-7CC23DD8F632}"/>
              </a:ext>
            </a:extLst>
          </p:cNvPr>
          <p:cNvSpPr>
            <a:spLocks noGrp="1"/>
          </p:cNvSpPr>
          <p:nvPr>
            <p:ph type="ctrTitle"/>
          </p:nvPr>
        </p:nvSpPr>
        <p:spPr>
          <a:xfrm>
            <a:off x="685800" y="2130425"/>
            <a:ext cx="7772400" cy="2144395"/>
          </a:xfrm>
        </p:spPr>
        <p:txBody>
          <a:bodyPr>
            <a:normAutofit/>
          </a:bodyPr>
          <a:lstStyle/>
          <a:p>
            <a:r>
              <a:rPr lang="en-GB" b="1"/>
              <a:t>Introductions</a:t>
            </a:r>
            <a:br>
              <a:rPr lang="en-GB"/>
            </a:br>
            <a:r>
              <a:rPr lang="en-GB"/>
              <a:t>Deri O'Regan </a:t>
            </a:r>
            <a:br>
              <a:rPr lang="en-GB"/>
            </a:br>
            <a:r>
              <a:rPr lang="en-GB"/>
              <a:t>Headteacher</a:t>
            </a:r>
            <a:endParaRPr lang="en-GB">
              <a:ea typeface="Calibri"/>
              <a:cs typeface="Calibri"/>
            </a:endParaRPr>
          </a:p>
        </p:txBody>
      </p:sp>
    </p:spTree>
    <p:extLst>
      <p:ext uri="{BB962C8B-B14F-4D97-AF65-F5344CB8AC3E}">
        <p14:creationId xmlns:p14="http://schemas.microsoft.com/office/powerpoint/2010/main" val="2401757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1" y="551"/>
            <a:ext cx="8353984" cy="1709847"/>
          </a:xfrm>
        </p:spPr>
        <p:style>
          <a:lnRef idx="1">
            <a:schemeClr val="accent3"/>
          </a:lnRef>
          <a:fillRef idx="2">
            <a:schemeClr val="accent3"/>
          </a:fillRef>
          <a:effectRef idx="1">
            <a:schemeClr val="accent3"/>
          </a:effectRef>
          <a:fontRef idx="minor">
            <a:schemeClr val="dk1"/>
          </a:fontRef>
        </p:style>
        <p:txBody>
          <a:bodyPr/>
          <a:lstStyle/>
          <a:p>
            <a:r>
              <a:rPr lang="en-GB"/>
              <a:t>Spelling Strategies</a:t>
            </a:r>
          </a:p>
        </p:txBody>
      </p:sp>
      <p:sp>
        <p:nvSpPr>
          <p:cNvPr id="3" name="Content Placeholder 2"/>
          <p:cNvSpPr>
            <a:spLocks noGrp="1"/>
          </p:cNvSpPr>
          <p:nvPr>
            <p:ph idx="1"/>
          </p:nvPr>
        </p:nvSpPr>
        <p:spPr>
          <a:xfrm>
            <a:off x="161366" y="1836768"/>
            <a:ext cx="8686800" cy="4279326"/>
          </a:xfrm>
        </p:spPr>
        <p:style>
          <a:lnRef idx="2">
            <a:schemeClr val="accent3"/>
          </a:lnRef>
          <a:fillRef idx="1">
            <a:schemeClr val="lt1"/>
          </a:fillRef>
          <a:effectRef idx="0">
            <a:schemeClr val="accent3"/>
          </a:effectRef>
          <a:fontRef idx="minor">
            <a:schemeClr val="dk1"/>
          </a:fontRef>
        </p:style>
        <p:txBody>
          <a:bodyPr lIns="91440" tIns="45720" rIns="91440" bIns="45720" anchor="t">
            <a:noAutofit/>
          </a:bodyPr>
          <a:lstStyle/>
          <a:p>
            <a:pPr>
              <a:buFont typeface="Wingdings" panose="05000000000000000000" pitchFamily="2" charset="2"/>
              <a:buChar char="v"/>
            </a:pPr>
            <a:r>
              <a:rPr lang="en-GB" sz="2600"/>
              <a:t>Break it into sounds (Wed-</a:t>
            </a:r>
            <a:r>
              <a:rPr lang="en-GB" sz="2600" err="1"/>
              <a:t>nes</a:t>
            </a:r>
            <a:r>
              <a:rPr lang="en-GB" sz="2600"/>
              <a:t>-day)</a:t>
            </a:r>
            <a:endParaRPr lang="en-GB" sz="2600">
              <a:ea typeface="Calibri"/>
              <a:cs typeface="Calibri"/>
            </a:endParaRPr>
          </a:p>
          <a:p>
            <a:pPr>
              <a:buFont typeface="Wingdings" panose="05000000000000000000" pitchFamily="2" charset="2"/>
              <a:buChar char="v"/>
            </a:pPr>
            <a:r>
              <a:rPr lang="en-GB" sz="2600"/>
              <a:t>Break it into syllables (re-mem-</a:t>
            </a:r>
            <a:r>
              <a:rPr lang="en-GB" sz="2600" err="1"/>
              <a:t>ber</a:t>
            </a:r>
            <a:r>
              <a:rPr lang="en-GB" sz="2600"/>
              <a:t>)</a:t>
            </a:r>
            <a:endParaRPr lang="en-GB" sz="2600">
              <a:ea typeface="Calibri"/>
              <a:cs typeface="Calibri"/>
            </a:endParaRPr>
          </a:p>
          <a:p>
            <a:pPr>
              <a:buFont typeface="Wingdings" panose="05000000000000000000" pitchFamily="2" charset="2"/>
              <a:buChar char="v"/>
            </a:pPr>
            <a:r>
              <a:rPr lang="en-GB" sz="2600"/>
              <a:t>Use mnemonics (necessary = 1 Collar, 2 Sleeves)</a:t>
            </a:r>
            <a:endParaRPr lang="en-GB" sz="2600">
              <a:ea typeface="Calibri"/>
              <a:cs typeface="Calibri"/>
            </a:endParaRPr>
          </a:p>
          <a:p>
            <a:pPr>
              <a:buFont typeface="Wingdings" panose="05000000000000000000" pitchFamily="2" charset="2"/>
              <a:buChar char="v"/>
            </a:pPr>
            <a:r>
              <a:rPr lang="en-GB" sz="2600"/>
              <a:t>Refer to a word in the same family (muscle ~ muscular)</a:t>
            </a:r>
            <a:endParaRPr lang="en-GB" sz="2600">
              <a:ea typeface="Calibri"/>
              <a:cs typeface="Calibri"/>
            </a:endParaRPr>
          </a:p>
          <a:p>
            <a:pPr>
              <a:buFont typeface="Wingdings" panose="05000000000000000000" pitchFamily="2" charset="2"/>
              <a:buChar char="v"/>
            </a:pPr>
            <a:r>
              <a:rPr lang="en-GB" sz="2600"/>
              <a:t>Words within words (a rat in </a:t>
            </a:r>
            <a:r>
              <a:rPr lang="en-GB" sz="2600" err="1"/>
              <a:t>speARATe</a:t>
            </a:r>
            <a:r>
              <a:rPr lang="en-GB" sz="2600"/>
              <a:t>)</a:t>
            </a:r>
            <a:endParaRPr lang="en-GB" sz="2600">
              <a:ea typeface="Calibri"/>
              <a:cs typeface="Calibri"/>
            </a:endParaRPr>
          </a:p>
          <a:p>
            <a:pPr>
              <a:buFont typeface="Wingdings" panose="05000000000000000000" pitchFamily="2" charset="2"/>
              <a:buChar char="v"/>
            </a:pPr>
            <a:r>
              <a:rPr lang="en-GB" sz="2600"/>
              <a:t>Refer to etymology (bi + cycle = two + wheels)</a:t>
            </a:r>
            <a:endParaRPr lang="en-GB" sz="2600">
              <a:ea typeface="Calibri"/>
              <a:cs typeface="Calibri"/>
            </a:endParaRPr>
          </a:p>
          <a:p>
            <a:pPr>
              <a:buFont typeface="Wingdings" panose="05000000000000000000" pitchFamily="2" charset="2"/>
              <a:buChar char="v"/>
            </a:pPr>
            <a:r>
              <a:rPr lang="en-GB" sz="2600"/>
              <a:t>Apply spelling rules e.g. doubling consonant for short vowel (writing, but written)</a:t>
            </a:r>
            <a:endParaRPr lang="en-GB" sz="2600">
              <a:ea typeface="Calibri"/>
              <a:cs typeface="Calibri"/>
            </a:endParaRPr>
          </a:p>
          <a:p>
            <a:pPr>
              <a:buFont typeface="Wingdings" panose="05000000000000000000" pitchFamily="2" charset="2"/>
              <a:buChar char="v"/>
            </a:pPr>
            <a:r>
              <a:rPr lang="en-GB" sz="2600"/>
              <a:t>Learn by sight (look, cover, write, check)</a:t>
            </a:r>
            <a:endParaRPr lang="en-GB" sz="2600">
              <a:ea typeface="Calibri"/>
              <a:cs typeface="Calibri"/>
            </a:endParaRPr>
          </a:p>
          <a:p>
            <a:pPr>
              <a:buFont typeface="Wingdings" panose="05000000000000000000" pitchFamily="2" charset="2"/>
              <a:buChar char="v"/>
            </a:pPr>
            <a:endParaRPr lang="en-GB" sz="2000"/>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16496" y="1192"/>
            <a:ext cx="3127505" cy="2862723"/>
          </a:xfrm>
          <a:prstGeom prst="rect">
            <a:avLst/>
          </a:prstGeom>
        </p:spPr>
      </p:pic>
    </p:spTree>
    <p:custDataLst>
      <p:tags r:id="rId1"/>
    </p:custDataLst>
    <p:extLst>
      <p:ext uri="{BB962C8B-B14F-4D97-AF65-F5344CB8AC3E}">
        <p14:creationId xmlns:p14="http://schemas.microsoft.com/office/powerpoint/2010/main" val="921848210"/>
      </p:ext>
    </p:extLst>
  </p:cSld>
  <p:clrMapOvr>
    <a:masterClrMapping/>
  </p:clrMapOvr>
  <mc:AlternateContent xmlns:mc="http://schemas.openxmlformats.org/markup-compatibility/2006" xmlns:p14="http://schemas.microsoft.com/office/powerpoint/2010/main">
    <mc:Choice Requires="p14">
      <p:transition spd="slow" p14:dur="2000" advTm="102793"/>
    </mc:Choice>
    <mc:Fallback xmlns="">
      <p:transition spd="slow" advTm="10279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0FB2-E289-44EB-904D-4DB8CFC6A266}"/>
              </a:ext>
            </a:extLst>
          </p:cNvPr>
          <p:cNvSpPr>
            <a:spLocks noGrp="1"/>
          </p:cNvSpPr>
          <p:nvPr>
            <p:ph type="title"/>
          </p:nvPr>
        </p:nvSpPr>
        <p:spPr>
          <a:xfrm>
            <a:off x="1639546" y="412873"/>
            <a:ext cx="4334534" cy="1224337"/>
          </a:xfrm>
        </p:spPr>
        <p:txBody>
          <a:bodyPr>
            <a:normAutofit/>
          </a:bodyPr>
          <a:lstStyle/>
          <a:p>
            <a:r>
              <a:rPr lang="en-GB" b="1"/>
              <a:t>The importance of reading:</a:t>
            </a:r>
          </a:p>
        </p:txBody>
      </p:sp>
      <p:sp>
        <p:nvSpPr>
          <p:cNvPr id="3" name="Content Placeholder 2">
            <a:extLst>
              <a:ext uri="{FF2B5EF4-FFF2-40B4-BE49-F238E27FC236}">
                <a16:creationId xmlns:a16="http://schemas.microsoft.com/office/drawing/2014/main" id="{AA3A6A91-6C70-4BB4-B90B-7C554383771B}"/>
              </a:ext>
            </a:extLst>
          </p:cNvPr>
          <p:cNvSpPr>
            <a:spLocks noGrp="1"/>
          </p:cNvSpPr>
          <p:nvPr>
            <p:ph idx="1"/>
          </p:nvPr>
        </p:nvSpPr>
        <p:spPr>
          <a:xfrm>
            <a:off x="5786633" y="1918928"/>
            <a:ext cx="2961427" cy="3664802"/>
          </a:xfrm>
          <a:solidFill>
            <a:schemeClr val="accent3">
              <a:lumMod val="20000"/>
              <a:lumOff val="80000"/>
            </a:schemeClr>
          </a:solidFill>
        </p:spPr>
        <p:txBody>
          <a:bodyPr lIns="91440" tIns="45720" rIns="91440" bIns="45720" anchor="t">
            <a:normAutofit fontScale="92500" lnSpcReduction="20000"/>
          </a:bodyPr>
          <a:lstStyle/>
          <a:p>
            <a:pPr marL="0" indent="0">
              <a:lnSpc>
                <a:spcPct val="150000"/>
              </a:lnSpc>
              <a:buNone/>
            </a:pPr>
            <a:r>
              <a:rPr lang="en-GB" sz="2400"/>
              <a:t>Reading regularly is not just important for your child to do well in English, but vital for them to succeed throughout their schooling and is a key life skill.</a:t>
            </a:r>
          </a:p>
          <a:p>
            <a:pPr marL="0" indent="0">
              <a:lnSpc>
                <a:spcPct val="150000"/>
              </a:lnSpc>
              <a:buNone/>
            </a:pPr>
            <a:endParaRPr lang="en-GB" sz="2400"/>
          </a:p>
        </p:txBody>
      </p:sp>
      <p:pic>
        <p:nvPicPr>
          <p:cNvPr id="4" name="Picture 3">
            <a:extLst>
              <a:ext uri="{FF2B5EF4-FFF2-40B4-BE49-F238E27FC236}">
                <a16:creationId xmlns:a16="http://schemas.microsoft.com/office/drawing/2014/main" id="{F01325E2-7088-40D1-8C5D-9BA46EE4FF4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95940" y="2063931"/>
            <a:ext cx="4852083" cy="3398669"/>
          </a:xfrm>
          <a:prstGeom prst="rect">
            <a:avLst/>
          </a:prstGeom>
        </p:spPr>
      </p:pic>
    </p:spTree>
    <p:extLst>
      <p:ext uri="{BB962C8B-B14F-4D97-AF65-F5344CB8AC3E}">
        <p14:creationId xmlns:p14="http://schemas.microsoft.com/office/powerpoint/2010/main" val="317807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E1168-E61D-4624-82F1-59BA3E759F4C}"/>
              </a:ext>
            </a:extLst>
          </p:cNvPr>
          <p:cNvSpPr>
            <a:spLocks noGrp="1"/>
          </p:cNvSpPr>
          <p:nvPr>
            <p:ph type="title"/>
          </p:nvPr>
        </p:nvSpPr>
        <p:spPr>
          <a:xfrm>
            <a:off x="2484776" y="251747"/>
            <a:ext cx="4835626" cy="742950"/>
          </a:xfrm>
        </p:spPr>
        <p:txBody>
          <a:bodyPr>
            <a:normAutofit fontScale="90000"/>
          </a:bodyPr>
          <a:lstStyle/>
          <a:p>
            <a:r>
              <a:rPr lang="en-GB" b="1"/>
              <a:t>Why read with your child?</a:t>
            </a:r>
          </a:p>
        </p:txBody>
      </p:sp>
      <p:sp>
        <p:nvSpPr>
          <p:cNvPr id="3" name="Content Placeholder 2">
            <a:extLst>
              <a:ext uri="{FF2B5EF4-FFF2-40B4-BE49-F238E27FC236}">
                <a16:creationId xmlns:a16="http://schemas.microsoft.com/office/drawing/2014/main" id="{03EEC9BC-8AD8-452A-BECC-DF1652A3E64A}"/>
              </a:ext>
            </a:extLst>
          </p:cNvPr>
          <p:cNvSpPr>
            <a:spLocks noGrp="1"/>
          </p:cNvSpPr>
          <p:nvPr>
            <p:ph idx="1"/>
          </p:nvPr>
        </p:nvSpPr>
        <p:spPr>
          <a:xfrm>
            <a:off x="130126" y="1547766"/>
            <a:ext cx="8883747" cy="2182935"/>
          </a:xfrm>
        </p:spPr>
        <p:txBody>
          <a:bodyPr lIns="91440" tIns="45720" rIns="91440" bIns="45720" anchor="t">
            <a:normAutofit lnSpcReduction="10000"/>
          </a:bodyPr>
          <a:lstStyle/>
          <a:p>
            <a:r>
              <a:rPr lang="en-GB"/>
              <a:t>Did you know that the average reading age for a GCSE exam paper is </a:t>
            </a:r>
            <a:r>
              <a:rPr lang="en-GB" b="1"/>
              <a:t>15.8</a:t>
            </a:r>
            <a:r>
              <a:rPr lang="en-GB"/>
              <a:t> years?</a:t>
            </a:r>
          </a:p>
          <a:p>
            <a:r>
              <a:rPr lang="en-GB"/>
              <a:t>To give your child the best possible chance of succeeding in their exams, we need to support them in matching or even exceeding this reading age.</a:t>
            </a:r>
          </a:p>
        </p:txBody>
      </p:sp>
      <p:pic>
        <p:nvPicPr>
          <p:cNvPr id="5" name="Picture 4">
            <a:extLst>
              <a:ext uri="{FF2B5EF4-FFF2-40B4-BE49-F238E27FC236}">
                <a16:creationId xmlns:a16="http://schemas.microsoft.com/office/drawing/2014/main" id="{D438B7A6-08F4-4B19-BE5C-94CCC4F40DF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750970" y="3513969"/>
            <a:ext cx="3143965" cy="2486781"/>
          </a:xfrm>
          <a:prstGeom prst="rect">
            <a:avLst/>
          </a:prstGeom>
          <a:ln>
            <a:solidFill>
              <a:schemeClr val="accent1"/>
            </a:solidFill>
          </a:ln>
        </p:spPr>
      </p:pic>
      <p:pic>
        <p:nvPicPr>
          <p:cNvPr id="7" name="Picture 6">
            <a:extLst>
              <a:ext uri="{FF2B5EF4-FFF2-40B4-BE49-F238E27FC236}">
                <a16:creationId xmlns:a16="http://schemas.microsoft.com/office/drawing/2014/main" id="{7B1725D8-2CE2-4D56-AD3E-4A002F92D19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21903" y="3829235"/>
            <a:ext cx="3476374" cy="2168176"/>
          </a:xfrm>
          <a:prstGeom prst="rect">
            <a:avLst/>
          </a:prstGeom>
        </p:spPr>
      </p:pic>
      <p:sp>
        <p:nvSpPr>
          <p:cNvPr id="4" name="TextBox 3">
            <a:extLst>
              <a:ext uri="{FF2B5EF4-FFF2-40B4-BE49-F238E27FC236}">
                <a16:creationId xmlns:a16="http://schemas.microsoft.com/office/drawing/2014/main" id="{689A1EA4-8145-40B3-8BA5-DFCA3A47A9C0}"/>
              </a:ext>
            </a:extLst>
          </p:cNvPr>
          <p:cNvSpPr txBox="1"/>
          <p:nvPr/>
        </p:nvSpPr>
        <p:spPr>
          <a:xfrm>
            <a:off x="7505067" y="163066"/>
            <a:ext cx="1387736" cy="830997"/>
          </a:xfrm>
          <a:prstGeom prst="rect">
            <a:avLst/>
          </a:prstGeom>
          <a:solidFill>
            <a:schemeClr val="accent6">
              <a:lumMod val="20000"/>
              <a:lumOff val="80000"/>
            </a:schemeClr>
          </a:solidFill>
        </p:spPr>
        <p:txBody>
          <a:bodyPr wrap="square" rtlCol="0">
            <a:spAutoFit/>
          </a:bodyPr>
          <a:lstStyle/>
          <a:p>
            <a:r>
              <a:rPr lang="en-GB" sz="1600"/>
              <a:t>It’s OK for you to be a learner too!</a:t>
            </a:r>
          </a:p>
        </p:txBody>
      </p:sp>
    </p:spTree>
    <p:extLst>
      <p:ext uri="{BB962C8B-B14F-4D97-AF65-F5344CB8AC3E}">
        <p14:creationId xmlns:p14="http://schemas.microsoft.com/office/powerpoint/2010/main" val="1160541349"/>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5152-037F-4294-81C0-73C4B327C23C}"/>
              </a:ext>
            </a:extLst>
          </p:cNvPr>
          <p:cNvSpPr>
            <a:spLocks noGrp="1"/>
          </p:cNvSpPr>
          <p:nvPr>
            <p:ph type="title"/>
          </p:nvPr>
        </p:nvSpPr>
        <p:spPr>
          <a:xfrm>
            <a:off x="331440" y="529984"/>
            <a:ext cx="8362394" cy="742950"/>
          </a:xfrm>
        </p:spPr>
        <p:txBody>
          <a:bodyPr>
            <a:normAutofit/>
          </a:bodyPr>
          <a:lstStyle/>
          <a:p>
            <a:r>
              <a:rPr lang="en-GB" b="1"/>
              <a:t>Benefits of increased daily reading:</a:t>
            </a:r>
          </a:p>
        </p:txBody>
      </p:sp>
      <p:sp>
        <p:nvSpPr>
          <p:cNvPr id="6" name="Rectangle 5">
            <a:extLst>
              <a:ext uri="{FF2B5EF4-FFF2-40B4-BE49-F238E27FC236}">
                <a16:creationId xmlns:a16="http://schemas.microsoft.com/office/drawing/2014/main" id="{66226590-56AE-4A6E-948A-A57296AA4ACF}"/>
              </a:ext>
            </a:extLst>
          </p:cNvPr>
          <p:cNvSpPr/>
          <p:nvPr/>
        </p:nvSpPr>
        <p:spPr>
          <a:xfrm>
            <a:off x="331440" y="1966208"/>
            <a:ext cx="4120985" cy="3093154"/>
          </a:xfrm>
          <a:prstGeom prst="rect">
            <a:avLst/>
          </a:prstGeom>
        </p:spPr>
        <p:txBody>
          <a:bodyPr wrap="square">
            <a:spAutoFit/>
          </a:bodyPr>
          <a:lstStyle/>
          <a:p>
            <a:r>
              <a:rPr lang="en-GB" sz="1500"/>
              <a:t>An analysis comparing the engaged reading time and reading scores of more than 2.2 million students found that students who read less than five minutes per day saw the lowest levels of growth, well below the national average.</a:t>
            </a:r>
            <a:r>
              <a:rPr lang="en-GB" sz="1500" baseline="30000"/>
              <a:t>2</a:t>
            </a:r>
            <a:r>
              <a:rPr lang="en-GB" sz="1500"/>
              <a:t> Even students who read 5–14 minutes per day saw sluggish gains that were below the national average.</a:t>
            </a:r>
          </a:p>
          <a:p>
            <a:endParaRPr lang="en-GB" sz="1500"/>
          </a:p>
          <a:p>
            <a:r>
              <a:rPr lang="en-GB" sz="1500"/>
              <a:t>Only students who read 15 minutes or more a day saw </a:t>
            </a:r>
            <a:r>
              <a:rPr lang="en-GB" sz="1500" b="1"/>
              <a:t>accelerated reading gains</a:t>
            </a:r>
            <a:r>
              <a:rPr lang="en-GB" sz="1500"/>
              <a:t>—that is, gains higher than the national average—and students who read just over a half-hour to an hour per day saw the greatest gains of all.</a:t>
            </a:r>
          </a:p>
        </p:txBody>
      </p:sp>
      <p:pic>
        <p:nvPicPr>
          <p:cNvPr id="8" name="Picture 7">
            <a:extLst>
              <a:ext uri="{FF2B5EF4-FFF2-40B4-BE49-F238E27FC236}">
                <a16:creationId xmlns:a16="http://schemas.microsoft.com/office/drawing/2014/main" id="{29362B0C-0AE1-4C87-B153-2A818E20B8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779710" y="1891243"/>
            <a:ext cx="3745311" cy="3233564"/>
          </a:xfrm>
          <a:prstGeom prst="rect">
            <a:avLst/>
          </a:prstGeom>
        </p:spPr>
      </p:pic>
      <p:sp>
        <p:nvSpPr>
          <p:cNvPr id="3" name="TextBox 2">
            <a:extLst>
              <a:ext uri="{FF2B5EF4-FFF2-40B4-BE49-F238E27FC236}">
                <a16:creationId xmlns:a16="http://schemas.microsoft.com/office/drawing/2014/main" id="{1CA1AEB4-7767-4274-8B09-8CA5DA1821AC}"/>
              </a:ext>
            </a:extLst>
          </p:cNvPr>
          <p:cNvSpPr txBox="1"/>
          <p:nvPr/>
        </p:nvSpPr>
        <p:spPr>
          <a:xfrm>
            <a:off x="5147758" y="5347260"/>
            <a:ext cx="3534918" cy="646331"/>
          </a:xfrm>
          <a:prstGeom prst="rect">
            <a:avLst/>
          </a:prstGeom>
          <a:solidFill>
            <a:schemeClr val="accent1">
              <a:lumMod val="20000"/>
              <a:lumOff val="80000"/>
            </a:schemeClr>
          </a:solidFill>
        </p:spPr>
        <p:txBody>
          <a:bodyPr wrap="square" lIns="91440" tIns="45720" rIns="91440" bIns="45720" rtlCol="0" anchor="t">
            <a:spAutoFit/>
          </a:bodyPr>
          <a:lstStyle/>
          <a:p>
            <a:pPr algn="ctr"/>
            <a:r>
              <a:rPr lang="en-GB"/>
              <a:t>Please encourage your child to read at home, as well as in school.</a:t>
            </a:r>
            <a:endParaRPr lang="en-US"/>
          </a:p>
        </p:txBody>
      </p:sp>
    </p:spTree>
    <p:extLst>
      <p:ext uri="{BB962C8B-B14F-4D97-AF65-F5344CB8AC3E}">
        <p14:creationId xmlns:p14="http://schemas.microsoft.com/office/powerpoint/2010/main" val="4005032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6E72-C7B7-4AE6-AA79-02C94D77FE58}"/>
              </a:ext>
            </a:extLst>
          </p:cNvPr>
          <p:cNvSpPr>
            <a:spLocks noGrp="1"/>
          </p:cNvSpPr>
          <p:nvPr>
            <p:ph type="title"/>
          </p:nvPr>
        </p:nvSpPr>
        <p:spPr>
          <a:xfrm>
            <a:off x="209915" y="1352907"/>
            <a:ext cx="4835626" cy="742950"/>
          </a:xfrm>
        </p:spPr>
        <p:txBody>
          <a:bodyPr/>
          <a:lstStyle/>
          <a:p>
            <a:r>
              <a:rPr lang="en-GB" b="1"/>
              <a:t>Research snapshots:</a:t>
            </a:r>
          </a:p>
        </p:txBody>
      </p:sp>
      <p:pic>
        <p:nvPicPr>
          <p:cNvPr id="4" name="Picture 3">
            <a:extLst>
              <a:ext uri="{FF2B5EF4-FFF2-40B4-BE49-F238E27FC236}">
                <a16:creationId xmlns:a16="http://schemas.microsoft.com/office/drawing/2014/main" id="{4E30ED7C-EBE0-48BB-82CD-5C1FE92D04F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138364" y="716960"/>
            <a:ext cx="6877376" cy="540808"/>
          </a:xfrm>
          <a:prstGeom prst="rect">
            <a:avLst/>
          </a:prstGeom>
        </p:spPr>
      </p:pic>
      <p:pic>
        <p:nvPicPr>
          <p:cNvPr id="8" name="Picture 7">
            <a:extLst>
              <a:ext uri="{FF2B5EF4-FFF2-40B4-BE49-F238E27FC236}">
                <a16:creationId xmlns:a16="http://schemas.microsoft.com/office/drawing/2014/main" id="{FDA59A9A-1BA0-42F8-B1D6-5A6D09975D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27728" y="1890641"/>
            <a:ext cx="5907844" cy="1685166"/>
          </a:xfrm>
          <a:prstGeom prst="rect">
            <a:avLst/>
          </a:prstGeom>
        </p:spPr>
      </p:pic>
      <p:pic>
        <p:nvPicPr>
          <p:cNvPr id="7" name="Picture 6">
            <a:extLst>
              <a:ext uri="{FF2B5EF4-FFF2-40B4-BE49-F238E27FC236}">
                <a16:creationId xmlns:a16="http://schemas.microsoft.com/office/drawing/2014/main" id="{1C05E544-D0EA-49B3-A2AA-AFB1992EC3D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84603" y="3667114"/>
            <a:ext cx="4421932" cy="2159548"/>
          </a:xfrm>
          <a:prstGeom prst="rect">
            <a:avLst/>
          </a:prstGeom>
        </p:spPr>
      </p:pic>
      <p:pic>
        <p:nvPicPr>
          <p:cNvPr id="9" name="Picture 8">
            <a:extLst>
              <a:ext uri="{FF2B5EF4-FFF2-40B4-BE49-F238E27FC236}">
                <a16:creationId xmlns:a16="http://schemas.microsoft.com/office/drawing/2014/main" id="{94732D9F-E88D-4DF8-AF56-3C99E32B2F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37466" y="3575807"/>
            <a:ext cx="3633941" cy="2250855"/>
          </a:xfrm>
          <a:prstGeom prst="rect">
            <a:avLst/>
          </a:prstGeom>
        </p:spPr>
      </p:pic>
    </p:spTree>
    <p:extLst>
      <p:ext uri="{BB962C8B-B14F-4D97-AF65-F5344CB8AC3E}">
        <p14:creationId xmlns:p14="http://schemas.microsoft.com/office/powerpoint/2010/main" val="514292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FD7BA-A4FE-43AB-9A09-86E2AEAD393C}"/>
              </a:ext>
            </a:extLst>
          </p:cNvPr>
          <p:cNvSpPr>
            <a:spLocks noGrp="1"/>
          </p:cNvSpPr>
          <p:nvPr>
            <p:ph type="title"/>
          </p:nvPr>
        </p:nvSpPr>
        <p:spPr>
          <a:xfrm>
            <a:off x="547846" y="353728"/>
            <a:ext cx="8438562" cy="742950"/>
          </a:xfrm>
        </p:spPr>
        <p:txBody>
          <a:bodyPr>
            <a:normAutofit/>
          </a:bodyPr>
          <a:lstStyle/>
          <a:p>
            <a:r>
              <a:rPr lang="en-GB" b="1"/>
              <a:t>Top tips for reading with your child:</a:t>
            </a:r>
          </a:p>
        </p:txBody>
      </p:sp>
      <p:sp>
        <p:nvSpPr>
          <p:cNvPr id="3" name="Content Placeholder 2">
            <a:extLst>
              <a:ext uri="{FF2B5EF4-FFF2-40B4-BE49-F238E27FC236}">
                <a16:creationId xmlns:a16="http://schemas.microsoft.com/office/drawing/2014/main" id="{5CA0627B-D4CB-4E14-A324-94ECBDC6D218}"/>
              </a:ext>
            </a:extLst>
          </p:cNvPr>
          <p:cNvSpPr>
            <a:spLocks noGrp="1"/>
          </p:cNvSpPr>
          <p:nvPr>
            <p:ph idx="1"/>
          </p:nvPr>
        </p:nvSpPr>
        <p:spPr>
          <a:xfrm>
            <a:off x="382383" y="1596090"/>
            <a:ext cx="6212350" cy="4908182"/>
          </a:xfrm>
        </p:spPr>
        <p:txBody>
          <a:bodyPr lIns="91440" tIns="45720" rIns="91440" bIns="45720" anchor="t">
            <a:normAutofit fontScale="92500" lnSpcReduction="10000"/>
          </a:bodyPr>
          <a:lstStyle/>
          <a:p>
            <a:pPr>
              <a:lnSpc>
                <a:spcPct val="150000"/>
              </a:lnSpc>
            </a:pPr>
            <a:r>
              <a:rPr lang="en-GB" sz="1800"/>
              <a:t>Choose a quiet and comfortable space – avoid busy areas where you might get disturbed by other family members.</a:t>
            </a:r>
            <a:endParaRPr lang="en-GB" sz="1800">
              <a:ea typeface="Calibri"/>
              <a:cs typeface="Calibri"/>
            </a:endParaRPr>
          </a:p>
          <a:p>
            <a:pPr>
              <a:lnSpc>
                <a:spcPct val="150000"/>
              </a:lnSpc>
            </a:pPr>
            <a:r>
              <a:rPr lang="en-GB" sz="1800"/>
              <a:t>Make sure you choose a time where you don’t feel rushed.</a:t>
            </a:r>
            <a:endParaRPr lang="en-GB" sz="1800">
              <a:ea typeface="Calibri"/>
              <a:cs typeface="Calibri"/>
            </a:endParaRPr>
          </a:p>
          <a:p>
            <a:pPr>
              <a:lnSpc>
                <a:spcPct val="150000"/>
              </a:lnSpc>
            </a:pPr>
            <a:r>
              <a:rPr lang="en-GB" sz="1800"/>
              <a:t>Ask your child why they chose this book and take an interest.</a:t>
            </a:r>
            <a:endParaRPr lang="en-GB" sz="1800">
              <a:ea typeface="Calibri"/>
              <a:cs typeface="Calibri"/>
            </a:endParaRPr>
          </a:p>
          <a:p>
            <a:pPr>
              <a:lnSpc>
                <a:spcPct val="150000"/>
              </a:lnSpc>
            </a:pPr>
            <a:r>
              <a:rPr lang="en-GB" sz="1800"/>
              <a:t>Become a reading role model yourself – read in front of your child and regularly discuss what you’re reading. Involve the whole family! </a:t>
            </a:r>
            <a:endParaRPr lang="en-GB" sz="1800">
              <a:ea typeface="Calibri"/>
              <a:cs typeface="Calibri"/>
            </a:endParaRPr>
          </a:p>
          <a:p>
            <a:pPr>
              <a:lnSpc>
                <a:spcPct val="150000"/>
              </a:lnSpc>
            </a:pPr>
            <a:r>
              <a:rPr lang="en-GB" sz="1800"/>
              <a:t>Think of an appropriate method of incentivising/rewarding your child for reading at home.</a:t>
            </a:r>
            <a:endParaRPr lang="en-GB" sz="1800">
              <a:ea typeface="Calibri"/>
              <a:cs typeface="Calibri"/>
            </a:endParaRPr>
          </a:p>
          <a:p>
            <a:pPr>
              <a:lnSpc>
                <a:spcPct val="150000"/>
              </a:lnSpc>
            </a:pPr>
            <a:r>
              <a:rPr lang="en-GB" sz="1800"/>
              <a:t>Use appropriate tools for SEND – for example an overlay or reading ruler.</a:t>
            </a:r>
            <a:endParaRPr lang="en-GB" sz="1800">
              <a:ea typeface="Calibri"/>
              <a:cs typeface="Calibri"/>
            </a:endParaRPr>
          </a:p>
          <a:p>
            <a:pPr>
              <a:lnSpc>
                <a:spcPct val="150000"/>
              </a:lnSpc>
            </a:pPr>
            <a:r>
              <a:rPr lang="en-GB" sz="1800"/>
              <a:t>Don’t correct everything.</a:t>
            </a:r>
            <a:endParaRPr lang="en-GB" sz="1800">
              <a:ea typeface="Calibri"/>
              <a:cs typeface="Calibri"/>
            </a:endParaRPr>
          </a:p>
        </p:txBody>
      </p:sp>
      <p:pic>
        <p:nvPicPr>
          <p:cNvPr id="5" name="Picture 4">
            <a:extLst>
              <a:ext uri="{FF2B5EF4-FFF2-40B4-BE49-F238E27FC236}">
                <a16:creationId xmlns:a16="http://schemas.microsoft.com/office/drawing/2014/main" id="{2C24A750-C345-4DD6-8301-DEDCA3C1C1C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65493" y="2676111"/>
            <a:ext cx="2007704" cy="1505778"/>
          </a:xfrm>
          <a:prstGeom prst="rect">
            <a:avLst/>
          </a:prstGeom>
        </p:spPr>
      </p:pic>
    </p:spTree>
    <p:extLst>
      <p:ext uri="{BB962C8B-B14F-4D97-AF65-F5344CB8AC3E}">
        <p14:creationId xmlns:p14="http://schemas.microsoft.com/office/powerpoint/2010/main" val="2974484382"/>
      </p:ext>
    </p:extLst>
  </p:cSld>
  <p:clrMapOvr>
    <a:masterClrMapping/>
  </p:clrMapOvr>
  <mc:AlternateContent xmlns:mc="http://schemas.openxmlformats.org/markup-compatibility/2006" xmlns:p14="http://schemas.microsoft.com/office/powerpoint/2010/main">
    <mc:Choice Requires="p14">
      <p:transition spd="med" p14:dur="700" advTm="5000">
        <p:fade/>
      </p:transition>
    </mc:Choice>
    <mc:Fallback xmlns="">
      <p:transition spd="med" advTm="5000">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D30AC-27AC-4B8F-81F1-2B025E1BD604}"/>
              </a:ext>
            </a:extLst>
          </p:cNvPr>
          <p:cNvSpPr>
            <a:spLocks noGrp="1"/>
          </p:cNvSpPr>
          <p:nvPr>
            <p:ph type="title"/>
          </p:nvPr>
        </p:nvSpPr>
        <p:spPr/>
        <p:txBody>
          <a:bodyPr>
            <a:normAutofit fontScale="90000"/>
          </a:bodyPr>
          <a:lstStyle/>
          <a:p>
            <a:r>
              <a:rPr lang="en-GB"/>
              <a:t>Each unit of work in English has a reading list!</a:t>
            </a:r>
          </a:p>
        </p:txBody>
      </p:sp>
      <p:sp>
        <p:nvSpPr>
          <p:cNvPr id="3" name="Content Placeholder 2">
            <a:extLst>
              <a:ext uri="{FF2B5EF4-FFF2-40B4-BE49-F238E27FC236}">
                <a16:creationId xmlns:a16="http://schemas.microsoft.com/office/drawing/2014/main" id="{23F8D48E-3B7A-4E19-8EE0-4122CE1C1F2D}"/>
              </a:ext>
            </a:extLst>
          </p:cNvPr>
          <p:cNvSpPr>
            <a:spLocks noGrp="1"/>
          </p:cNvSpPr>
          <p:nvPr>
            <p:ph idx="1"/>
          </p:nvPr>
        </p:nvSpPr>
        <p:spPr>
          <a:xfrm>
            <a:off x="628650" y="1825625"/>
            <a:ext cx="3220539" cy="4351338"/>
          </a:xfrm>
        </p:spPr>
        <p:txBody>
          <a:bodyPr/>
          <a:lstStyle/>
          <a:p>
            <a:pPr marL="0" indent="0">
              <a:buNone/>
            </a:pPr>
            <a:r>
              <a:rPr lang="en-GB"/>
              <a:t>This is available on the school website!</a:t>
            </a:r>
          </a:p>
        </p:txBody>
      </p:sp>
      <p:pic>
        <p:nvPicPr>
          <p:cNvPr id="4" name="Picture 3">
            <a:extLst>
              <a:ext uri="{FF2B5EF4-FFF2-40B4-BE49-F238E27FC236}">
                <a16:creationId xmlns:a16="http://schemas.microsoft.com/office/drawing/2014/main" id="{2AD74A44-E2C7-404B-8472-44388CEEC9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53989" y="1338070"/>
            <a:ext cx="4990011" cy="5519930"/>
          </a:xfrm>
          <a:prstGeom prst="rect">
            <a:avLst/>
          </a:prstGeom>
        </p:spPr>
      </p:pic>
      <p:pic>
        <p:nvPicPr>
          <p:cNvPr id="5" name="Picture 4">
            <a:extLst>
              <a:ext uri="{FF2B5EF4-FFF2-40B4-BE49-F238E27FC236}">
                <a16:creationId xmlns:a16="http://schemas.microsoft.com/office/drawing/2014/main" id="{27967C24-A12E-42BB-A52A-0CB0D66E189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0263" y="3185520"/>
            <a:ext cx="3378926" cy="3126377"/>
          </a:xfrm>
          <a:prstGeom prst="rect">
            <a:avLst/>
          </a:prstGeom>
        </p:spPr>
      </p:pic>
      <p:cxnSp>
        <p:nvCxnSpPr>
          <p:cNvPr id="7" name="Straight Arrow Connector 6">
            <a:extLst>
              <a:ext uri="{FF2B5EF4-FFF2-40B4-BE49-F238E27FC236}">
                <a16:creationId xmlns:a16="http://schemas.microsoft.com/office/drawing/2014/main" id="{3B9774C0-AF49-4BF2-AFCD-EF477962C453}"/>
              </a:ext>
            </a:extLst>
          </p:cNvPr>
          <p:cNvCxnSpPr/>
          <p:nvPr/>
        </p:nvCxnSpPr>
        <p:spPr>
          <a:xfrm>
            <a:off x="1628503" y="2647406"/>
            <a:ext cx="513806" cy="3291840"/>
          </a:xfrm>
          <a:prstGeom prst="straightConnector1">
            <a:avLst/>
          </a:prstGeom>
          <a:ln w="57150">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9790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246BE-6E1A-472A-BD34-A98817009C73}"/>
              </a:ext>
            </a:extLst>
          </p:cNvPr>
          <p:cNvSpPr>
            <a:spLocks noGrp="1"/>
          </p:cNvSpPr>
          <p:nvPr>
            <p:ph type="title"/>
          </p:nvPr>
        </p:nvSpPr>
        <p:spPr/>
        <p:txBody>
          <a:bodyPr/>
          <a:lstStyle/>
          <a:p>
            <a:r>
              <a:rPr lang="en-GB"/>
              <a:t>Homework	</a:t>
            </a:r>
          </a:p>
        </p:txBody>
      </p:sp>
      <p:sp>
        <p:nvSpPr>
          <p:cNvPr id="3" name="Content Placeholder 2">
            <a:extLst>
              <a:ext uri="{FF2B5EF4-FFF2-40B4-BE49-F238E27FC236}">
                <a16:creationId xmlns:a16="http://schemas.microsoft.com/office/drawing/2014/main" id="{8A1FDDBE-9DCD-4E6E-A953-7F54DEF05B25}"/>
              </a:ext>
            </a:extLst>
          </p:cNvPr>
          <p:cNvSpPr>
            <a:spLocks noGrp="1"/>
          </p:cNvSpPr>
          <p:nvPr>
            <p:ph idx="1"/>
          </p:nvPr>
        </p:nvSpPr>
        <p:spPr>
          <a:xfrm>
            <a:off x="628650" y="1825625"/>
            <a:ext cx="3873681" cy="4351338"/>
          </a:xfrm>
        </p:spPr>
        <p:txBody>
          <a:bodyPr>
            <a:normAutofit/>
          </a:bodyPr>
          <a:lstStyle/>
          <a:p>
            <a:r>
              <a:rPr lang="en-GB" sz="2400"/>
              <a:t>As well as reading, students will have homework booklets which they can access via Microsoft Teams. </a:t>
            </a:r>
          </a:p>
          <a:p>
            <a:endParaRPr lang="en-GB" sz="2400"/>
          </a:p>
          <a:p>
            <a:r>
              <a:rPr lang="en-GB" sz="2400"/>
              <a:t>This will give them a series of writing tasks to develop their written literacy skills. </a:t>
            </a:r>
          </a:p>
        </p:txBody>
      </p:sp>
      <p:pic>
        <p:nvPicPr>
          <p:cNvPr id="4" name="Picture 3">
            <a:extLst>
              <a:ext uri="{FF2B5EF4-FFF2-40B4-BE49-F238E27FC236}">
                <a16:creationId xmlns:a16="http://schemas.microsoft.com/office/drawing/2014/main" id="{9D2B0E7A-5DF4-4238-8C3D-5E3CA17D50BA}"/>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572000" y="917348"/>
            <a:ext cx="4128706" cy="4772298"/>
          </a:xfrm>
          <a:prstGeom prst="rect">
            <a:avLst/>
          </a:prstGeom>
        </p:spPr>
      </p:pic>
    </p:spTree>
    <p:extLst>
      <p:ext uri="{BB962C8B-B14F-4D97-AF65-F5344CB8AC3E}">
        <p14:creationId xmlns:p14="http://schemas.microsoft.com/office/powerpoint/2010/main" val="14383087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E1DE-1095-4BE7-8EA4-17CFC2D3F6FB}"/>
              </a:ext>
            </a:extLst>
          </p:cNvPr>
          <p:cNvSpPr>
            <a:spLocks noGrp="1"/>
          </p:cNvSpPr>
          <p:nvPr>
            <p:ph type="title"/>
          </p:nvPr>
        </p:nvSpPr>
        <p:spPr>
          <a:xfrm>
            <a:off x="1494805" y="254299"/>
            <a:ext cx="6443133" cy="1143000"/>
          </a:xfrm>
        </p:spPr>
        <p:txBody>
          <a:bodyPr/>
          <a:lstStyle/>
          <a:p>
            <a:r>
              <a:rPr lang="en-GB"/>
              <a:t>KS3 English Celebrations!</a:t>
            </a:r>
          </a:p>
        </p:txBody>
      </p:sp>
      <p:sp>
        <p:nvSpPr>
          <p:cNvPr id="3" name="Content Placeholder 2">
            <a:extLst>
              <a:ext uri="{FF2B5EF4-FFF2-40B4-BE49-F238E27FC236}">
                <a16:creationId xmlns:a16="http://schemas.microsoft.com/office/drawing/2014/main" id="{CB7C8886-2C5C-48E3-A03E-B65362550F70}"/>
              </a:ext>
            </a:extLst>
          </p:cNvPr>
          <p:cNvSpPr>
            <a:spLocks noGrp="1"/>
          </p:cNvSpPr>
          <p:nvPr>
            <p:ph idx="1"/>
          </p:nvPr>
        </p:nvSpPr>
        <p:spPr/>
        <p:txBody>
          <a:bodyPr/>
          <a:lstStyle/>
          <a:p>
            <a:r>
              <a:rPr lang="en-GB" sz="2000"/>
              <a:t>Mr </a:t>
            </a:r>
            <a:r>
              <a:rPr lang="en-GB" sz="2000" err="1"/>
              <a:t>Gaw’s</a:t>
            </a:r>
            <a:r>
              <a:rPr lang="en-GB" sz="2000"/>
              <a:t> creative writing class</a:t>
            </a:r>
          </a:p>
          <a:p>
            <a:endParaRPr lang="en-GB" sz="2000"/>
          </a:p>
          <a:p>
            <a:r>
              <a:rPr lang="en-GB" sz="2000"/>
              <a:t>Literary Festival competition winners and Open mic night</a:t>
            </a:r>
          </a:p>
          <a:p>
            <a:endParaRPr lang="en-GB" sz="2000"/>
          </a:p>
          <a:p>
            <a:r>
              <a:rPr lang="en-GB" sz="2000" b="1"/>
              <a:t>Mikey</a:t>
            </a:r>
            <a:r>
              <a:rPr lang="en-GB" sz="2000"/>
              <a:t>  went to the national finals of English-Speaking Union's Shakespeare competition at the Globe Theatre in London</a:t>
            </a:r>
          </a:p>
          <a:p>
            <a:endParaRPr lang="en-GB" sz="2000"/>
          </a:p>
          <a:p>
            <a:r>
              <a:rPr lang="en-GB" sz="2000"/>
              <a:t>Emily represented the school at the regional Speak Out Challenge final where she had to deliver a two-minute speech on something she was passionate about.</a:t>
            </a:r>
          </a:p>
        </p:txBody>
      </p:sp>
      <p:pic>
        <p:nvPicPr>
          <p:cNvPr id="4" name="Picture 3">
            <a:extLst>
              <a:ext uri="{FF2B5EF4-FFF2-40B4-BE49-F238E27FC236}">
                <a16:creationId xmlns:a16="http://schemas.microsoft.com/office/drawing/2014/main" id="{C7B68127-372D-4BD9-B2E4-B4A0D913A1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798984" y="4882967"/>
            <a:ext cx="1541418" cy="1245327"/>
          </a:xfrm>
          <a:prstGeom prst="rect">
            <a:avLst/>
          </a:prstGeom>
        </p:spPr>
      </p:pic>
      <p:pic>
        <p:nvPicPr>
          <p:cNvPr id="6" name="Picture 5" descr="A group of people walking in front of a building&#10;&#10;AI-generated content may be incorrect.">
            <a:extLst>
              <a:ext uri="{FF2B5EF4-FFF2-40B4-BE49-F238E27FC236}">
                <a16:creationId xmlns:a16="http://schemas.microsoft.com/office/drawing/2014/main" id="{06312F50-A689-10E6-337B-870DFED774D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19420" y="1532704"/>
            <a:ext cx="2222282" cy="1447472"/>
          </a:xfrm>
          <a:prstGeom prst="rect">
            <a:avLst/>
          </a:prstGeom>
        </p:spPr>
      </p:pic>
    </p:spTree>
    <p:extLst>
      <p:ext uri="{BB962C8B-B14F-4D97-AF65-F5344CB8AC3E}">
        <p14:creationId xmlns:p14="http://schemas.microsoft.com/office/powerpoint/2010/main" val="2221732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r>
              <a:rPr lang="en-GB"/>
              <a:t>Helpful Online Resources</a:t>
            </a:r>
          </a:p>
        </p:txBody>
      </p:sp>
      <p:sp>
        <p:nvSpPr>
          <p:cNvPr id="3" name="Content Placeholder 2"/>
          <p:cNvSpPr>
            <a:spLocks noGrp="1"/>
          </p:cNvSpPr>
          <p:nvPr>
            <p:ph idx="1"/>
          </p:nvPr>
        </p:nvSpPr>
        <p:spPr>
          <a:xfrm>
            <a:off x="638503" y="1401927"/>
            <a:ext cx="3566832" cy="4817222"/>
          </a:xfrm>
        </p:spPr>
        <p:style>
          <a:lnRef idx="2">
            <a:schemeClr val="accent6"/>
          </a:lnRef>
          <a:fillRef idx="1">
            <a:schemeClr val="lt1"/>
          </a:fillRef>
          <a:effectRef idx="0">
            <a:schemeClr val="accent6"/>
          </a:effectRef>
          <a:fontRef idx="minor">
            <a:schemeClr val="dk1"/>
          </a:fontRef>
        </p:style>
        <p:txBody>
          <a:bodyPr>
            <a:noAutofit/>
          </a:bodyPr>
          <a:lstStyle/>
          <a:p>
            <a:pPr marL="0" indent="0">
              <a:buNone/>
            </a:pPr>
            <a:r>
              <a:rPr lang="en-GB" sz="2000" b="1"/>
              <a:t>Reading</a:t>
            </a:r>
          </a:p>
          <a:p>
            <a:pPr>
              <a:buFont typeface="Wingdings" panose="05000000000000000000" pitchFamily="2" charset="2"/>
              <a:buChar char="v"/>
            </a:pPr>
            <a:r>
              <a:rPr lang="en-GB" sz="2000"/>
              <a:t>Carnegie long list</a:t>
            </a:r>
          </a:p>
          <a:p>
            <a:pPr>
              <a:buFont typeface="Wingdings" panose="05000000000000000000" pitchFamily="2" charset="2"/>
              <a:buChar char="v"/>
            </a:pPr>
            <a:r>
              <a:rPr lang="en-GB" sz="2000"/>
              <a:t>Newsround </a:t>
            </a:r>
          </a:p>
          <a:p>
            <a:pPr>
              <a:buFont typeface="Wingdings" panose="05000000000000000000" pitchFamily="2" charset="2"/>
              <a:buChar char="v"/>
            </a:pPr>
            <a:r>
              <a:rPr lang="en-GB" sz="2000"/>
              <a:t>BBC News </a:t>
            </a:r>
          </a:p>
          <a:p>
            <a:pPr>
              <a:buFont typeface="Wingdings" panose="05000000000000000000" pitchFamily="2" charset="2"/>
              <a:buChar char="v"/>
            </a:pPr>
            <a:r>
              <a:rPr lang="en-GB" sz="2000"/>
              <a:t>The Guardian: Comment is Free (or any other opinion articles)</a:t>
            </a:r>
          </a:p>
          <a:p>
            <a:pPr marL="0" indent="0">
              <a:buNone/>
            </a:pPr>
            <a:br>
              <a:rPr lang="en-GB" sz="2000"/>
            </a:br>
            <a:r>
              <a:rPr lang="en-GB" sz="2000" b="1"/>
              <a:t>Vocabulary and Spelling</a:t>
            </a:r>
          </a:p>
          <a:p>
            <a:pPr>
              <a:buFont typeface="Wingdings" panose="05000000000000000000" pitchFamily="2" charset="2"/>
              <a:buChar char="v"/>
            </a:pPr>
            <a:r>
              <a:rPr lang="en-GB" sz="2000" err="1"/>
              <a:t>Membean</a:t>
            </a:r>
            <a:br>
              <a:rPr lang="en-GB" sz="2000"/>
            </a:br>
            <a:endParaRPr lang="en-GB" sz="2000"/>
          </a:p>
          <a:p>
            <a:pPr marL="0" indent="0">
              <a:buNone/>
            </a:pPr>
            <a:r>
              <a:rPr lang="en-GB" sz="2000" b="1"/>
              <a:t>General</a:t>
            </a:r>
          </a:p>
          <a:p>
            <a:pPr>
              <a:buFont typeface="Wingdings" panose="05000000000000000000" pitchFamily="2" charset="2"/>
              <a:buChar char="v"/>
            </a:pPr>
            <a:r>
              <a:rPr lang="en-GB" sz="2000"/>
              <a:t>BBC Bitesize – KS3 English</a:t>
            </a:r>
          </a:p>
          <a:p>
            <a:pPr>
              <a:buFont typeface="Wingdings" panose="05000000000000000000" pitchFamily="2" charset="2"/>
              <a:buChar char="v"/>
            </a:pPr>
            <a:endParaRPr lang="en-GB" sz="2000"/>
          </a:p>
        </p:txBody>
      </p:sp>
      <p:sp>
        <p:nvSpPr>
          <p:cNvPr id="4" name="Rounded Rectangle 3"/>
          <p:cNvSpPr/>
          <p:nvPr/>
        </p:nvSpPr>
        <p:spPr>
          <a:xfrm>
            <a:off x="4572000" y="1518976"/>
            <a:ext cx="4105835" cy="45809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a:solidFill>
                  <a:schemeClr val="tx1"/>
                </a:solidFill>
              </a:rPr>
              <a:t>Handy Free Apps</a:t>
            </a:r>
          </a:p>
          <a:p>
            <a:endParaRPr lang="en-GB" sz="2000">
              <a:solidFill>
                <a:schemeClr val="tx1"/>
              </a:solidFill>
            </a:endParaRPr>
          </a:p>
          <a:p>
            <a:pPr marL="285750" indent="-285750">
              <a:buFont typeface="Wingdings" panose="05000000000000000000" pitchFamily="2" charset="2"/>
              <a:buChar char="v"/>
            </a:pPr>
            <a:r>
              <a:rPr lang="en-GB" sz="2000">
                <a:solidFill>
                  <a:schemeClr val="tx1"/>
                </a:solidFill>
              </a:rPr>
              <a:t>7 Little Words</a:t>
            </a:r>
          </a:p>
          <a:p>
            <a:pPr marL="285750" indent="-285750">
              <a:buFont typeface="Wingdings" panose="05000000000000000000" pitchFamily="2" charset="2"/>
              <a:buChar char="v"/>
            </a:pPr>
            <a:r>
              <a:rPr lang="en-GB" sz="2000">
                <a:solidFill>
                  <a:schemeClr val="tx1"/>
                </a:solidFill>
              </a:rPr>
              <a:t>Word of the Day</a:t>
            </a:r>
          </a:p>
          <a:p>
            <a:pPr marL="285750" indent="-285750">
              <a:buFont typeface="Wingdings" panose="05000000000000000000" pitchFamily="2" charset="2"/>
              <a:buChar char="v"/>
            </a:pPr>
            <a:r>
              <a:rPr lang="en-GB" sz="2000">
                <a:solidFill>
                  <a:schemeClr val="tx1"/>
                </a:solidFill>
              </a:rPr>
              <a:t>Words with Friends</a:t>
            </a:r>
          </a:p>
          <a:p>
            <a:pPr marL="285750" indent="-285750">
              <a:buFont typeface="Wingdings" panose="05000000000000000000" pitchFamily="2" charset="2"/>
              <a:buChar char="v"/>
            </a:pPr>
            <a:r>
              <a:rPr lang="en-GB" sz="2000" err="1">
                <a:solidFill>
                  <a:schemeClr val="tx1"/>
                </a:solidFill>
              </a:rPr>
              <a:t>Wordscape</a:t>
            </a:r>
            <a:endParaRPr lang="en-GB" sz="2000">
              <a:solidFill>
                <a:schemeClr val="tx1"/>
              </a:solidFill>
            </a:endParaRPr>
          </a:p>
          <a:p>
            <a:pPr marL="285750" indent="-285750">
              <a:buFont typeface="Wingdings" panose="05000000000000000000" pitchFamily="2" charset="2"/>
              <a:buChar char="v"/>
            </a:pPr>
            <a:endParaRPr lang="en-GB" sz="2000">
              <a:solidFill>
                <a:schemeClr val="tx1"/>
              </a:solidFill>
            </a:endParaRPr>
          </a:p>
          <a:p>
            <a:pPr marL="285750" indent="-285750">
              <a:buFont typeface="Wingdings" panose="05000000000000000000" pitchFamily="2" charset="2"/>
              <a:buChar char="v"/>
            </a:pPr>
            <a:endParaRPr lang="en-GB" sz="2000">
              <a:solidFill>
                <a:schemeClr val="tx1"/>
              </a:solidFill>
            </a:endParaRPr>
          </a:p>
          <a:p>
            <a:pPr marL="285750" indent="-285750">
              <a:buFont typeface="Wingdings" panose="05000000000000000000" pitchFamily="2" charset="2"/>
              <a:buChar char="v"/>
            </a:pPr>
            <a:endParaRPr lang="en-GB" sz="2000">
              <a:solidFill>
                <a:schemeClr val="tx1"/>
              </a:solidFill>
            </a:endParaRPr>
          </a:p>
          <a:p>
            <a:pPr marL="285750" indent="-285750">
              <a:buFont typeface="Wingdings" panose="05000000000000000000" pitchFamily="2" charset="2"/>
              <a:buChar char="v"/>
            </a:pPr>
            <a:endParaRPr lang="en-GB" sz="2000">
              <a:solidFill>
                <a:schemeClr val="tx1"/>
              </a:solidFill>
            </a:endParaRPr>
          </a:p>
          <a:p>
            <a:pPr marL="285750" indent="-285750">
              <a:buFont typeface="Wingdings" panose="05000000000000000000" pitchFamily="2" charset="2"/>
              <a:buChar char="v"/>
            </a:pPr>
            <a:endParaRPr lang="en-GB" sz="2000">
              <a:solidFill>
                <a:schemeClr val="tx1"/>
              </a:solidFill>
            </a:endParaRPr>
          </a:p>
          <a:p>
            <a:pPr marL="285750" indent="-285750">
              <a:buFont typeface="Wingdings" panose="05000000000000000000" pitchFamily="2" charset="2"/>
              <a:buChar char="v"/>
            </a:pPr>
            <a:endParaRPr lang="en-GB" sz="2000">
              <a:solidFill>
                <a:schemeClr val="tx1"/>
              </a:solidFill>
            </a:endParaRPr>
          </a:p>
          <a:p>
            <a:pPr marL="285750" indent="-285750">
              <a:buFont typeface="Wingdings" panose="05000000000000000000" pitchFamily="2" charset="2"/>
              <a:buChar char="v"/>
            </a:pPr>
            <a:endParaRPr lang="en-GB" sz="200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012774" y="4023468"/>
            <a:ext cx="1479744" cy="147974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207624" y="2185339"/>
            <a:ext cx="1284894" cy="171719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677055" y="4319586"/>
            <a:ext cx="892735" cy="1183626"/>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732157" y="4317040"/>
            <a:ext cx="1115007" cy="1610566"/>
          </a:xfrm>
          <a:prstGeom prst="rect">
            <a:avLst/>
          </a:prstGeom>
        </p:spPr>
      </p:pic>
    </p:spTree>
    <p:extLst>
      <p:ext uri="{BB962C8B-B14F-4D97-AF65-F5344CB8AC3E}">
        <p14:creationId xmlns:p14="http://schemas.microsoft.com/office/powerpoint/2010/main" val="3639615741"/>
      </p:ext>
    </p:extLst>
  </p:cSld>
  <p:clrMapOvr>
    <a:masterClrMapping/>
  </p:clrMapOvr>
  <mc:AlternateContent xmlns:mc="http://schemas.openxmlformats.org/markup-compatibility/2006" xmlns:p14="http://schemas.microsoft.com/office/powerpoint/2010/main">
    <mc:Choice Requires="p14">
      <p:transition spd="slow" p14:dur="2000" advTm="73760"/>
    </mc:Choice>
    <mc:Fallback xmlns="">
      <p:transition spd="slow" advTm="737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running on a track&#10;&#10;AI-generated content may be incorrect.">
            <a:extLst>
              <a:ext uri="{FF2B5EF4-FFF2-40B4-BE49-F238E27FC236}">
                <a16:creationId xmlns:a16="http://schemas.microsoft.com/office/drawing/2014/main" id="{23EA45FC-577F-30CE-522B-DD3A1FEE3ED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422392" y="1169605"/>
            <a:ext cx="2680903" cy="2016441"/>
          </a:xfrm>
          <a:prstGeom prst="rect">
            <a:avLst/>
          </a:prstGeom>
        </p:spPr>
      </p:pic>
      <p:pic>
        <p:nvPicPr>
          <p:cNvPr id="4" name="Picture 3" descr="Two women wearing bunny ears on their head&#10;&#10;AI-generated content may be incorrect.">
            <a:extLst>
              <a:ext uri="{FF2B5EF4-FFF2-40B4-BE49-F238E27FC236}">
                <a16:creationId xmlns:a16="http://schemas.microsoft.com/office/drawing/2014/main" id="{3EE4B6AD-2198-74C6-230A-7DAAB0E72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8088" y="5584"/>
            <a:ext cx="2560583" cy="1880695"/>
          </a:xfrm>
          <a:prstGeom prst="rect">
            <a:avLst/>
          </a:prstGeom>
        </p:spPr>
      </p:pic>
      <p:pic>
        <p:nvPicPr>
          <p:cNvPr id="5" name="Picture 4" descr="A group of people posing for a photo on a football field&#10;&#10;AI-generated content may be incorrect.">
            <a:extLst>
              <a:ext uri="{FF2B5EF4-FFF2-40B4-BE49-F238E27FC236}">
                <a16:creationId xmlns:a16="http://schemas.microsoft.com/office/drawing/2014/main" id="{34F44364-6B07-B9F7-1CEE-F542C7CADD5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77486" y="1501501"/>
            <a:ext cx="3241785" cy="2436101"/>
          </a:xfrm>
          <a:prstGeom prst="rect">
            <a:avLst/>
          </a:prstGeom>
        </p:spPr>
      </p:pic>
      <p:pic>
        <p:nvPicPr>
          <p:cNvPr id="6" name="Picture 5" descr="A group of girls playing instruments&#10;&#10;AI-generated content may be incorrect.">
            <a:extLst>
              <a:ext uri="{FF2B5EF4-FFF2-40B4-BE49-F238E27FC236}">
                <a16:creationId xmlns:a16="http://schemas.microsoft.com/office/drawing/2014/main" id="{DB20BAAC-0EF6-A7EE-CF14-0D83075944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91796" y="2464"/>
            <a:ext cx="2461063" cy="1640600"/>
          </a:xfrm>
          <a:prstGeom prst="rect">
            <a:avLst/>
          </a:prstGeom>
        </p:spPr>
      </p:pic>
      <p:pic>
        <p:nvPicPr>
          <p:cNvPr id="8" name="Picture 7" descr="A group of people posing for a photo&#10;&#10;AI-generated content may be incorrect.">
            <a:extLst>
              <a:ext uri="{FF2B5EF4-FFF2-40B4-BE49-F238E27FC236}">
                <a16:creationId xmlns:a16="http://schemas.microsoft.com/office/drawing/2014/main" id="{9B466BCF-A2D7-B9F2-6643-A90B5672BF6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994916" y="3185620"/>
            <a:ext cx="2996763" cy="2014045"/>
          </a:xfrm>
          <a:prstGeom prst="rect">
            <a:avLst/>
          </a:prstGeom>
        </p:spPr>
      </p:pic>
      <p:pic>
        <p:nvPicPr>
          <p:cNvPr id="9" name="Picture 8" descr="A group of boys with medals on their shoulders&#10;&#10;AI-generated content may be incorrect.">
            <a:extLst>
              <a:ext uri="{FF2B5EF4-FFF2-40B4-BE49-F238E27FC236}">
                <a16:creationId xmlns:a16="http://schemas.microsoft.com/office/drawing/2014/main" id="{8D52B252-A40B-B11D-0A18-2C13883DC1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451546" y="7883"/>
            <a:ext cx="1788401" cy="1373571"/>
          </a:xfrm>
          <a:prstGeom prst="rect">
            <a:avLst/>
          </a:prstGeom>
        </p:spPr>
      </p:pic>
      <p:pic>
        <p:nvPicPr>
          <p:cNvPr id="10" name="Picture 9" descr="A group of people sitting at a table in front of a screen&#10;&#10;AI-generated content may be incorrect.">
            <a:extLst>
              <a:ext uri="{FF2B5EF4-FFF2-40B4-BE49-F238E27FC236}">
                <a16:creationId xmlns:a16="http://schemas.microsoft.com/office/drawing/2014/main" id="{4EC0D69B-3FFF-4A32-CD2E-D9EA89C0D01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64" y="3545762"/>
            <a:ext cx="4078999" cy="2692947"/>
          </a:xfrm>
          <a:prstGeom prst="rect">
            <a:avLst/>
          </a:prstGeom>
        </p:spPr>
      </p:pic>
      <p:pic>
        <p:nvPicPr>
          <p:cNvPr id="3" name="Picture 2" descr="A group of people singing into a microphone&#10;&#10;AI-generated content may be incorrect.">
            <a:extLst>
              <a:ext uri="{FF2B5EF4-FFF2-40B4-BE49-F238E27FC236}">
                <a16:creationId xmlns:a16="http://schemas.microsoft.com/office/drawing/2014/main" id="{4A7B2685-8390-9C43-CBB6-44C304A6FE1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6" y="1265018"/>
            <a:ext cx="1518745" cy="2357272"/>
          </a:xfrm>
          <a:prstGeom prst="rect">
            <a:avLst/>
          </a:prstGeom>
        </p:spPr>
      </p:pic>
      <p:pic>
        <p:nvPicPr>
          <p:cNvPr id="11" name="Picture 10" descr="A group of people in a room&#10;&#10;AI-generated content may be incorrect.">
            <a:extLst>
              <a:ext uri="{FF2B5EF4-FFF2-40B4-BE49-F238E27FC236}">
                <a16:creationId xmlns:a16="http://schemas.microsoft.com/office/drawing/2014/main" id="{BA1B855B-829A-300D-5077-B33BA3C8C853}"/>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94446" y="3186278"/>
            <a:ext cx="2353989" cy="1677714"/>
          </a:xfrm>
          <a:prstGeom prst="rect">
            <a:avLst/>
          </a:prstGeom>
        </p:spPr>
      </p:pic>
      <p:pic>
        <p:nvPicPr>
          <p:cNvPr id="12" name="Picture 11" descr="A group of people playing instruments on a stage&#10;&#10;AI-generated content may be incorrect.">
            <a:extLst>
              <a:ext uri="{FF2B5EF4-FFF2-40B4-BE49-F238E27FC236}">
                <a16:creationId xmlns:a16="http://schemas.microsoft.com/office/drawing/2014/main" id="{5977C797-23C4-BCC3-F665-373275484CE9}"/>
              </a:ext>
            </a:extLst>
          </p:cNvPr>
          <p:cNvPicPr>
            <a:picLocks noChangeAspect="1"/>
          </p:cNvPicPr>
          <p:nvPr/>
        </p:nvPicPr>
        <p:blipFill>
          <a:blip r:embed="rId11" cstate="email">
            <a:extLst>
              <a:ext uri="{28A0092B-C50C-407E-A947-70E740481C1C}">
                <a14:useLocalDpi xmlns:a14="http://schemas.microsoft.com/office/drawing/2010/main"/>
              </a:ext>
            </a:extLst>
          </a:blip>
          <a:srcRect r="-486"/>
          <a:stretch>
            <a:fillRect/>
          </a:stretch>
        </p:blipFill>
        <p:spPr>
          <a:xfrm>
            <a:off x="3993603" y="4794186"/>
            <a:ext cx="4084422" cy="1437233"/>
          </a:xfrm>
          <a:prstGeom prst="rect">
            <a:avLst/>
          </a:prstGeom>
        </p:spPr>
      </p:pic>
      <p:pic>
        <p:nvPicPr>
          <p:cNvPr id="13" name="Picture 12" descr="A person talking to a person with a guitar&#10;&#10;AI-generated content may be incorrect.">
            <a:extLst>
              <a:ext uri="{FF2B5EF4-FFF2-40B4-BE49-F238E27FC236}">
                <a16:creationId xmlns:a16="http://schemas.microsoft.com/office/drawing/2014/main" id="{69FD95A8-A50A-FE8A-2394-160AC1BC7FAF}"/>
              </a:ext>
            </a:extLst>
          </p:cNvPr>
          <p:cNvPicPr>
            <a:picLocks noChangeAspect="1"/>
          </p:cNvPicPr>
          <p:nvPr/>
        </p:nvPicPr>
        <p:blipFill>
          <a:blip r:embed="rId12" cstate="email">
            <a:extLst>
              <a:ext uri="{28A0092B-C50C-407E-A947-70E740481C1C}">
                <a14:useLocalDpi xmlns:a14="http://schemas.microsoft.com/office/drawing/2010/main"/>
              </a:ext>
            </a:extLst>
          </a:blip>
          <a:srcRect b="-242"/>
          <a:stretch>
            <a:fillRect/>
          </a:stretch>
        </p:blipFill>
        <p:spPr>
          <a:xfrm>
            <a:off x="7107576" y="1367369"/>
            <a:ext cx="2036162" cy="1815393"/>
          </a:xfrm>
          <a:prstGeom prst="rect">
            <a:avLst/>
          </a:prstGeom>
        </p:spPr>
      </p:pic>
      <p:pic>
        <p:nvPicPr>
          <p:cNvPr id="14" name="Picture 13" descr="A group of people sitting in a circle in front of a whiteboard&#10;&#10;AI-generated content may be incorrect.">
            <a:extLst>
              <a:ext uri="{FF2B5EF4-FFF2-40B4-BE49-F238E27FC236}">
                <a16:creationId xmlns:a16="http://schemas.microsoft.com/office/drawing/2014/main" id="{741CB866-B73E-FE7A-0F11-71EBCC9F6D1F}"/>
              </a:ext>
            </a:extLst>
          </p:cNvPr>
          <p:cNvPicPr>
            <a:picLocks noChangeAspect="1"/>
          </p:cNvPicPr>
          <p:nvPr/>
        </p:nvPicPr>
        <p:blipFill>
          <a:blip r:embed="rId13" cstate="email">
            <a:extLst>
              <a:ext uri="{28A0092B-C50C-407E-A947-70E740481C1C}">
                <a14:useLocalDpi xmlns:a14="http://schemas.microsoft.com/office/drawing/2010/main"/>
              </a:ext>
            </a:extLst>
          </a:blip>
          <a:srcRect b="-888"/>
          <a:stretch>
            <a:fillRect/>
          </a:stretch>
        </p:blipFill>
        <p:spPr>
          <a:xfrm>
            <a:off x="7967662" y="4793957"/>
            <a:ext cx="1183064" cy="1433711"/>
          </a:xfrm>
          <a:prstGeom prst="rect">
            <a:avLst/>
          </a:prstGeom>
        </p:spPr>
      </p:pic>
      <p:pic>
        <p:nvPicPr>
          <p:cNvPr id="15" name="Picture 14" descr="A group of people walking in front of a building&#10;&#10;AI-generated content may be incorrect.">
            <a:extLst>
              <a:ext uri="{FF2B5EF4-FFF2-40B4-BE49-F238E27FC236}">
                <a16:creationId xmlns:a16="http://schemas.microsoft.com/office/drawing/2014/main" id="{8E7458E1-A0C9-3F89-B35F-310EE92EC75F}"/>
              </a:ext>
            </a:extLst>
          </p:cNvPr>
          <p:cNvPicPr>
            <a:picLocks noChangeAspect="1"/>
          </p:cNvPicPr>
          <p:nvPr/>
        </p:nvPicPr>
        <p:blipFill>
          <a:blip r:embed="rId14" cstate="email">
            <a:extLst>
              <a:ext uri="{28A0092B-C50C-407E-A947-70E740481C1C}">
                <a14:useLocalDpi xmlns:a14="http://schemas.microsoft.com/office/drawing/2010/main"/>
              </a:ext>
            </a:extLst>
          </a:blip>
          <a:srcRect b="-727"/>
          <a:stretch>
            <a:fillRect/>
          </a:stretch>
        </p:blipFill>
        <p:spPr>
          <a:xfrm>
            <a:off x="8126953" y="-344"/>
            <a:ext cx="1022809" cy="1376691"/>
          </a:xfrm>
          <a:prstGeom prst="rect">
            <a:avLst/>
          </a:prstGeom>
        </p:spPr>
      </p:pic>
    </p:spTree>
    <p:extLst>
      <p:ext uri="{BB962C8B-B14F-4D97-AF65-F5344CB8AC3E}">
        <p14:creationId xmlns:p14="http://schemas.microsoft.com/office/powerpoint/2010/main" val="34011120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31094"/>
            <a:ext cx="7886700" cy="4150049"/>
          </a:xfrm>
        </p:spPr>
        <p:txBody>
          <a:bodyPr>
            <a:normAutofit/>
          </a:bodyPr>
          <a:lstStyle/>
          <a:p>
            <a:r>
              <a:rPr lang="en-GB" b="1"/>
              <a:t>How to support your child with Maths at Secondary School</a:t>
            </a:r>
            <a:endParaRPr lang="en-GB" sz="2400" b="1">
              <a:latin typeface="+mn-lt"/>
            </a:endParaRPr>
          </a:p>
        </p:txBody>
      </p:sp>
      <p:sp>
        <p:nvSpPr>
          <p:cNvPr id="3" name="Rectangle 2">
            <a:extLst>
              <a:ext uri="{FF2B5EF4-FFF2-40B4-BE49-F238E27FC236}">
                <a16:creationId xmlns:a16="http://schemas.microsoft.com/office/drawing/2014/main" id="{5E489F91-1413-4E0A-BA53-C80982C82EDB}"/>
              </a:ext>
            </a:extLst>
          </p:cNvPr>
          <p:cNvSpPr/>
          <p:nvPr/>
        </p:nvSpPr>
        <p:spPr>
          <a:xfrm>
            <a:off x="1540240" y="4042667"/>
            <a:ext cx="6314486" cy="461665"/>
          </a:xfrm>
          <a:prstGeom prst="rect">
            <a:avLst/>
          </a:prstGeom>
        </p:spPr>
        <p:txBody>
          <a:bodyPr wrap="none">
            <a:spAutoFit/>
          </a:bodyPr>
          <a:lstStyle/>
          <a:p>
            <a:r>
              <a:rPr lang="en-GB" sz="2400" b="1"/>
              <a:t>Advice from Robin Woodhouse – Head of Maths</a:t>
            </a:r>
            <a:endParaRPr lang="en-GB" sz="2400"/>
          </a:p>
        </p:txBody>
      </p:sp>
    </p:spTree>
    <p:extLst>
      <p:ext uri="{BB962C8B-B14F-4D97-AF65-F5344CB8AC3E}">
        <p14:creationId xmlns:p14="http://schemas.microsoft.com/office/powerpoint/2010/main" val="1790171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7710F3-A0F0-E75D-F4A9-D8291EB7A56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63" y="129591"/>
            <a:ext cx="9144000" cy="4747348"/>
          </a:xfrm>
          <a:prstGeom prst="rect">
            <a:avLst/>
          </a:prstGeom>
        </p:spPr>
      </p:pic>
      <p:sp>
        <p:nvSpPr>
          <p:cNvPr id="2" name="Rectangle 1">
            <a:extLst>
              <a:ext uri="{FF2B5EF4-FFF2-40B4-BE49-F238E27FC236}">
                <a16:creationId xmlns:a16="http://schemas.microsoft.com/office/drawing/2014/main" id="{5E489F91-1413-4E0A-BA53-C80982C82EDB}"/>
              </a:ext>
            </a:extLst>
          </p:cNvPr>
          <p:cNvSpPr/>
          <p:nvPr/>
        </p:nvSpPr>
        <p:spPr>
          <a:xfrm>
            <a:off x="1597390" y="3433067"/>
            <a:ext cx="5950058" cy="461665"/>
          </a:xfrm>
          <a:prstGeom prst="rect">
            <a:avLst/>
          </a:prstGeom>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400" b="1"/>
              <a:t>Katesha Harrison – Head of Science</a:t>
            </a:r>
            <a:endParaRPr lang="en-GB" sz="2400"/>
          </a:p>
        </p:txBody>
      </p:sp>
    </p:spTree>
    <p:extLst>
      <p:ext uri="{BB962C8B-B14F-4D97-AF65-F5344CB8AC3E}">
        <p14:creationId xmlns:p14="http://schemas.microsoft.com/office/powerpoint/2010/main" val="3492939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9+ Thousand Blanket Cover Face Royalty-Free Images, Stock Photos &amp;  Pictures | Shutterstock">
            <a:extLst>
              <a:ext uri="{FF2B5EF4-FFF2-40B4-BE49-F238E27FC236}">
                <a16:creationId xmlns:a16="http://schemas.microsoft.com/office/drawing/2014/main" id="{81FB7D9A-4CF9-4E0D-A105-FED680FB778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6078" y="2580303"/>
            <a:ext cx="2733770" cy="18191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C05677BA-15B4-4123-A79E-2E43A14F561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53765" y="2580302"/>
            <a:ext cx="2831531" cy="1884255"/>
          </a:xfrm>
          <a:prstGeom prst="rect">
            <a:avLst/>
          </a:prstGeom>
        </p:spPr>
      </p:pic>
      <p:sp>
        <p:nvSpPr>
          <p:cNvPr id="6" name="Arrow: Right 5">
            <a:extLst>
              <a:ext uri="{FF2B5EF4-FFF2-40B4-BE49-F238E27FC236}">
                <a16:creationId xmlns:a16="http://schemas.microsoft.com/office/drawing/2014/main" id="{13A9AA1A-F624-4586-B637-1680045849EB}"/>
              </a:ext>
            </a:extLst>
          </p:cNvPr>
          <p:cNvSpPr/>
          <p:nvPr/>
        </p:nvSpPr>
        <p:spPr>
          <a:xfrm>
            <a:off x="3988662" y="3185196"/>
            <a:ext cx="1377892" cy="3775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2283364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BE34C43A-05C2-E6C6-0C7D-0140A729AB3F}"/>
              </a:ext>
            </a:extLst>
          </p:cNvPr>
          <p:cNvSpPr txBox="1">
            <a:spLocks/>
          </p:cNvSpPr>
          <p:nvPr/>
        </p:nvSpPr>
        <p:spPr>
          <a:xfrm>
            <a:off x="85016" y="260725"/>
            <a:ext cx="9063382" cy="1144198"/>
          </a:xfrm>
          <a:prstGeom prst="rect">
            <a:avLst/>
          </a:prstGeom>
          <a:solidFill>
            <a:schemeClr val="bg1"/>
          </a:solidFill>
          <a:ln>
            <a:solidFill>
              <a:srgbClr val="4472C4"/>
            </a:solidFill>
          </a:ln>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lvl1pPr algn="ctr" defTabSz="457200" rtl="0" eaLnBrk="1" latinLnBrk="0" hangingPunct="1">
              <a:spcBef>
                <a:spcPct val="0"/>
              </a:spcBef>
              <a:buNone/>
              <a:defRPr sz="3600" b="1"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n-GB" sz="6600"/>
              <a:t>KS3 Science</a:t>
            </a:r>
          </a:p>
        </p:txBody>
      </p:sp>
      <p:pic>
        <p:nvPicPr>
          <p:cNvPr id="11" name="Content Placeholder 10">
            <a:extLst>
              <a:ext uri="{FF2B5EF4-FFF2-40B4-BE49-F238E27FC236}">
                <a16:creationId xmlns:a16="http://schemas.microsoft.com/office/drawing/2014/main" id="{83E0F76A-C4C9-5C94-ABB3-6AFD5032171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l="528" t="-76" r="-528" b="-129"/>
          <a:stretch>
            <a:fillRect/>
          </a:stretch>
        </p:blipFill>
        <p:spPr>
          <a:xfrm>
            <a:off x="378349" y="1400219"/>
            <a:ext cx="5468970" cy="4603149"/>
          </a:xfrm>
        </p:spPr>
      </p:pic>
      <p:pic>
        <p:nvPicPr>
          <p:cNvPr id="10" name="Picture 9" descr="A flag with a red dragon and a black background&#10;&#10;Description automatically generated">
            <a:extLst>
              <a:ext uri="{FF2B5EF4-FFF2-40B4-BE49-F238E27FC236}">
                <a16:creationId xmlns:a16="http://schemas.microsoft.com/office/drawing/2014/main" id="{334DC47B-7742-ABEB-2A84-C5ECF83A3C7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78" y="3508"/>
            <a:ext cx="3376796" cy="1944216"/>
          </a:xfrm>
          <a:prstGeom prst="rect">
            <a:avLst/>
          </a:prstGeom>
        </p:spPr>
      </p:pic>
      <p:sp>
        <p:nvSpPr>
          <p:cNvPr id="2" name="Rectangle 1">
            <a:extLst>
              <a:ext uri="{FF2B5EF4-FFF2-40B4-BE49-F238E27FC236}">
                <a16:creationId xmlns:a16="http://schemas.microsoft.com/office/drawing/2014/main" id="{0276E1AD-C477-46F3-92CC-60663A3463DD}"/>
              </a:ext>
            </a:extLst>
          </p:cNvPr>
          <p:cNvSpPr/>
          <p:nvPr/>
        </p:nvSpPr>
        <p:spPr>
          <a:xfrm>
            <a:off x="553553" y="3708610"/>
            <a:ext cx="5193564" cy="222743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 name="Picture 2" descr="A group of kids wearing safety goggles&#10;&#10;AI-generated content may be incorrect.">
            <a:extLst>
              <a:ext uri="{FF2B5EF4-FFF2-40B4-BE49-F238E27FC236}">
                <a16:creationId xmlns:a16="http://schemas.microsoft.com/office/drawing/2014/main" id="{4042A91C-A4ED-299C-D2E1-050BA7E0D0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1376" y="4223879"/>
            <a:ext cx="4519098" cy="1433049"/>
          </a:xfrm>
          <a:prstGeom prst="rect">
            <a:avLst/>
          </a:prstGeom>
        </p:spPr>
      </p:pic>
    </p:spTree>
    <p:extLst>
      <p:ext uri="{BB962C8B-B14F-4D97-AF65-F5344CB8AC3E}">
        <p14:creationId xmlns:p14="http://schemas.microsoft.com/office/powerpoint/2010/main" val="3719288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9874D2E-B550-E49C-18FC-491B454E53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1469" y="210312"/>
            <a:ext cx="6481790" cy="5920740"/>
          </a:xfrm>
          <a:prstGeom prst="rect">
            <a:avLst/>
          </a:prstGeom>
        </p:spPr>
      </p:pic>
      <p:pic>
        <p:nvPicPr>
          <p:cNvPr id="7" name="Picture 6">
            <a:extLst>
              <a:ext uri="{FF2B5EF4-FFF2-40B4-BE49-F238E27FC236}">
                <a16:creationId xmlns:a16="http://schemas.microsoft.com/office/drawing/2014/main" id="{8E689FEF-DB49-C841-0B2D-8C6E99B01314}"/>
              </a:ext>
            </a:extLst>
          </p:cNvPr>
          <p:cNvPicPr>
            <a:picLocks noChangeAspect="1"/>
          </p:cNvPicPr>
          <p:nvPr/>
        </p:nvPicPr>
        <p:blipFill>
          <a:blip r:embed="rId3"/>
          <a:stretch>
            <a:fillRect/>
          </a:stretch>
        </p:blipFill>
        <p:spPr>
          <a:xfrm>
            <a:off x="5947308" y="4396751"/>
            <a:ext cx="2872945" cy="1626087"/>
          </a:xfrm>
          <a:prstGeom prst="rect">
            <a:avLst/>
          </a:prstGeom>
          <a:ln w="38100">
            <a:solidFill>
              <a:schemeClr val="tx2">
                <a:lumMod val="75000"/>
                <a:lumOff val="25000"/>
              </a:schemeClr>
            </a:solidFill>
          </a:ln>
        </p:spPr>
      </p:pic>
    </p:spTree>
    <p:extLst>
      <p:ext uri="{BB962C8B-B14F-4D97-AF65-F5344CB8AC3E}">
        <p14:creationId xmlns:p14="http://schemas.microsoft.com/office/powerpoint/2010/main" val="546779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080F24-9F18-79E9-EE03-B418B1CEC2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54431" y="2519267"/>
            <a:ext cx="5784623" cy="2165919"/>
          </a:xfrm>
          <a:prstGeom prst="rect">
            <a:avLst/>
          </a:prstGeom>
        </p:spPr>
      </p:pic>
      <p:pic>
        <p:nvPicPr>
          <p:cNvPr id="7" name="Picture 6">
            <a:extLst>
              <a:ext uri="{FF2B5EF4-FFF2-40B4-BE49-F238E27FC236}">
                <a16:creationId xmlns:a16="http://schemas.microsoft.com/office/drawing/2014/main" id="{FA90A624-BE8D-4F6F-6435-19B859A673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4430" y="4684656"/>
            <a:ext cx="7416248" cy="1436094"/>
          </a:xfrm>
          <a:prstGeom prst="rect">
            <a:avLst/>
          </a:prstGeom>
        </p:spPr>
      </p:pic>
      <p:pic>
        <p:nvPicPr>
          <p:cNvPr id="9" name="Picture 8">
            <a:extLst>
              <a:ext uri="{FF2B5EF4-FFF2-40B4-BE49-F238E27FC236}">
                <a16:creationId xmlns:a16="http://schemas.microsoft.com/office/drawing/2014/main" id="{F0929375-9C87-E222-CC0C-ED520C1252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4138" y="3730172"/>
            <a:ext cx="1420499" cy="413237"/>
          </a:xfrm>
          <a:prstGeom prst="rect">
            <a:avLst/>
          </a:prstGeom>
        </p:spPr>
      </p:pic>
      <p:pic>
        <p:nvPicPr>
          <p:cNvPr id="2" name="Picture 1" descr="A logo of a group of people&#10;&#10;Description automatically generated">
            <a:extLst>
              <a:ext uri="{FF2B5EF4-FFF2-40B4-BE49-F238E27FC236}">
                <a16:creationId xmlns:a16="http://schemas.microsoft.com/office/drawing/2014/main" id="{3A5271C4-3195-10B2-D46C-86838E9B8C7D}"/>
              </a:ext>
            </a:extLst>
          </p:cNvPr>
          <p:cNvPicPr>
            <a:picLocks noChangeAspect="1"/>
          </p:cNvPicPr>
          <p:nvPr/>
        </p:nvPicPr>
        <p:blipFill>
          <a:blip r:embed="rId5"/>
          <a:stretch>
            <a:fillRect/>
          </a:stretch>
        </p:blipFill>
        <p:spPr>
          <a:xfrm>
            <a:off x="6645735" y="100092"/>
            <a:ext cx="2219325" cy="2066925"/>
          </a:xfrm>
          <a:prstGeom prst="rect">
            <a:avLst/>
          </a:prstGeom>
        </p:spPr>
      </p:pic>
      <p:pic>
        <p:nvPicPr>
          <p:cNvPr id="3" name="Picture 2" descr="A close up of black text&#10;&#10;AI-generated content may be incorrect.">
            <a:extLst>
              <a:ext uri="{FF2B5EF4-FFF2-40B4-BE49-F238E27FC236}">
                <a16:creationId xmlns:a16="http://schemas.microsoft.com/office/drawing/2014/main" id="{E17FD83D-A8D8-9CE6-8C71-05E46BC0C268}"/>
              </a:ext>
            </a:extLst>
          </p:cNvPr>
          <p:cNvPicPr>
            <a:picLocks noChangeAspect="1"/>
          </p:cNvPicPr>
          <p:nvPr/>
        </p:nvPicPr>
        <p:blipFill>
          <a:blip r:embed="rId6"/>
          <a:stretch>
            <a:fillRect/>
          </a:stretch>
        </p:blipFill>
        <p:spPr>
          <a:xfrm>
            <a:off x="850952" y="1423318"/>
            <a:ext cx="4381500" cy="742950"/>
          </a:xfrm>
          <a:prstGeom prst="rect">
            <a:avLst/>
          </a:prstGeom>
        </p:spPr>
      </p:pic>
    </p:spTree>
    <p:extLst>
      <p:ext uri="{BB962C8B-B14F-4D97-AF65-F5344CB8AC3E}">
        <p14:creationId xmlns:p14="http://schemas.microsoft.com/office/powerpoint/2010/main" val="3700765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3D8AC1-23B6-4625-9100-5D74E76A1C6F}"/>
              </a:ext>
            </a:extLst>
          </p:cNvPr>
          <p:cNvSpPr>
            <a:spLocks noGrp="1"/>
          </p:cNvSpPr>
          <p:nvPr>
            <p:ph type="ctrTitle"/>
          </p:nvPr>
        </p:nvSpPr>
        <p:spPr/>
        <p:txBody>
          <a:bodyPr>
            <a:normAutofit/>
          </a:bodyPr>
          <a:lstStyle/>
          <a:p>
            <a:r>
              <a:rPr lang="en-GB" sz="5400"/>
              <a:t>Sue Sweny</a:t>
            </a:r>
          </a:p>
        </p:txBody>
      </p:sp>
      <p:sp>
        <p:nvSpPr>
          <p:cNvPr id="6" name="Subtitle 5">
            <a:extLst>
              <a:ext uri="{FF2B5EF4-FFF2-40B4-BE49-F238E27FC236}">
                <a16:creationId xmlns:a16="http://schemas.microsoft.com/office/drawing/2014/main" id="{C7E2CB10-4100-4A68-9CA1-06EFDE1209CE}"/>
              </a:ext>
            </a:extLst>
          </p:cNvPr>
          <p:cNvSpPr>
            <a:spLocks noGrp="1"/>
          </p:cNvSpPr>
          <p:nvPr>
            <p:ph type="subTitle" idx="1"/>
          </p:nvPr>
        </p:nvSpPr>
        <p:spPr/>
        <p:txBody>
          <a:bodyPr/>
          <a:lstStyle/>
          <a:p>
            <a:r>
              <a:rPr lang="en-GB" sz="4000"/>
              <a:t>Safeguarding Officer</a:t>
            </a:r>
          </a:p>
        </p:txBody>
      </p:sp>
    </p:spTree>
    <p:extLst>
      <p:ext uri="{BB962C8B-B14F-4D97-AF65-F5344CB8AC3E}">
        <p14:creationId xmlns:p14="http://schemas.microsoft.com/office/powerpoint/2010/main" val="907072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Digital Footprint | E-Safety">
            <a:extLst>
              <a:ext uri="{FF2B5EF4-FFF2-40B4-BE49-F238E27FC236}">
                <a16:creationId xmlns:a16="http://schemas.microsoft.com/office/drawing/2014/main" id="{0A156453-83A4-40E6-A786-25AFE9534CD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3" y="3062715"/>
            <a:ext cx="2333497" cy="3120971"/>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Digital Footprints">
            <a:extLst>
              <a:ext uri="{FF2B5EF4-FFF2-40B4-BE49-F238E27FC236}">
                <a16:creationId xmlns:a16="http://schemas.microsoft.com/office/drawing/2014/main" id="{8B9B2DE2-F6C5-4160-8F28-EED708AC844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0541" y="1709955"/>
            <a:ext cx="1993529" cy="392650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8BA0D5F-9CA0-44EC-B48A-6EFD524E717C}"/>
              </a:ext>
            </a:extLst>
          </p:cNvPr>
          <p:cNvSpPr>
            <a:spLocks noGrp="1"/>
          </p:cNvSpPr>
          <p:nvPr>
            <p:ph type="title"/>
          </p:nvPr>
        </p:nvSpPr>
        <p:spPr>
          <a:xfrm>
            <a:off x="874553" y="856610"/>
            <a:ext cx="7575259" cy="1340228"/>
          </a:xfrm>
        </p:spPr>
        <p:txBody>
          <a:bodyPr>
            <a:normAutofit fontScale="90000"/>
          </a:bodyPr>
          <a:lstStyle/>
          <a:p>
            <a:pPr algn="ctr"/>
            <a:br>
              <a:rPr lang="en-GB" b="0" i="0">
                <a:solidFill>
                  <a:srgbClr val="000000"/>
                </a:solidFill>
                <a:effectLst/>
                <a:latin typeface="NSPCCBold"/>
              </a:rPr>
            </a:br>
            <a:r>
              <a:rPr lang="en-GB" b="0" i="0">
                <a:solidFill>
                  <a:srgbClr val="000000"/>
                </a:solidFill>
                <a:effectLst/>
                <a:latin typeface="Arial" panose="020B0604020202020204" pitchFamily="34" charset="0"/>
                <a:cs typeface="Arial" panose="020B0604020202020204" pitchFamily="34" charset="0"/>
              </a:rPr>
              <a:t>What are the risks of social media </a:t>
            </a:r>
            <a:br>
              <a:rPr lang="en-GB" b="0" i="0">
                <a:solidFill>
                  <a:srgbClr val="000000"/>
                </a:solidFill>
                <a:effectLst/>
                <a:latin typeface="Arial" panose="020B0604020202020204" pitchFamily="34" charset="0"/>
                <a:cs typeface="Arial" panose="020B0604020202020204" pitchFamily="34" charset="0"/>
              </a:rPr>
            </a:br>
            <a:r>
              <a:rPr lang="en-GB" b="0" i="0">
                <a:solidFill>
                  <a:srgbClr val="000000"/>
                </a:solidFill>
                <a:effectLst/>
                <a:latin typeface="Arial" panose="020B0604020202020204" pitchFamily="34" charset="0"/>
                <a:cs typeface="Arial" panose="020B0604020202020204" pitchFamily="34" charset="0"/>
              </a:rPr>
              <a:t>for children?</a:t>
            </a:r>
            <a:br>
              <a:rPr lang="en-GB" b="0" i="0">
                <a:solidFill>
                  <a:srgbClr val="000000"/>
                </a:solidFill>
                <a:effectLst/>
                <a:latin typeface="NSPCCBold"/>
              </a:rPr>
            </a:br>
            <a:endParaRPr lang="en-GB"/>
          </a:p>
        </p:txBody>
      </p:sp>
      <p:sp>
        <p:nvSpPr>
          <p:cNvPr id="3" name="Content Placeholder 2">
            <a:extLst>
              <a:ext uri="{FF2B5EF4-FFF2-40B4-BE49-F238E27FC236}">
                <a16:creationId xmlns:a16="http://schemas.microsoft.com/office/drawing/2014/main" id="{8D279156-6105-4944-B70D-D7E956F503E5}"/>
              </a:ext>
            </a:extLst>
          </p:cNvPr>
          <p:cNvSpPr>
            <a:spLocks noGrp="1"/>
          </p:cNvSpPr>
          <p:nvPr>
            <p:ph idx="1"/>
          </p:nvPr>
        </p:nvSpPr>
        <p:spPr>
          <a:xfrm>
            <a:off x="0" y="2071089"/>
            <a:ext cx="9143999" cy="3929661"/>
          </a:xfrm>
        </p:spPr>
        <p:txBody>
          <a:bodyPr lIns="91440" tIns="45720" rIns="91440" bIns="45720" anchor="t">
            <a:noAutofit/>
          </a:bodyPr>
          <a:lstStyle/>
          <a:p>
            <a:pPr algn="ctr"/>
            <a:endParaRPr lang="en-GB" b="1">
              <a:latin typeface="Arial" panose="020B0604020202020204" pitchFamily="34" charset="0"/>
              <a:cs typeface="Arial" panose="020B0604020202020204" pitchFamily="34" charset="0"/>
            </a:endParaRPr>
          </a:p>
          <a:p>
            <a:pPr algn="ctr"/>
            <a:r>
              <a:rPr lang="en-GB" sz="2000" b="1">
                <a:latin typeface="Arial"/>
                <a:cs typeface="Arial"/>
              </a:rPr>
              <a:t>Sending or receiving inappropriate content</a:t>
            </a:r>
          </a:p>
          <a:p>
            <a:pPr algn="ctr"/>
            <a:r>
              <a:rPr lang="en-GB" sz="2000">
                <a:latin typeface="Arial"/>
                <a:cs typeface="Arial"/>
              </a:rPr>
              <a:t>Sharing their location </a:t>
            </a:r>
          </a:p>
          <a:p>
            <a:pPr algn="ctr"/>
            <a:r>
              <a:rPr lang="en-GB" sz="2000" b="1">
                <a:latin typeface="Arial"/>
                <a:cs typeface="Arial"/>
              </a:rPr>
              <a:t>Inappropriate behaviour</a:t>
            </a:r>
          </a:p>
          <a:p>
            <a:pPr algn="ctr"/>
            <a:r>
              <a:rPr lang="en-GB" sz="2000">
                <a:latin typeface="Arial"/>
                <a:cs typeface="Arial"/>
              </a:rPr>
              <a:t>Obsessive focus on likes or comments</a:t>
            </a:r>
          </a:p>
          <a:p>
            <a:pPr algn="ctr"/>
            <a:r>
              <a:rPr lang="en-GB" sz="2000" b="1">
                <a:latin typeface="Arial"/>
                <a:cs typeface="Arial"/>
              </a:rPr>
              <a:t>Over-sharing</a:t>
            </a:r>
            <a:r>
              <a:rPr lang="en-GB" sz="2000">
                <a:latin typeface="Arial"/>
                <a:cs typeface="Arial"/>
              </a:rPr>
              <a:t> </a:t>
            </a:r>
          </a:p>
          <a:p>
            <a:pPr algn="ctr"/>
            <a:r>
              <a:rPr lang="en-GB" sz="2000">
                <a:latin typeface="Arial"/>
                <a:cs typeface="Arial"/>
              </a:rPr>
              <a:t>Unrealistic sense of body image or reality </a:t>
            </a:r>
          </a:p>
          <a:p>
            <a:pPr algn="ctr"/>
            <a:r>
              <a:rPr lang="en-GB" sz="2000" b="1">
                <a:latin typeface="Arial"/>
                <a:cs typeface="Arial"/>
              </a:rPr>
              <a:t>Making friends with people they don’t know</a:t>
            </a:r>
            <a:r>
              <a:rPr lang="en-GB" sz="2000">
                <a:latin typeface="Arial"/>
                <a:cs typeface="Arial"/>
              </a:rPr>
              <a:t> </a:t>
            </a:r>
          </a:p>
          <a:p>
            <a:pPr algn="ctr"/>
            <a:r>
              <a:rPr lang="en-GB" sz="2000">
                <a:latin typeface="Arial"/>
                <a:cs typeface="Arial"/>
              </a:rPr>
              <a:t>Mental health damage</a:t>
            </a:r>
            <a:endParaRPr lang="en-GB"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0037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iktok app icon logo for social media ...">
            <a:extLst>
              <a:ext uri="{FF2B5EF4-FFF2-40B4-BE49-F238E27FC236}">
                <a16:creationId xmlns:a16="http://schemas.microsoft.com/office/drawing/2014/main" id="{3C49BE12-7758-C14E-7F47-CDAB2508A3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05" y="4571680"/>
            <a:ext cx="1487055" cy="1538309"/>
          </a:xfrm>
          <a:prstGeom prst="rect">
            <a:avLst/>
          </a:prstGeom>
        </p:spPr>
      </p:pic>
      <p:sp>
        <p:nvSpPr>
          <p:cNvPr id="2" name="Title 1">
            <a:extLst>
              <a:ext uri="{FF2B5EF4-FFF2-40B4-BE49-F238E27FC236}">
                <a16:creationId xmlns:a16="http://schemas.microsoft.com/office/drawing/2014/main" id="{8AE80417-0D90-4649-9FD5-1F3B19FCD402}"/>
              </a:ext>
            </a:extLst>
          </p:cNvPr>
          <p:cNvSpPr>
            <a:spLocks noGrp="1"/>
          </p:cNvSpPr>
          <p:nvPr>
            <p:ph type="title"/>
          </p:nvPr>
        </p:nvSpPr>
        <p:spPr>
          <a:xfrm>
            <a:off x="2016150" y="210962"/>
            <a:ext cx="6443133" cy="1143000"/>
          </a:xfrm>
        </p:spPr>
        <p:txBody>
          <a:bodyPr>
            <a:normAutofit fontScale="90000"/>
          </a:bodyPr>
          <a:lstStyle/>
          <a:p>
            <a:pPr algn="ctr"/>
            <a:br>
              <a:rPr lang="en-GB" sz="3000" b="1">
                <a:latin typeface="Arial" panose="020B0604020202020204" pitchFamily="34" charset="0"/>
                <a:cs typeface="Arial" panose="020B0604020202020204" pitchFamily="34" charset="0"/>
              </a:rPr>
            </a:br>
            <a:r>
              <a:rPr lang="en-GB" sz="3000" b="1">
                <a:latin typeface="Arial" panose="020B0604020202020204" pitchFamily="34" charset="0"/>
                <a:cs typeface="Arial" panose="020B0604020202020204" pitchFamily="34" charset="0"/>
              </a:rPr>
              <a:t>Is your child ready?</a:t>
            </a:r>
            <a:br>
              <a:rPr lang="en-GB" sz="3000" b="1">
                <a:latin typeface="Arial" panose="020B0604020202020204" pitchFamily="34" charset="0"/>
                <a:cs typeface="Arial" panose="020B0604020202020204" pitchFamily="34" charset="0"/>
              </a:rPr>
            </a:br>
            <a:endParaRPr lang="en-GB" sz="300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0619D7D-2884-4973-9B60-130D258E8EA8}"/>
              </a:ext>
            </a:extLst>
          </p:cNvPr>
          <p:cNvSpPr>
            <a:spLocks noGrp="1"/>
          </p:cNvSpPr>
          <p:nvPr>
            <p:ph idx="1"/>
          </p:nvPr>
        </p:nvSpPr>
        <p:spPr>
          <a:xfrm>
            <a:off x="628650" y="1549896"/>
            <a:ext cx="7835445" cy="4360371"/>
          </a:xfrm>
        </p:spPr>
        <p:txBody>
          <a:bodyPr lIns="91440" tIns="45720" rIns="91440" bIns="45720" anchor="t">
            <a:normAutofit fontScale="70000" lnSpcReduction="20000"/>
          </a:bodyPr>
          <a:lstStyle/>
          <a:p>
            <a:pPr marL="0" indent="0" algn="ctr">
              <a:buNone/>
            </a:pPr>
            <a:r>
              <a:rPr lang="en-GB">
                <a:latin typeface="Arial"/>
                <a:cs typeface="Arial"/>
              </a:rPr>
              <a:t>The age of your child as well as their developmental stage and</a:t>
            </a:r>
          </a:p>
          <a:p>
            <a:pPr marL="0" indent="0" algn="ctr">
              <a:buNone/>
            </a:pPr>
            <a:r>
              <a:rPr lang="en-GB">
                <a:latin typeface="Arial"/>
                <a:cs typeface="Arial"/>
              </a:rPr>
              <a:t> maturity can affect their ability to have a safe and positive experience online.</a:t>
            </a:r>
          </a:p>
          <a:p>
            <a:pPr marL="0" indent="0" algn="ctr">
              <a:buNone/>
            </a:pPr>
            <a:endParaRPr lang="en-GB">
              <a:latin typeface="Arial" panose="020B0604020202020204" pitchFamily="34" charset="0"/>
              <a:cs typeface="Arial" panose="020B0604020202020204" pitchFamily="34" charset="0"/>
            </a:endParaRPr>
          </a:p>
          <a:p>
            <a:pPr marL="0" indent="0" algn="ctr">
              <a:buNone/>
            </a:pPr>
            <a:endParaRPr lang="en-GB">
              <a:latin typeface="Arial"/>
              <a:cs typeface="Arial"/>
            </a:endParaRPr>
          </a:p>
          <a:p>
            <a:pPr algn="ctr"/>
            <a:r>
              <a:rPr lang="en-GB" b="1">
                <a:latin typeface="Arial"/>
                <a:cs typeface="Arial"/>
              </a:rPr>
              <a:t>Minimum age requirements</a:t>
            </a:r>
          </a:p>
          <a:p>
            <a:pPr algn="ctr"/>
            <a:endParaRPr lang="en-GB">
              <a:latin typeface="Arial" panose="020B0604020202020204" pitchFamily="34" charset="0"/>
              <a:cs typeface="Arial" panose="020B0604020202020204" pitchFamily="34" charset="0"/>
            </a:endParaRPr>
          </a:p>
          <a:p>
            <a:pPr algn="ctr"/>
            <a:r>
              <a:rPr lang="en-GB" b="1">
                <a:latin typeface="Arial"/>
                <a:cs typeface="Arial"/>
              </a:rPr>
              <a:t>Development and maturity</a:t>
            </a:r>
          </a:p>
          <a:p>
            <a:pPr algn="ctr"/>
            <a:endParaRPr lang="en-GB">
              <a:latin typeface="Arial" panose="020B0604020202020204" pitchFamily="34" charset="0"/>
              <a:cs typeface="Arial" panose="020B0604020202020204" pitchFamily="34" charset="0"/>
            </a:endParaRPr>
          </a:p>
          <a:p>
            <a:pPr algn="ctr"/>
            <a:r>
              <a:rPr lang="en-GB" b="1">
                <a:latin typeface="Arial"/>
                <a:cs typeface="Arial"/>
              </a:rPr>
              <a:t>What are their social skills like?</a:t>
            </a:r>
            <a:r>
              <a:rPr lang="en-GB">
                <a:latin typeface="Arial"/>
                <a:cs typeface="Arial"/>
              </a:rPr>
              <a:t> </a:t>
            </a:r>
          </a:p>
          <a:p>
            <a:pPr algn="ctr"/>
            <a:endParaRPr lang="en-GB">
              <a:latin typeface="Arial" panose="020B0604020202020204" pitchFamily="34" charset="0"/>
              <a:cs typeface="Arial" panose="020B0604020202020204" pitchFamily="34" charset="0"/>
            </a:endParaRPr>
          </a:p>
          <a:p>
            <a:pPr marL="457200" indent="-457200" algn="ctr"/>
            <a:r>
              <a:rPr lang="en-GB" b="1">
                <a:latin typeface="Arial"/>
                <a:cs typeface="Arial"/>
              </a:rPr>
              <a:t>How do they deal with negative experiences?</a:t>
            </a:r>
            <a:r>
              <a:rPr lang="en-GB">
                <a:latin typeface="Arial"/>
                <a:cs typeface="Arial"/>
              </a:rPr>
              <a:t> </a:t>
            </a:r>
          </a:p>
          <a:p>
            <a:pPr algn="ctr"/>
            <a:endParaRPr lang="en-GB">
              <a:latin typeface="Arial" panose="020B0604020202020204" pitchFamily="34" charset="0"/>
              <a:cs typeface="Arial" panose="020B0604020202020204" pitchFamily="34" charset="0"/>
            </a:endParaRPr>
          </a:p>
          <a:p>
            <a:pPr algn="ctr"/>
            <a:r>
              <a:rPr lang="en-GB" b="1">
                <a:latin typeface="Arial"/>
                <a:cs typeface="Arial"/>
              </a:rPr>
              <a:t>Will they come to you if they need help? </a:t>
            </a:r>
          </a:p>
          <a:p>
            <a:endParaRPr lang="en-GB">
              <a:latin typeface="Arial" panose="020B0604020202020204" pitchFamily="34" charset="0"/>
              <a:cs typeface="Arial" panose="020B0604020202020204" pitchFamily="34" charset="0"/>
            </a:endParaRPr>
          </a:p>
          <a:p>
            <a:endParaRPr lang="en-GB"/>
          </a:p>
        </p:txBody>
      </p:sp>
      <p:pic>
        <p:nvPicPr>
          <p:cNvPr id="3080" name="Picture 8" descr="Online safety | Bexley Safeguarding Partnership">
            <a:extLst>
              <a:ext uri="{FF2B5EF4-FFF2-40B4-BE49-F238E27FC236}">
                <a16:creationId xmlns:a16="http://schemas.microsoft.com/office/drawing/2014/main" id="{84E66597-13B9-4697-B8A1-E8DB820ED3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63362" y="4859242"/>
            <a:ext cx="1501075" cy="1247378"/>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WhatsApp's approach to PR | Social Media for Recruitment | BlueSky PR">
            <a:extLst>
              <a:ext uri="{FF2B5EF4-FFF2-40B4-BE49-F238E27FC236}">
                <a16:creationId xmlns:a16="http://schemas.microsoft.com/office/drawing/2014/main" id="{1AFE82ED-A1B8-4DEF-B26A-BF834C27708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196" y="2510640"/>
            <a:ext cx="1077128" cy="107712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Instagram logo Images - Free Download ...">
            <a:extLst>
              <a:ext uri="{FF2B5EF4-FFF2-40B4-BE49-F238E27FC236}">
                <a16:creationId xmlns:a16="http://schemas.microsoft.com/office/drawing/2014/main" id="{4ACAAAA9-2448-D47F-468E-128D61B04C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85405" y="3690084"/>
            <a:ext cx="1036005" cy="1015503"/>
          </a:xfrm>
          <a:prstGeom prst="rect">
            <a:avLst/>
          </a:prstGeom>
        </p:spPr>
      </p:pic>
      <p:pic>
        <p:nvPicPr>
          <p:cNvPr id="7" name="Picture 6" descr="Snapchat Logo, symbol, meaning, history ...">
            <a:extLst>
              <a:ext uri="{FF2B5EF4-FFF2-40B4-BE49-F238E27FC236}">
                <a16:creationId xmlns:a16="http://schemas.microsoft.com/office/drawing/2014/main" id="{A063228E-B32F-19B7-1F81-466723C932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597877" y="2557141"/>
            <a:ext cx="2016910" cy="1128650"/>
          </a:xfrm>
          <a:prstGeom prst="rect">
            <a:avLst/>
          </a:prstGeom>
        </p:spPr>
      </p:pic>
      <p:pic>
        <p:nvPicPr>
          <p:cNvPr id="8" name="Picture 7" descr="Free Youtube Logo SVG, PNG Icon, Symbol ...">
            <a:extLst>
              <a:ext uri="{FF2B5EF4-FFF2-40B4-BE49-F238E27FC236}">
                <a16:creationId xmlns:a16="http://schemas.microsoft.com/office/drawing/2014/main" id="{087E2480-CEF8-B721-30E2-AF8B73C90D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306697" y="2962253"/>
            <a:ext cx="1261530" cy="1241028"/>
          </a:xfrm>
          <a:prstGeom prst="rect">
            <a:avLst/>
          </a:prstGeom>
        </p:spPr>
      </p:pic>
    </p:spTree>
    <p:extLst>
      <p:ext uri="{BB962C8B-B14F-4D97-AF65-F5344CB8AC3E}">
        <p14:creationId xmlns:p14="http://schemas.microsoft.com/office/powerpoint/2010/main" val="19646431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58E398-16F3-D1FF-5332-678E1259DB27}"/>
              </a:ext>
            </a:extLst>
          </p:cNvPr>
          <p:cNvSpPr>
            <a:spLocks noGrp="1"/>
          </p:cNvSpPr>
          <p:nvPr>
            <p:ph idx="1"/>
          </p:nvPr>
        </p:nvSpPr>
        <p:spPr/>
        <p:txBody>
          <a:bodyPr lIns="91440" tIns="45720" rIns="91440" bIns="45720" anchor="t"/>
          <a:lstStyle/>
          <a:p>
            <a:pPr marL="0" indent="0">
              <a:buNone/>
            </a:pPr>
            <a:endParaRPr lang="en-GB">
              <a:ea typeface="Calibri"/>
              <a:cs typeface="Calibri"/>
            </a:endParaRPr>
          </a:p>
        </p:txBody>
      </p:sp>
      <p:pic>
        <p:nvPicPr>
          <p:cNvPr id="4" name="Online Media 3" title="Supporting pre-teens (11 - 13s) online | Internet Matters">
            <a:hlinkClick r:id="" action="ppaction://noaction"/>
            <a:extLst>
              <a:ext uri="{FF2B5EF4-FFF2-40B4-BE49-F238E27FC236}">
                <a16:creationId xmlns:a16="http://schemas.microsoft.com/office/drawing/2014/main" id="{04E7EBBB-9A55-911B-CFB2-BB1F6E201833}"/>
              </a:ext>
            </a:extLst>
          </p:cNvPr>
          <p:cNvPicPr>
            <a:picLocks noRot="1" noChangeAspect="1"/>
          </p:cNvPicPr>
          <p:nvPr>
            <a:videoFile r:link="rId1"/>
          </p:nvPr>
        </p:nvPicPr>
        <p:blipFill>
          <a:blip r:embed="rId3"/>
          <a:stretch>
            <a:fillRect/>
          </a:stretch>
        </p:blipFill>
        <p:spPr>
          <a:xfrm>
            <a:off x="483853" y="1536344"/>
            <a:ext cx="8196796" cy="4605401"/>
          </a:xfrm>
          <a:prstGeom prst="rect">
            <a:avLst/>
          </a:prstGeom>
        </p:spPr>
      </p:pic>
    </p:spTree>
    <p:extLst>
      <p:ext uri="{BB962C8B-B14F-4D97-AF65-F5344CB8AC3E}">
        <p14:creationId xmlns:p14="http://schemas.microsoft.com/office/powerpoint/2010/main" val="335579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oup of people holding certificates&#10;&#10;AI-generated content may be incorrect.">
            <a:extLst>
              <a:ext uri="{FF2B5EF4-FFF2-40B4-BE49-F238E27FC236}">
                <a16:creationId xmlns:a16="http://schemas.microsoft.com/office/drawing/2014/main" id="{8B236910-5976-2C95-951F-BD179CA06FE4}"/>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4015609" y="3941"/>
            <a:ext cx="2482418" cy="1223147"/>
          </a:xfrm>
          <a:prstGeom prst="rect">
            <a:avLst/>
          </a:prstGeom>
        </p:spPr>
      </p:pic>
      <p:pic>
        <p:nvPicPr>
          <p:cNvPr id="4" name="Picture 3" descr="A person and person standing next to each other&#10;&#10;AI-generated content may be incorrect.">
            <a:extLst>
              <a:ext uri="{FF2B5EF4-FFF2-40B4-BE49-F238E27FC236}">
                <a16:creationId xmlns:a16="http://schemas.microsoft.com/office/drawing/2014/main" id="{DADA263E-FE32-D81B-18FB-69B13FC6CB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42" y="3336542"/>
            <a:ext cx="3865836" cy="2874908"/>
          </a:xfrm>
          <a:prstGeom prst="rect">
            <a:avLst/>
          </a:prstGeom>
        </p:spPr>
      </p:pic>
      <p:pic>
        <p:nvPicPr>
          <p:cNvPr id="5" name="Picture 4" descr="A person and person standing in a room with people sitting in the background&#10;&#10;AI-generated content may be incorrect.">
            <a:extLst>
              <a:ext uri="{FF2B5EF4-FFF2-40B4-BE49-F238E27FC236}">
                <a16:creationId xmlns:a16="http://schemas.microsoft.com/office/drawing/2014/main" id="{F865D289-19E7-6781-7782-3A2077FA4EC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76499" y="1014412"/>
            <a:ext cx="2940926" cy="2208158"/>
          </a:xfrm>
          <a:prstGeom prst="rect">
            <a:avLst/>
          </a:prstGeom>
        </p:spPr>
      </p:pic>
      <p:pic>
        <p:nvPicPr>
          <p:cNvPr id="6" name="Picture 5" descr="A person holding a paper with a person in a chair&#10;&#10;AI-generated content may be incorrect.">
            <a:extLst>
              <a:ext uri="{FF2B5EF4-FFF2-40B4-BE49-F238E27FC236}">
                <a16:creationId xmlns:a16="http://schemas.microsoft.com/office/drawing/2014/main" id="{1EF8BA02-562A-77EB-5A6C-0E812063CF8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02746" y="2198405"/>
            <a:ext cx="2946182" cy="4010355"/>
          </a:xfrm>
          <a:prstGeom prst="rect">
            <a:avLst/>
          </a:prstGeom>
        </p:spPr>
      </p:pic>
      <p:pic>
        <p:nvPicPr>
          <p:cNvPr id="8" name="Picture 7" descr="A person holding a piece of paper&#10;&#10;AI-generated content may be incorrect.">
            <a:extLst>
              <a:ext uri="{FF2B5EF4-FFF2-40B4-BE49-F238E27FC236}">
                <a16:creationId xmlns:a16="http://schemas.microsoft.com/office/drawing/2014/main" id="{535C494A-81B3-3130-36D5-7AC401FEF636}"/>
              </a:ext>
            </a:extLst>
          </p:cNvPr>
          <p:cNvPicPr>
            <a:picLocks noChangeAspect="1"/>
          </p:cNvPicPr>
          <p:nvPr/>
        </p:nvPicPr>
        <p:blipFill>
          <a:blip r:embed="rId6" cstate="email">
            <a:extLst>
              <a:ext uri="{28A0092B-C50C-407E-A947-70E740481C1C}">
                <a14:useLocalDpi xmlns:a14="http://schemas.microsoft.com/office/drawing/2010/main"/>
              </a:ext>
            </a:extLst>
          </a:blip>
          <a:srcRect r="-474"/>
          <a:stretch>
            <a:fillRect/>
          </a:stretch>
        </p:blipFill>
        <p:spPr>
          <a:xfrm>
            <a:off x="3864137" y="2867353"/>
            <a:ext cx="2430665" cy="3339853"/>
          </a:xfrm>
          <a:prstGeom prst="rect">
            <a:avLst/>
          </a:prstGeom>
        </p:spPr>
      </p:pic>
      <p:pic>
        <p:nvPicPr>
          <p:cNvPr id="9" name="Picture 8" descr="A person and person holding a piece of paper&#10;&#10;AI-generated content may be incorrect.">
            <a:extLst>
              <a:ext uri="{FF2B5EF4-FFF2-40B4-BE49-F238E27FC236}">
                <a16:creationId xmlns:a16="http://schemas.microsoft.com/office/drawing/2014/main" id="{1D9E138C-21B1-157F-7D71-57CB81E4C3DE}"/>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6390289" y="-381"/>
            <a:ext cx="2763578" cy="2212572"/>
          </a:xfrm>
          <a:prstGeom prst="rect">
            <a:avLst/>
          </a:prstGeom>
        </p:spPr>
      </p:pic>
      <p:pic>
        <p:nvPicPr>
          <p:cNvPr id="11" name="Picture 10" descr="A person shaking hands with a person&#10;&#10;AI-generated content may be incorrect.">
            <a:extLst>
              <a:ext uri="{FF2B5EF4-FFF2-40B4-BE49-F238E27FC236}">
                <a16:creationId xmlns:a16="http://schemas.microsoft.com/office/drawing/2014/main" id="{88A680E8-772B-422A-F42F-1F18908DEB0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04419" y="-3612"/>
            <a:ext cx="1602826" cy="1120666"/>
          </a:xfrm>
          <a:prstGeom prst="rect">
            <a:avLst/>
          </a:prstGeom>
        </p:spPr>
      </p:pic>
      <p:pic>
        <p:nvPicPr>
          <p:cNvPr id="7" name="Picture 6" descr="A group of people holding certificates&#10;&#10;AI-generated content may be incorrect.">
            <a:extLst>
              <a:ext uri="{FF2B5EF4-FFF2-40B4-BE49-F238E27FC236}">
                <a16:creationId xmlns:a16="http://schemas.microsoft.com/office/drawing/2014/main" id="{6C3A9E3A-6FFB-5FC2-78C7-21055AE607BD}"/>
              </a:ext>
            </a:extLst>
          </p:cNvPr>
          <p:cNvPicPr>
            <a:picLocks noChangeAspect="1"/>
          </p:cNvPicPr>
          <p:nvPr/>
        </p:nvPicPr>
        <p:blipFill>
          <a:blip r:embed="rId9" cstate="email">
            <a:extLst>
              <a:ext uri="{28A0092B-C50C-407E-A947-70E740481C1C}">
                <a14:useLocalDpi xmlns:a14="http://schemas.microsoft.com/office/drawing/2010/main"/>
              </a:ext>
            </a:extLst>
          </a:blip>
          <a:srcRect l="-62"/>
          <a:stretch>
            <a:fillRect/>
          </a:stretch>
        </p:blipFill>
        <p:spPr>
          <a:xfrm>
            <a:off x="-6326" y="1014158"/>
            <a:ext cx="3859002" cy="2368005"/>
          </a:xfrm>
          <a:prstGeom prst="rect">
            <a:avLst/>
          </a:prstGeom>
        </p:spPr>
      </p:pic>
    </p:spTree>
    <p:extLst>
      <p:ext uri="{BB962C8B-B14F-4D97-AF65-F5344CB8AC3E}">
        <p14:creationId xmlns:p14="http://schemas.microsoft.com/office/powerpoint/2010/main" val="28138664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odge Clough Primary School - E safety">
            <a:extLst>
              <a:ext uri="{FF2B5EF4-FFF2-40B4-BE49-F238E27FC236}">
                <a16:creationId xmlns:a16="http://schemas.microsoft.com/office/drawing/2014/main" id="{0EF19C3C-B6DB-F0F6-9CFC-C3C8DFBA7FD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53105" y="4701420"/>
            <a:ext cx="1885990" cy="1409937"/>
          </a:xfrm>
          <a:prstGeom prst="rect">
            <a:avLst/>
          </a:prstGeom>
        </p:spPr>
      </p:pic>
      <p:sp>
        <p:nvSpPr>
          <p:cNvPr id="2" name="Title 1">
            <a:extLst>
              <a:ext uri="{FF2B5EF4-FFF2-40B4-BE49-F238E27FC236}">
                <a16:creationId xmlns:a16="http://schemas.microsoft.com/office/drawing/2014/main" id="{8F86856A-93B9-4F53-A3DF-866BE4433334}"/>
              </a:ext>
            </a:extLst>
          </p:cNvPr>
          <p:cNvSpPr>
            <a:spLocks noGrp="1"/>
          </p:cNvSpPr>
          <p:nvPr>
            <p:ph type="title"/>
          </p:nvPr>
        </p:nvSpPr>
        <p:spPr>
          <a:xfrm>
            <a:off x="0" y="731301"/>
            <a:ext cx="9144000" cy="1106934"/>
          </a:xfrm>
        </p:spPr>
        <p:txBody>
          <a:bodyPr>
            <a:normAutofit fontScale="90000"/>
          </a:bodyPr>
          <a:lstStyle/>
          <a:p>
            <a:pPr algn="ctr"/>
            <a:r>
              <a:rPr lang="en-GB" b="1">
                <a:solidFill>
                  <a:srgbClr val="FF0000"/>
                </a:solidFill>
                <a:latin typeface="Arial" panose="020B0604020202020204" pitchFamily="34" charset="0"/>
                <a:cs typeface="Arial" panose="020B0604020202020204" pitchFamily="34" charset="0"/>
              </a:rPr>
              <a:t>Are you ready? </a:t>
            </a:r>
            <a:br>
              <a:rPr lang="en-GB">
                <a:solidFill>
                  <a:srgbClr val="FF0000"/>
                </a:solidFill>
                <a:latin typeface="Arial" panose="020B0604020202020204" pitchFamily="34" charset="0"/>
                <a:cs typeface="Arial" panose="020B0604020202020204" pitchFamily="34" charset="0"/>
              </a:rPr>
            </a:br>
            <a:endParaRPr lang="en-GB"/>
          </a:p>
        </p:txBody>
      </p:sp>
      <p:sp>
        <p:nvSpPr>
          <p:cNvPr id="3" name="Content Placeholder 2">
            <a:extLst>
              <a:ext uri="{FF2B5EF4-FFF2-40B4-BE49-F238E27FC236}">
                <a16:creationId xmlns:a16="http://schemas.microsoft.com/office/drawing/2014/main" id="{B0D9BE20-E879-422B-9A6C-76E1FB1F1408}"/>
              </a:ext>
            </a:extLst>
          </p:cNvPr>
          <p:cNvSpPr>
            <a:spLocks noGrp="1"/>
          </p:cNvSpPr>
          <p:nvPr>
            <p:ph idx="1"/>
          </p:nvPr>
        </p:nvSpPr>
        <p:spPr>
          <a:xfrm>
            <a:off x="421481" y="1996976"/>
            <a:ext cx="8301038" cy="3933794"/>
          </a:xfrm>
        </p:spPr>
        <p:txBody>
          <a:bodyPr>
            <a:normAutofit fontScale="55000" lnSpcReduction="20000"/>
          </a:bodyPr>
          <a:lstStyle/>
          <a:p>
            <a:pPr algn="ctr"/>
            <a:r>
              <a:rPr lang="en-GB" sz="3375" b="1">
                <a:latin typeface="Arial" panose="020B0604020202020204" pitchFamily="34" charset="0"/>
                <a:cs typeface="Arial" panose="020B0604020202020204" pitchFamily="34" charset="0"/>
              </a:rPr>
              <a:t>Check out the social media site or app</a:t>
            </a:r>
            <a:endParaRPr lang="en-GB" sz="3375">
              <a:latin typeface="Arial" panose="020B0604020202020204" pitchFamily="34" charset="0"/>
              <a:cs typeface="Arial" panose="020B0604020202020204" pitchFamily="34" charset="0"/>
            </a:endParaRPr>
          </a:p>
          <a:p>
            <a:pPr marL="0" indent="0" algn="ctr">
              <a:buNone/>
            </a:pPr>
            <a:endParaRPr lang="en-GB" sz="3375">
              <a:latin typeface="Arial" panose="020B0604020202020204" pitchFamily="34" charset="0"/>
              <a:cs typeface="Arial" panose="020B0604020202020204" pitchFamily="34" charset="0"/>
            </a:endParaRPr>
          </a:p>
          <a:p>
            <a:pPr algn="ctr"/>
            <a:r>
              <a:rPr lang="en-GB" sz="3375" b="1">
                <a:latin typeface="Arial" panose="020B0604020202020204" pitchFamily="34" charset="0"/>
                <a:cs typeface="Arial" panose="020B0604020202020204" pitchFamily="34" charset="0"/>
              </a:rPr>
              <a:t>Take time to be proactive</a:t>
            </a:r>
          </a:p>
          <a:p>
            <a:pPr marL="0" indent="0" algn="ctr">
              <a:buNone/>
            </a:pPr>
            <a:r>
              <a:rPr lang="en-GB" sz="3375">
                <a:latin typeface="Arial" panose="020B0604020202020204" pitchFamily="34" charset="0"/>
                <a:cs typeface="Arial" panose="020B0604020202020204" pitchFamily="34" charset="0"/>
              </a:rPr>
              <a:t> </a:t>
            </a:r>
          </a:p>
          <a:p>
            <a:pPr algn="ctr"/>
            <a:r>
              <a:rPr lang="en-GB" sz="3375" b="1">
                <a:latin typeface="Arial" panose="020B0604020202020204" pitchFamily="34" charset="0"/>
                <a:cs typeface="Arial" panose="020B0604020202020204" pitchFamily="34" charset="0"/>
              </a:rPr>
              <a:t>Be a great role model</a:t>
            </a:r>
            <a:endParaRPr lang="en-GB" sz="3375">
              <a:latin typeface="Arial" panose="020B0604020202020204" pitchFamily="34" charset="0"/>
              <a:cs typeface="Arial" panose="020B0604020202020204" pitchFamily="34" charset="0"/>
            </a:endParaRPr>
          </a:p>
          <a:p>
            <a:pPr algn="ctr"/>
            <a:endParaRPr lang="en-GB" sz="3375">
              <a:latin typeface="Arial" panose="020B0604020202020204" pitchFamily="34" charset="0"/>
              <a:cs typeface="Arial" panose="020B0604020202020204" pitchFamily="34" charset="0"/>
            </a:endParaRPr>
          </a:p>
          <a:p>
            <a:pPr algn="ctr"/>
            <a:r>
              <a:rPr lang="en-GB" sz="3375" b="1">
                <a:latin typeface="Arial" panose="020B0604020202020204" pitchFamily="34" charset="0"/>
                <a:cs typeface="Arial" panose="020B0604020202020204" pitchFamily="34" charset="0"/>
              </a:rPr>
              <a:t>Getting started with social media</a:t>
            </a:r>
          </a:p>
          <a:p>
            <a:pPr algn="ctr"/>
            <a:endParaRPr lang="en-GB" sz="3375">
              <a:latin typeface="Arial" panose="020B0604020202020204" pitchFamily="34" charset="0"/>
              <a:cs typeface="Arial" panose="020B0604020202020204" pitchFamily="34" charset="0"/>
            </a:endParaRPr>
          </a:p>
          <a:p>
            <a:pPr algn="ctr"/>
            <a:r>
              <a:rPr lang="en-GB" sz="3375" b="1">
                <a:latin typeface="Arial" panose="020B0604020202020204" pitchFamily="34" charset="0"/>
                <a:cs typeface="Arial" panose="020B0604020202020204" pitchFamily="34" charset="0"/>
              </a:rPr>
              <a:t>Talk honestly with your child</a:t>
            </a:r>
            <a:r>
              <a:rPr lang="en-GB" sz="3375">
                <a:latin typeface="Arial" panose="020B0604020202020204" pitchFamily="34" charset="0"/>
                <a:cs typeface="Arial" panose="020B0604020202020204" pitchFamily="34" charset="0"/>
              </a:rPr>
              <a:t> </a:t>
            </a:r>
          </a:p>
          <a:p>
            <a:pPr algn="ctr"/>
            <a:endParaRPr lang="en-GB" sz="3375">
              <a:latin typeface="Arial" panose="020B0604020202020204" pitchFamily="34" charset="0"/>
              <a:cs typeface="Arial" panose="020B0604020202020204" pitchFamily="34" charset="0"/>
            </a:endParaRPr>
          </a:p>
          <a:p>
            <a:pPr algn="ctr"/>
            <a:r>
              <a:rPr lang="en-GB" sz="3375" b="1">
                <a:latin typeface="Arial" panose="020B0604020202020204" pitchFamily="34" charset="0"/>
                <a:cs typeface="Arial" panose="020B0604020202020204" pitchFamily="34" charset="0"/>
              </a:rPr>
              <a:t>Explore together</a:t>
            </a:r>
            <a:r>
              <a:rPr lang="en-GB" sz="3375">
                <a:latin typeface="Arial" panose="020B0604020202020204" pitchFamily="34" charset="0"/>
                <a:cs typeface="Arial" panose="020B0604020202020204" pitchFamily="34" charset="0"/>
              </a:rPr>
              <a:t> </a:t>
            </a:r>
          </a:p>
          <a:p>
            <a:pPr algn="ctr"/>
            <a:endParaRPr lang="en-GB" sz="3375">
              <a:latin typeface="Arial" panose="020B0604020202020204" pitchFamily="34" charset="0"/>
              <a:cs typeface="Arial" panose="020B0604020202020204" pitchFamily="34" charset="0"/>
            </a:endParaRPr>
          </a:p>
          <a:p>
            <a:pPr algn="ctr"/>
            <a:r>
              <a:rPr lang="en-GB" sz="3375" b="1">
                <a:latin typeface="Arial" panose="020B0604020202020204" pitchFamily="34" charset="0"/>
                <a:cs typeface="Arial" panose="020B0604020202020204" pitchFamily="34" charset="0"/>
              </a:rPr>
              <a:t>Make an agreement</a:t>
            </a:r>
          </a:p>
          <a:p>
            <a:pPr algn="ctr"/>
            <a:endParaRPr lang="en-GB" sz="3375" b="1">
              <a:latin typeface="Arial" panose="020B0604020202020204" pitchFamily="34" charset="0"/>
              <a:cs typeface="Arial" panose="020B0604020202020204" pitchFamily="34" charset="0"/>
            </a:endParaRPr>
          </a:p>
          <a:p>
            <a:pPr marL="0" indent="0" algn="ctr">
              <a:buNone/>
            </a:pPr>
            <a:endParaRPr lang="en-GB" sz="3375">
              <a:latin typeface="Arial" panose="020B0604020202020204" pitchFamily="34" charset="0"/>
              <a:cs typeface="Arial" panose="020B0604020202020204" pitchFamily="34" charset="0"/>
            </a:endParaRPr>
          </a:p>
          <a:p>
            <a:endParaRPr lang="en-GB"/>
          </a:p>
        </p:txBody>
      </p:sp>
      <p:sp>
        <p:nvSpPr>
          <p:cNvPr id="5" name="AutoShape 4" descr="https://blog.hootsuite.com/wp-content/uploads/2020/02/social-media-apps_540x540.svg">
            <a:extLst>
              <a:ext uri="{FF2B5EF4-FFF2-40B4-BE49-F238E27FC236}">
                <a16:creationId xmlns:a16="http://schemas.microsoft.com/office/drawing/2014/main" id="{05651B2A-1CBE-4BFC-8645-A0321EB81B03}"/>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panose="020F0502020204030204"/>
            </a:endParaRPr>
          </a:p>
        </p:txBody>
      </p:sp>
      <p:pic>
        <p:nvPicPr>
          <p:cNvPr id="2062" name="Picture 14" descr="Report a Concern">
            <a:extLst>
              <a:ext uri="{FF2B5EF4-FFF2-40B4-BE49-F238E27FC236}">
                <a16:creationId xmlns:a16="http://schemas.microsoft.com/office/drawing/2014/main" id="{382F5813-0687-45EA-992A-2D87A2BA3F5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09335" y="5118962"/>
            <a:ext cx="1491480" cy="7290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hinkuknow-logo - Ballycarrickmaddy ...">
            <a:extLst>
              <a:ext uri="{FF2B5EF4-FFF2-40B4-BE49-F238E27FC236}">
                <a16:creationId xmlns:a16="http://schemas.microsoft.com/office/drawing/2014/main" id="{9E24BF15-E7EF-CBA6-A26E-30E93A93CC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8391" y="1844104"/>
            <a:ext cx="1693462" cy="1403949"/>
          </a:xfrm>
          <a:prstGeom prst="rect">
            <a:avLst/>
          </a:prstGeom>
        </p:spPr>
      </p:pic>
      <p:pic>
        <p:nvPicPr>
          <p:cNvPr id="6" name="Picture 5" descr="National Online Safety Platform for ...">
            <a:extLst>
              <a:ext uri="{FF2B5EF4-FFF2-40B4-BE49-F238E27FC236}">
                <a16:creationId xmlns:a16="http://schemas.microsoft.com/office/drawing/2014/main" id="{A5464116-1CEE-DC0B-6336-39D82FC3E1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77144" y="2398475"/>
            <a:ext cx="2098965" cy="967065"/>
          </a:xfrm>
          <a:prstGeom prst="rect">
            <a:avLst/>
          </a:prstGeom>
        </p:spPr>
      </p:pic>
      <p:pic>
        <p:nvPicPr>
          <p:cNvPr id="8" name="Picture 7" descr="Internet Matters | London">
            <a:extLst>
              <a:ext uri="{FF2B5EF4-FFF2-40B4-BE49-F238E27FC236}">
                <a16:creationId xmlns:a16="http://schemas.microsoft.com/office/drawing/2014/main" id="{E61CB25B-623D-39F5-C44E-541BE066C2E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518877" y="3731088"/>
            <a:ext cx="1097511" cy="1066758"/>
          </a:xfrm>
          <a:prstGeom prst="rect">
            <a:avLst/>
          </a:prstGeom>
        </p:spPr>
      </p:pic>
      <p:pic>
        <p:nvPicPr>
          <p:cNvPr id="10" name="Picture 9" descr="Smartphone Free Childhood – everything ...">
            <a:extLst>
              <a:ext uri="{FF2B5EF4-FFF2-40B4-BE49-F238E27FC236}">
                <a16:creationId xmlns:a16="http://schemas.microsoft.com/office/drawing/2014/main" id="{54EC0672-2346-5203-F900-35B3AE4419E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2808" y="3629337"/>
            <a:ext cx="2374026" cy="1280846"/>
          </a:xfrm>
          <a:prstGeom prst="rect">
            <a:avLst/>
          </a:prstGeom>
        </p:spPr>
      </p:pic>
    </p:spTree>
    <p:extLst>
      <p:ext uri="{BB962C8B-B14F-4D97-AF65-F5344CB8AC3E}">
        <p14:creationId xmlns:p14="http://schemas.microsoft.com/office/powerpoint/2010/main" val="20113162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5BB5-63CB-9B33-FF55-B9CDA94E5EBB}"/>
              </a:ext>
            </a:extLst>
          </p:cNvPr>
          <p:cNvSpPr>
            <a:spLocks noGrp="1"/>
          </p:cNvSpPr>
          <p:nvPr>
            <p:ph type="title"/>
          </p:nvPr>
        </p:nvSpPr>
        <p:spPr>
          <a:xfrm>
            <a:off x="1348317" y="2083099"/>
            <a:ext cx="6443133" cy="1143000"/>
          </a:xfrm>
        </p:spPr>
        <p:txBody>
          <a:bodyPr>
            <a:normAutofit fontScale="90000"/>
          </a:bodyPr>
          <a:lstStyle/>
          <a:p>
            <a:r>
              <a:rPr lang="en-GB">
                <a:ea typeface="Calibri"/>
                <a:cs typeface="Calibri"/>
              </a:rPr>
              <a:t>Schools Mental Health Support Team</a:t>
            </a:r>
            <a:endParaRPr lang="en-GB"/>
          </a:p>
        </p:txBody>
      </p:sp>
      <p:graphicFrame>
        <p:nvGraphicFramePr>
          <p:cNvPr id="6" name="Table 5">
            <a:extLst>
              <a:ext uri="{FF2B5EF4-FFF2-40B4-BE49-F238E27FC236}">
                <a16:creationId xmlns:a16="http://schemas.microsoft.com/office/drawing/2014/main" id="{E29E48AC-BBAF-624D-AAFA-A3A678C71C0F}"/>
              </a:ext>
            </a:extLst>
          </p:cNvPr>
          <p:cNvGraphicFramePr>
            <a:graphicFrameLocks noGrp="1"/>
          </p:cNvGraphicFramePr>
          <p:nvPr>
            <p:extLst>
              <p:ext uri="{D42A27DB-BD31-4B8C-83A1-F6EECF244321}">
                <p14:modId xmlns:p14="http://schemas.microsoft.com/office/powerpoint/2010/main" val="4167101605"/>
              </p:ext>
            </p:extLst>
          </p:nvPr>
        </p:nvGraphicFramePr>
        <p:xfrm>
          <a:off x="1625600" y="3345180"/>
          <a:ext cx="6348845" cy="789709"/>
        </p:xfrm>
        <a:graphic>
          <a:graphicData uri="http://schemas.openxmlformats.org/drawingml/2006/table">
            <a:tbl>
              <a:tblPr bandRow="1">
                <a:tableStyleId>{5C22544A-7EE6-4342-B048-85BDC9FD1C3A}</a:tableStyleId>
              </a:tblPr>
              <a:tblGrid>
                <a:gridCol w="6348845">
                  <a:extLst>
                    <a:ext uri="{9D8B030D-6E8A-4147-A177-3AD203B41FA5}">
                      <a16:colId xmlns:a16="http://schemas.microsoft.com/office/drawing/2014/main" val="1703324124"/>
                    </a:ext>
                  </a:extLst>
                </a:gridCol>
              </a:tblGrid>
              <a:tr h="789709">
                <a:tc>
                  <a:txBody>
                    <a:bodyPr/>
                    <a:lstStyle/>
                    <a:p>
                      <a:pPr fontAlgn="t">
                        <a:buNone/>
                      </a:pPr>
                      <a:r>
                        <a:rPr lang="en-GB" sz="1600" b="1">
                          <a:solidFill>
                            <a:srgbClr val="000000"/>
                          </a:solidFill>
                          <a:effectLst/>
                          <a:latin typeface="Aptos"/>
                        </a:rPr>
                        <a:t>Sophie Sharp - </a:t>
                      </a:r>
                      <a:r>
                        <a:rPr lang="en-GB" sz="1600" b="0" i="0" u="none" strike="noStrike" noProof="0">
                          <a:solidFill>
                            <a:srgbClr val="000000"/>
                          </a:solidFill>
                          <a:effectLst/>
                          <a:latin typeface="Aptos"/>
                        </a:rPr>
                        <a:t>Senior Education Mental Health Practitioner (EMHP)</a:t>
                      </a:r>
                      <a:endParaRPr lang="en-GB" sz="1600">
                        <a:effectLst/>
                        <a:latin typeface="Aptos"/>
                      </a:endParaRPr>
                    </a:p>
                  </a:txBody>
                  <a:tcPr marL="68580" marR="68580" marT="0" marB="0">
                    <a:lnL>
                      <a:noFill/>
                    </a:lnL>
                    <a:lnR>
                      <a:noFill/>
                    </a:lnR>
                    <a:lnT>
                      <a:noFill/>
                    </a:lnT>
                    <a:lnB>
                      <a:noFill/>
                    </a:lnB>
                    <a:solidFill>
                      <a:srgbClr val="FFFFFF"/>
                    </a:solidFill>
                  </a:tcPr>
                </a:tc>
                <a:extLst>
                  <a:ext uri="{0D108BD9-81ED-4DB2-BD59-A6C34878D82A}">
                    <a16:rowId xmlns:a16="http://schemas.microsoft.com/office/drawing/2014/main" val="2595940837"/>
                  </a:ext>
                </a:extLst>
              </a:tr>
            </a:tbl>
          </a:graphicData>
        </a:graphic>
      </p:graphicFrame>
    </p:spTree>
    <p:extLst>
      <p:ext uri="{BB962C8B-B14F-4D97-AF65-F5344CB8AC3E}">
        <p14:creationId xmlns:p14="http://schemas.microsoft.com/office/powerpoint/2010/main" val="33368715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856A-93B9-4F53-A3DF-866BE4433334}"/>
              </a:ext>
            </a:extLst>
          </p:cNvPr>
          <p:cNvSpPr>
            <a:spLocks noGrp="1"/>
          </p:cNvSpPr>
          <p:nvPr>
            <p:ph type="title"/>
          </p:nvPr>
        </p:nvSpPr>
        <p:spPr>
          <a:xfrm>
            <a:off x="0" y="1131094"/>
            <a:ext cx="9144000" cy="994172"/>
          </a:xfrm>
        </p:spPr>
        <p:txBody>
          <a:bodyPr>
            <a:normAutofit fontScale="90000"/>
          </a:bodyPr>
          <a:lstStyle/>
          <a:p>
            <a:pPr algn="ctr"/>
            <a:r>
              <a:rPr lang="en-GB" b="1">
                <a:solidFill>
                  <a:srgbClr val="FF0000"/>
                </a:solidFill>
                <a:latin typeface="Arial" panose="020B0604020202020204" pitchFamily="34" charset="0"/>
                <a:cs typeface="Arial" panose="020B0604020202020204" pitchFamily="34" charset="0"/>
              </a:rPr>
              <a:t>Add for MH Team </a:t>
            </a:r>
            <a:br>
              <a:rPr lang="en-GB">
                <a:solidFill>
                  <a:srgbClr val="FF0000"/>
                </a:solidFill>
                <a:latin typeface="Arial" panose="020B0604020202020204" pitchFamily="34" charset="0"/>
                <a:cs typeface="Arial" panose="020B0604020202020204" pitchFamily="34" charset="0"/>
              </a:rPr>
            </a:br>
            <a:endParaRPr lang="en-GB"/>
          </a:p>
        </p:txBody>
      </p:sp>
      <p:sp>
        <p:nvSpPr>
          <p:cNvPr id="5" name="AutoShape 4" descr="https://blog.hootsuite.com/wp-content/uploads/2020/02/social-media-apps_540x540.svg">
            <a:extLst>
              <a:ext uri="{FF2B5EF4-FFF2-40B4-BE49-F238E27FC236}">
                <a16:creationId xmlns:a16="http://schemas.microsoft.com/office/drawing/2014/main" id="{05651B2A-1CBE-4BFC-8645-A0321EB81B03}"/>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panose="020F0502020204030204"/>
            </a:endParaRPr>
          </a:p>
        </p:txBody>
      </p:sp>
      <p:pic>
        <p:nvPicPr>
          <p:cNvPr id="3" name="Picture 2" descr="A poster of two people&#10;&#10;AI-generated content may be incorrect.">
            <a:extLst>
              <a:ext uri="{FF2B5EF4-FFF2-40B4-BE49-F238E27FC236}">
                <a16:creationId xmlns:a16="http://schemas.microsoft.com/office/drawing/2014/main" id="{E002E698-D54F-C158-3114-50F1BBB9EA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925" y="3502"/>
            <a:ext cx="9705975" cy="6850996"/>
          </a:xfrm>
          <a:prstGeom prst="rect">
            <a:avLst/>
          </a:prstGeom>
        </p:spPr>
      </p:pic>
    </p:spTree>
    <p:extLst>
      <p:ext uri="{BB962C8B-B14F-4D97-AF65-F5344CB8AC3E}">
        <p14:creationId xmlns:p14="http://schemas.microsoft.com/office/powerpoint/2010/main" val="9619628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6856A-93B9-4F53-A3DF-866BE4433334}"/>
              </a:ext>
            </a:extLst>
          </p:cNvPr>
          <p:cNvSpPr>
            <a:spLocks noGrp="1"/>
          </p:cNvSpPr>
          <p:nvPr>
            <p:ph type="title"/>
          </p:nvPr>
        </p:nvSpPr>
        <p:spPr>
          <a:xfrm>
            <a:off x="0" y="1131094"/>
            <a:ext cx="9144000" cy="994172"/>
          </a:xfrm>
        </p:spPr>
        <p:txBody>
          <a:bodyPr>
            <a:normAutofit fontScale="90000"/>
          </a:bodyPr>
          <a:lstStyle/>
          <a:p>
            <a:pPr algn="ctr"/>
            <a:r>
              <a:rPr lang="en-GB" b="1">
                <a:solidFill>
                  <a:srgbClr val="FF0000"/>
                </a:solidFill>
                <a:latin typeface="Arial" panose="020B0604020202020204" pitchFamily="34" charset="0"/>
                <a:cs typeface="Arial" panose="020B0604020202020204" pitchFamily="34" charset="0"/>
              </a:rPr>
              <a:t>Add for MH Team </a:t>
            </a:r>
            <a:br>
              <a:rPr lang="en-GB">
                <a:solidFill>
                  <a:srgbClr val="FF0000"/>
                </a:solidFill>
                <a:latin typeface="Arial" panose="020B0604020202020204" pitchFamily="34" charset="0"/>
                <a:cs typeface="Arial" panose="020B0604020202020204" pitchFamily="34" charset="0"/>
              </a:rPr>
            </a:br>
            <a:endParaRPr lang="en-GB"/>
          </a:p>
        </p:txBody>
      </p:sp>
      <p:sp>
        <p:nvSpPr>
          <p:cNvPr id="5" name="AutoShape 4" descr="https://blog.hootsuite.com/wp-content/uploads/2020/02/social-media-apps_540x540.svg">
            <a:extLst>
              <a:ext uri="{FF2B5EF4-FFF2-40B4-BE49-F238E27FC236}">
                <a16:creationId xmlns:a16="http://schemas.microsoft.com/office/drawing/2014/main" id="{05651B2A-1CBE-4BFC-8645-A0321EB81B03}"/>
              </a:ext>
            </a:extLst>
          </p:cNvPr>
          <p:cNvSpPr>
            <a:spLocks noChangeAspect="1" noChangeArrowheads="1"/>
          </p:cNvSpPr>
          <p:nvPr/>
        </p:nvSpPr>
        <p:spPr bwMode="auto">
          <a:xfrm>
            <a:off x="4457700" y="331470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GB" sz="1350">
              <a:solidFill>
                <a:prstClr val="black"/>
              </a:solidFill>
              <a:latin typeface="Calibri" panose="020F0502020204030204"/>
            </a:endParaRPr>
          </a:p>
        </p:txBody>
      </p:sp>
      <p:pic>
        <p:nvPicPr>
          <p:cNvPr id="3" name="Picture 2" descr="A brochure with people and text&#10;&#10;AI-generated content may be incorrect.">
            <a:extLst>
              <a:ext uri="{FF2B5EF4-FFF2-40B4-BE49-F238E27FC236}">
                <a16:creationId xmlns:a16="http://schemas.microsoft.com/office/drawing/2014/main" id="{1AC9445E-5D71-CB8D-BB9F-6FD79FC1505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 y="-3425"/>
            <a:ext cx="9143056" cy="6865795"/>
          </a:xfrm>
          <a:prstGeom prst="rect">
            <a:avLst/>
          </a:prstGeom>
        </p:spPr>
      </p:pic>
    </p:spTree>
    <p:extLst>
      <p:ext uri="{BB962C8B-B14F-4D97-AF65-F5344CB8AC3E}">
        <p14:creationId xmlns:p14="http://schemas.microsoft.com/office/powerpoint/2010/main" val="39305839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3809" y="1297035"/>
            <a:ext cx="7946572" cy="4588098"/>
          </a:xfrm>
        </p:spPr>
        <p:txBody>
          <a:bodyPr>
            <a:normAutofit fontScale="92500" lnSpcReduction="20000"/>
          </a:bodyPr>
          <a:lstStyle/>
          <a:p>
            <a:pPr marL="0" indent="0">
              <a:buNone/>
            </a:pPr>
            <a:r>
              <a:rPr lang="en-GB" sz="3900" b="1"/>
              <a:t>Contacting the SEND team</a:t>
            </a:r>
          </a:p>
          <a:p>
            <a:pPr marL="0" indent="0" algn="ctr">
              <a:buNone/>
            </a:pPr>
            <a:endParaRPr lang="en-GB"/>
          </a:p>
          <a:p>
            <a:pPr marL="0" indent="0">
              <a:buNone/>
            </a:pPr>
            <a:r>
              <a:rPr lang="en-GB" sz="3300"/>
              <a:t>Katy Farrow - SENCO</a:t>
            </a:r>
          </a:p>
          <a:p>
            <a:pPr marL="0" indent="0">
              <a:buNone/>
            </a:pPr>
            <a:r>
              <a:rPr lang="en-GB" sz="3000">
                <a:hlinkClick r:id="rId3">
                  <a:extLst>
                    <a:ext uri="{A12FA001-AC4F-418D-AE19-62706E023703}">
                      <ahyp:hlinkClr xmlns:ahyp="http://schemas.microsoft.com/office/drawing/2018/hyperlinkcolor" val="tx"/>
                    </a:ext>
                  </a:extLst>
                </a:hlinkClick>
              </a:rPr>
              <a:t>fy@king-ed.suffolk.sch.uk</a:t>
            </a:r>
            <a:endParaRPr lang="en-GB" sz="3000"/>
          </a:p>
          <a:p>
            <a:pPr marL="0" indent="0" algn="ctr">
              <a:buNone/>
            </a:pPr>
            <a:endParaRPr lang="en-GB" sz="1800"/>
          </a:p>
          <a:p>
            <a:pPr marL="0" indent="0">
              <a:buNone/>
            </a:pPr>
            <a:r>
              <a:rPr lang="en-GB" sz="3300"/>
              <a:t>Di White– Assistant SENCO (KS3)</a:t>
            </a:r>
          </a:p>
          <a:p>
            <a:pPr marL="0" indent="0">
              <a:buNone/>
            </a:pPr>
            <a:r>
              <a:rPr lang="en-GB" sz="3000">
                <a:hlinkClick r:id="rId4">
                  <a:extLst>
                    <a:ext uri="{A12FA001-AC4F-418D-AE19-62706E023703}">
                      <ahyp:hlinkClr xmlns:ahyp="http://schemas.microsoft.com/office/drawing/2018/hyperlinkcolor" val="tx"/>
                    </a:ext>
                  </a:extLst>
                </a:hlinkClick>
              </a:rPr>
              <a:t>dew@king-ed.suffolk.sch.uk</a:t>
            </a:r>
            <a:endParaRPr lang="en-GB" sz="3000"/>
          </a:p>
          <a:p>
            <a:pPr marL="0" indent="0" algn="ctr">
              <a:buNone/>
            </a:pPr>
            <a:endParaRPr lang="en-GB" sz="1800"/>
          </a:p>
          <a:p>
            <a:pPr marL="0" indent="0">
              <a:buNone/>
            </a:pPr>
            <a:r>
              <a:rPr lang="en-GB" sz="3300"/>
              <a:t>Jess Lee - Senior Administrator for Learning Support</a:t>
            </a:r>
          </a:p>
          <a:p>
            <a:pPr marL="0" indent="0">
              <a:buNone/>
            </a:pPr>
            <a:r>
              <a:rPr lang="en-GB" sz="3000">
                <a:hlinkClick r:id="rId5">
                  <a:extLst>
                    <a:ext uri="{A12FA001-AC4F-418D-AE19-62706E023703}">
                      <ahyp:hlinkClr xmlns:ahyp="http://schemas.microsoft.com/office/drawing/2018/hyperlinkcolor" val="tx"/>
                    </a:ext>
                  </a:extLst>
                </a:hlinkClick>
              </a:rPr>
              <a:t>jle@king-ed.suffolk.sch.uk</a:t>
            </a:r>
            <a:endParaRPr lang="en-GB" sz="3000"/>
          </a:p>
          <a:p>
            <a:pPr marL="0" indent="0" algn="ctr">
              <a:buNone/>
            </a:pPr>
            <a:endParaRPr lang="en-GB" sz="1800"/>
          </a:p>
          <a:p>
            <a:pPr marL="0" indent="0">
              <a:buNone/>
            </a:pPr>
            <a:endParaRPr lang="en-GB"/>
          </a:p>
        </p:txBody>
      </p:sp>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54276" y="1622738"/>
            <a:ext cx="2690407" cy="2164289"/>
          </a:xfrm>
          <a:prstGeom prst="rect">
            <a:avLst/>
          </a:prstGeom>
        </p:spPr>
      </p:pic>
    </p:spTree>
    <p:extLst>
      <p:ext uri="{BB962C8B-B14F-4D97-AF65-F5344CB8AC3E}">
        <p14:creationId xmlns:p14="http://schemas.microsoft.com/office/powerpoint/2010/main" val="22556973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71461-1F9B-24E5-2427-1B624957F2DC}"/>
              </a:ext>
            </a:extLst>
          </p:cNvPr>
          <p:cNvSpPr>
            <a:spLocks noGrp="1"/>
          </p:cNvSpPr>
          <p:nvPr>
            <p:ph type="title"/>
          </p:nvPr>
        </p:nvSpPr>
        <p:spPr/>
        <p:txBody>
          <a:bodyPr/>
          <a:lstStyle/>
          <a:p>
            <a:endParaRPr lang="en-US"/>
          </a:p>
        </p:txBody>
      </p:sp>
      <p:pic>
        <p:nvPicPr>
          <p:cNvPr id="4" name="Content Placeholder 3" descr="A screen shot of a school&#10;&#10;Description automatically generated">
            <a:extLst>
              <a:ext uri="{FF2B5EF4-FFF2-40B4-BE49-F238E27FC236}">
                <a16:creationId xmlns:a16="http://schemas.microsoft.com/office/drawing/2014/main" id="{44D88CFC-2AC6-C5E3-564D-0D88001BCF1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8" y="-1829"/>
            <a:ext cx="8297216" cy="6210370"/>
          </a:xfrm>
        </p:spPr>
      </p:pic>
      <p:sp>
        <p:nvSpPr>
          <p:cNvPr id="7" name="TextBox 6">
            <a:extLst>
              <a:ext uri="{FF2B5EF4-FFF2-40B4-BE49-F238E27FC236}">
                <a16:creationId xmlns:a16="http://schemas.microsoft.com/office/drawing/2014/main" id="{E23206F3-A870-0F3F-362F-775871844324}"/>
              </a:ext>
            </a:extLst>
          </p:cNvPr>
          <p:cNvSpPr txBox="1"/>
          <p:nvPr/>
        </p:nvSpPr>
        <p:spPr>
          <a:xfrm>
            <a:off x="2525545" y="5646664"/>
            <a:ext cx="6353567"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Please use the email address you gave to the school.</a:t>
            </a:r>
            <a:endParaRPr lang="en-US" b="1"/>
          </a:p>
        </p:txBody>
      </p:sp>
      <p:pic>
        <p:nvPicPr>
          <p:cNvPr id="3" name="Picture 2" descr="A black text on a white background&#10;&#10;AI-generated content may be incorrect.">
            <a:extLst>
              <a:ext uri="{FF2B5EF4-FFF2-40B4-BE49-F238E27FC236}">
                <a16:creationId xmlns:a16="http://schemas.microsoft.com/office/drawing/2014/main" id="{C7879765-74D6-420E-BF18-B0C34E31E2F7}"/>
              </a:ext>
            </a:extLst>
          </p:cNvPr>
          <p:cNvPicPr>
            <a:picLocks noChangeAspect="1"/>
          </p:cNvPicPr>
          <p:nvPr/>
        </p:nvPicPr>
        <p:blipFill>
          <a:blip r:embed="rId3"/>
          <a:stretch>
            <a:fillRect/>
          </a:stretch>
        </p:blipFill>
        <p:spPr>
          <a:xfrm>
            <a:off x="2359602" y="1716232"/>
            <a:ext cx="6700404" cy="1139536"/>
          </a:xfrm>
          <a:prstGeom prst="rect">
            <a:avLst/>
          </a:prstGeom>
        </p:spPr>
      </p:pic>
      <p:pic>
        <p:nvPicPr>
          <p:cNvPr id="5" name="Picture 4" descr="A computer and phone on a website&#10;&#10;AI-generated content may be incorrect.">
            <a:extLst>
              <a:ext uri="{FF2B5EF4-FFF2-40B4-BE49-F238E27FC236}">
                <a16:creationId xmlns:a16="http://schemas.microsoft.com/office/drawing/2014/main" id="{0EABE940-7FC6-3889-E7C4-9980356EBD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46917" y="2788576"/>
            <a:ext cx="4231935" cy="2669452"/>
          </a:xfrm>
          <a:prstGeom prst="rect">
            <a:avLst/>
          </a:prstGeom>
        </p:spPr>
      </p:pic>
    </p:spTree>
    <p:extLst>
      <p:ext uri="{BB962C8B-B14F-4D97-AF65-F5344CB8AC3E}">
        <p14:creationId xmlns:p14="http://schemas.microsoft.com/office/powerpoint/2010/main" val="493154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7778" y="327979"/>
            <a:ext cx="6443133" cy="1143000"/>
          </a:xfrm>
        </p:spPr>
        <p:txBody>
          <a:bodyPr>
            <a:noAutofit/>
          </a:bodyPr>
          <a:lstStyle/>
          <a:p>
            <a:r>
              <a:rPr lang="en-GB" sz="8000"/>
              <a:t>Keep in touch</a:t>
            </a:r>
          </a:p>
        </p:txBody>
      </p:sp>
      <p:pic>
        <p:nvPicPr>
          <p:cNvPr id="4" name="Content Placeholder 3"/>
          <p:cNvPicPr>
            <a:picLocks noGrp="1" noChangeAspect="1"/>
          </p:cNvPicPr>
          <p:nvPr>
            <p:ph idx="1"/>
          </p:nvPr>
        </p:nvPicPr>
        <p:blipFill>
          <a:blip r:embed="rId3"/>
          <a:stretch>
            <a:fillRect/>
          </a:stretch>
        </p:blipFill>
        <p:spPr>
          <a:xfrm>
            <a:off x="0" y="2270412"/>
            <a:ext cx="3524654" cy="2629934"/>
          </a:xfrm>
          <a:prstGeom prst="rect">
            <a:avLst/>
          </a:prstGeom>
        </p:spPr>
      </p:pic>
      <p:pic>
        <p:nvPicPr>
          <p:cNvPr id="5" name="Picture 4"/>
          <p:cNvPicPr>
            <a:picLocks noChangeAspect="1"/>
          </p:cNvPicPr>
          <p:nvPr/>
        </p:nvPicPr>
        <p:blipFill>
          <a:blip r:embed="rId4"/>
          <a:stretch>
            <a:fillRect/>
          </a:stretch>
        </p:blipFill>
        <p:spPr>
          <a:xfrm>
            <a:off x="3524654" y="2166025"/>
            <a:ext cx="2525949" cy="2525949"/>
          </a:xfrm>
          <a:prstGeom prst="rect">
            <a:avLst/>
          </a:prstGeom>
        </p:spPr>
      </p:pic>
      <p:pic>
        <p:nvPicPr>
          <p:cNvPr id="6" name="Picture 5"/>
          <p:cNvPicPr>
            <a:picLocks noChangeAspect="1"/>
          </p:cNvPicPr>
          <p:nvPr/>
        </p:nvPicPr>
        <p:blipFill>
          <a:blip r:embed="rId5"/>
          <a:stretch>
            <a:fillRect/>
          </a:stretch>
        </p:blipFill>
        <p:spPr>
          <a:xfrm>
            <a:off x="6128421" y="2077589"/>
            <a:ext cx="3015579" cy="3015579"/>
          </a:xfrm>
          <a:prstGeom prst="rect">
            <a:avLst/>
          </a:prstGeom>
        </p:spPr>
      </p:pic>
      <p:sp>
        <p:nvSpPr>
          <p:cNvPr id="3" name="Rectangle 2"/>
          <p:cNvSpPr/>
          <p:nvPr/>
        </p:nvSpPr>
        <p:spPr>
          <a:xfrm>
            <a:off x="0" y="5246103"/>
            <a:ext cx="6891182" cy="923330"/>
          </a:xfrm>
          <a:prstGeom prst="rect">
            <a:avLst/>
          </a:prstGeom>
          <a:noFill/>
        </p:spPr>
        <p:txBody>
          <a:bodyPr wrap="none" lIns="91440" tIns="45720" rIns="91440" bIns="45720">
            <a:spAutoFit/>
          </a:bodyPr>
          <a:lstStyle/>
          <a:p>
            <a:pPr algn="ctr"/>
            <a:r>
              <a:rPr lang="en-US" sz="5400" b="0" cap="none" spc="0">
                <a:ln w="0"/>
                <a:solidFill>
                  <a:schemeClr val="tx1"/>
                </a:solidFill>
                <a:effectLst>
                  <a:outerShdw blurRad="38100" dist="19050" dir="2700000" algn="tl" rotWithShape="0">
                    <a:schemeClr val="dk1">
                      <a:alpha val="40000"/>
                    </a:schemeClr>
                  </a:outerShdw>
                </a:effectLst>
              </a:rPr>
              <a:t>@king-ed.suffolk.sch.uk</a:t>
            </a:r>
          </a:p>
        </p:txBody>
      </p:sp>
    </p:spTree>
    <p:extLst>
      <p:ext uri="{BB962C8B-B14F-4D97-AF65-F5344CB8AC3E}">
        <p14:creationId xmlns:p14="http://schemas.microsoft.com/office/powerpoint/2010/main" val="7674216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3667" y="71186"/>
            <a:ext cx="6443133" cy="1143000"/>
          </a:xfrm>
        </p:spPr>
        <p:txBody>
          <a:bodyPr>
            <a:noAutofit/>
          </a:bodyPr>
          <a:lstStyle/>
          <a:p>
            <a:r>
              <a:rPr lang="en-GB" sz="9600"/>
              <a:t>Key Dates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584217155"/>
              </p:ext>
            </p:extLst>
          </p:nvPr>
        </p:nvGraphicFramePr>
        <p:xfrm>
          <a:off x="0" y="1875065"/>
          <a:ext cx="9121316" cy="4295572"/>
        </p:xfrm>
        <a:graphic>
          <a:graphicData uri="http://schemas.openxmlformats.org/drawingml/2006/table">
            <a:tbl>
              <a:tblPr firstRow="1" bandRow="1">
                <a:tableStyleId>{5C22544A-7EE6-4342-B048-85BDC9FD1C3A}</a:tableStyleId>
              </a:tblPr>
              <a:tblGrid>
                <a:gridCol w="3814853">
                  <a:extLst>
                    <a:ext uri="{9D8B030D-6E8A-4147-A177-3AD203B41FA5}">
                      <a16:colId xmlns:a16="http://schemas.microsoft.com/office/drawing/2014/main" val="1197659718"/>
                    </a:ext>
                  </a:extLst>
                </a:gridCol>
                <a:gridCol w="5306463">
                  <a:extLst>
                    <a:ext uri="{9D8B030D-6E8A-4147-A177-3AD203B41FA5}">
                      <a16:colId xmlns:a16="http://schemas.microsoft.com/office/drawing/2014/main" val="1605842375"/>
                    </a:ext>
                  </a:extLst>
                </a:gridCol>
              </a:tblGrid>
              <a:tr h="347024">
                <a:tc>
                  <a:txBody>
                    <a:bodyPr/>
                    <a:lstStyle/>
                    <a:p>
                      <a:endParaRPr lang="en-GB"/>
                    </a:p>
                  </a:txBody>
                  <a:tcPr/>
                </a:tc>
                <a:tc>
                  <a:txBody>
                    <a:bodyPr/>
                    <a:lstStyle/>
                    <a:p>
                      <a:endParaRPr lang="en-GB"/>
                    </a:p>
                  </a:txBody>
                  <a:tcPr/>
                </a:tc>
                <a:extLst>
                  <a:ext uri="{0D108BD9-81ED-4DB2-BD59-A6C34878D82A}">
                    <a16:rowId xmlns:a16="http://schemas.microsoft.com/office/drawing/2014/main" val="3377189386"/>
                  </a:ext>
                </a:extLst>
              </a:tr>
              <a:tr h="598973">
                <a:tc>
                  <a:txBody>
                    <a:bodyPr/>
                    <a:lstStyle/>
                    <a:p>
                      <a:r>
                        <a:rPr lang="en-GB" sz="3600"/>
                        <a:t>25 September </a:t>
                      </a:r>
                    </a:p>
                  </a:txBody>
                  <a:tcPr/>
                </a:tc>
                <a:tc>
                  <a:txBody>
                    <a:bodyPr/>
                    <a:lstStyle/>
                    <a:p>
                      <a:r>
                        <a:rPr lang="en-GB" sz="3600"/>
                        <a:t>Year 7 Welcome Event </a:t>
                      </a:r>
                      <a:endParaRPr lang="en-US"/>
                    </a:p>
                  </a:txBody>
                  <a:tcPr/>
                </a:tc>
                <a:extLst>
                  <a:ext uri="{0D108BD9-81ED-4DB2-BD59-A6C34878D82A}">
                    <a16:rowId xmlns:a16="http://schemas.microsoft.com/office/drawing/2014/main" val="1487739606"/>
                  </a:ext>
                </a:extLst>
              </a:tr>
              <a:tr h="598972">
                <a:tc>
                  <a:txBody>
                    <a:bodyPr/>
                    <a:lstStyle/>
                    <a:p>
                      <a:pPr lvl="0">
                        <a:buNone/>
                      </a:pPr>
                      <a:r>
                        <a:rPr lang="en-GB" sz="3600"/>
                        <a:t>24 October</a:t>
                      </a:r>
                    </a:p>
                  </a:txBody>
                  <a:tcPr/>
                </a:tc>
                <a:tc>
                  <a:txBody>
                    <a:bodyPr/>
                    <a:lstStyle/>
                    <a:p>
                      <a:pPr lvl="0">
                        <a:buNone/>
                      </a:pPr>
                      <a:r>
                        <a:rPr lang="en-GB" sz="2800" b="0" i="0" u="none" strike="noStrike" noProof="0">
                          <a:solidFill>
                            <a:srgbClr val="000000"/>
                          </a:solidFill>
                          <a:latin typeface="Calibri"/>
                        </a:rPr>
                        <a:t>PD Day – School Closed to Students</a:t>
                      </a:r>
                      <a:endParaRPr lang="en-US"/>
                    </a:p>
                  </a:txBody>
                  <a:tcPr/>
                </a:tc>
                <a:extLst>
                  <a:ext uri="{0D108BD9-81ED-4DB2-BD59-A6C34878D82A}">
                    <a16:rowId xmlns:a16="http://schemas.microsoft.com/office/drawing/2014/main" val="3744497856"/>
                  </a:ext>
                </a:extLst>
              </a:tr>
              <a:tr h="598973">
                <a:tc>
                  <a:txBody>
                    <a:bodyPr/>
                    <a:lstStyle/>
                    <a:p>
                      <a:r>
                        <a:rPr lang="en-GB" sz="3600"/>
                        <a:t>27 October </a:t>
                      </a:r>
                    </a:p>
                  </a:txBody>
                  <a:tcPr/>
                </a:tc>
                <a:tc>
                  <a:txBody>
                    <a:bodyPr/>
                    <a:lstStyle/>
                    <a:p>
                      <a:r>
                        <a:rPr lang="en-GB" sz="3600"/>
                        <a:t>Half- Term</a:t>
                      </a:r>
                    </a:p>
                  </a:txBody>
                  <a:tcPr/>
                </a:tc>
                <a:extLst>
                  <a:ext uri="{0D108BD9-81ED-4DB2-BD59-A6C34878D82A}">
                    <a16:rowId xmlns:a16="http://schemas.microsoft.com/office/drawing/2014/main" val="1132873919"/>
                  </a:ext>
                </a:extLst>
              </a:tr>
              <a:tr h="642608">
                <a:tc>
                  <a:txBody>
                    <a:bodyPr/>
                    <a:lstStyle/>
                    <a:p>
                      <a:pPr lvl="0">
                        <a:buNone/>
                      </a:pPr>
                      <a:r>
                        <a:rPr lang="en-GB" sz="3600"/>
                        <a:t>27 November</a:t>
                      </a:r>
                      <a:endParaRPr lang="en-US"/>
                    </a:p>
                  </a:txBody>
                  <a:tcPr/>
                </a:tc>
                <a:tc>
                  <a:txBody>
                    <a:bodyPr/>
                    <a:lstStyle/>
                    <a:p>
                      <a:pPr lvl="0">
                        <a:buNone/>
                      </a:pPr>
                      <a:r>
                        <a:rPr lang="en-GB" sz="3600" baseline="0"/>
                        <a:t>Year 7 Parents' Evening  </a:t>
                      </a:r>
                      <a:endParaRPr lang="en-US"/>
                    </a:p>
                  </a:txBody>
                  <a:tcPr/>
                </a:tc>
                <a:extLst>
                  <a:ext uri="{0D108BD9-81ED-4DB2-BD59-A6C34878D82A}">
                    <a16:rowId xmlns:a16="http://schemas.microsoft.com/office/drawing/2014/main" val="4081963331"/>
                  </a:ext>
                </a:extLst>
              </a:tr>
              <a:tr h="726884">
                <a:tc>
                  <a:txBody>
                    <a:bodyPr/>
                    <a:lstStyle/>
                    <a:p>
                      <a:pPr lvl="0">
                        <a:buNone/>
                      </a:pPr>
                      <a:r>
                        <a:rPr lang="en-GB" sz="3600"/>
                        <a:t>4 December</a:t>
                      </a:r>
                    </a:p>
                  </a:txBody>
                  <a:tcPr/>
                </a:tc>
                <a:tc>
                  <a:txBody>
                    <a:bodyPr/>
                    <a:lstStyle/>
                    <a:p>
                      <a:pPr lvl="0">
                        <a:buNone/>
                      </a:pPr>
                      <a:r>
                        <a:rPr lang="en-GB" sz="3600" baseline="0"/>
                        <a:t>Christmas Carol Service</a:t>
                      </a:r>
                    </a:p>
                  </a:txBody>
                  <a:tcPr/>
                </a:tc>
                <a:extLst>
                  <a:ext uri="{0D108BD9-81ED-4DB2-BD59-A6C34878D82A}">
                    <a16:rowId xmlns:a16="http://schemas.microsoft.com/office/drawing/2014/main" val="2429199695"/>
                  </a:ext>
                </a:extLst>
              </a:tr>
              <a:tr h="598973">
                <a:tc>
                  <a:txBody>
                    <a:bodyPr/>
                    <a:lstStyle/>
                    <a:p>
                      <a:r>
                        <a:rPr lang="en-GB" sz="3600"/>
                        <a:t>19 December </a:t>
                      </a:r>
                    </a:p>
                  </a:txBody>
                  <a:tcPr/>
                </a:tc>
                <a:tc>
                  <a:txBody>
                    <a:bodyPr/>
                    <a:lstStyle/>
                    <a:p>
                      <a:r>
                        <a:rPr lang="en-GB" sz="3600"/>
                        <a:t>Last Day of Term</a:t>
                      </a:r>
                    </a:p>
                  </a:txBody>
                  <a:tcPr/>
                </a:tc>
                <a:extLst>
                  <a:ext uri="{0D108BD9-81ED-4DB2-BD59-A6C34878D82A}">
                    <a16:rowId xmlns:a16="http://schemas.microsoft.com/office/drawing/2014/main" val="442595149"/>
                  </a:ext>
                </a:extLst>
              </a:tr>
            </a:tbl>
          </a:graphicData>
        </a:graphic>
      </p:graphicFrame>
    </p:spTree>
    <p:extLst>
      <p:ext uri="{BB962C8B-B14F-4D97-AF65-F5344CB8AC3E}">
        <p14:creationId xmlns:p14="http://schemas.microsoft.com/office/powerpoint/2010/main" val="31631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C50BBA-C632-5F4F-87E2-18D9D2C0D691}"/>
              </a:ext>
            </a:extLst>
          </p:cNvPr>
          <p:cNvSpPr/>
          <p:nvPr/>
        </p:nvSpPr>
        <p:spPr>
          <a:xfrm>
            <a:off x="0" y="-27384"/>
            <a:ext cx="9144000" cy="1229651"/>
          </a:xfrm>
          <a:prstGeom prst="rect">
            <a:avLst/>
          </a:prstGeom>
          <a:solidFill>
            <a:schemeClr val="tx1"/>
          </a:solidFill>
          <a:ln>
            <a:solidFill>
              <a:schemeClr val="tx1"/>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55D8277F-55B8-7344-A4EC-0F84C39095E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511" y="826314"/>
            <a:ext cx="9180511" cy="5354351"/>
          </a:xfrm>
          <a:prstGeom prst="rect">
            <a:avLst/>
          </a:prstGeom>
        </p:spPr>
      </p:pic>
      <p:pic>
        <p:nvPicPr>
          <p:cNvPr id="5" name="Picture 4">
            <a:extLst>
              <a:ext uri="{FF2B5EF4-FFF2-40B4-BE49-F238E27FC236}">
                <a16:creationId xmlns:a16="http://schemas.microsoft.com/office/drawing/2014/main" id="{AABE08AC-8ADA-934D-8AA4-88BBEA312A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12" y="-27384"/>
            <a:ext cx="3376796" cy="1944216"/>
          </a:xfrm>
          <a:prstGeom prst="rect">
            <a:avLst/>
          </a:prstGeom>
        </p:spPr>
      </p:pic>
    </p:spTree>
    <p:extLst>
      <p:ext uri="{BB962C8B-B14F-4D97-AF65-F5344CB8AC3E}">
        <p14:creationId xmlns:p14="http://schemas.microsoft.com/office/powerpoint/2010/main" val="1089901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B22ED66-793E-4A4A-BB16-C348318D7C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629" y="-1"/>
            <a:ext cx="3340420" cy="1923455"/>
          </a:xfrm>
          <a:prstGeom prst="rect">
            <a:avLst/>
          </a:prstGeom>
        </p:spPr>
      </p:pic>
      <p:sp>
        <p:nvSpPr>
          <p:cNvPr id="3" name="Rectangle 2">
            <a:extLst>
              <a:ext uri="{FF2B5EF4-FFF2-40B4-BE49-F238E27FC236}">
                <a16:creationId xmlns:a16="http://schemas.microsoft.com/office/drawing/2014/main" id="{684E0530-142C-4BEE-A5DC-7D28846485D7}"/>
              </a:ext>
            </a:extLst>
          </p:cNvPr>
          <p:cNvSpPr/>
          <p:nvPr/>
        </p:nvSpPr>
        <p:spPr>
          <a:xfrm>
            <a:off x="1391478" y="136777"/>
            <a:ext cx="6361043" cy="830997"/>
          </a:xfrm>
          <a:prstGeom prst="rect">
            <a:avLst/>
          </a:prstGeom>
        </p:spPr>
        <p:txBody>
          <a:bodyPr wrap="square">
            <a:spAutoFit/>
          </a:bodyPr>
          <a:lstStyle/>
          <a:p>
            <a:pPr algn="ctr"/>
            <a:r>
              <a:rPr lang="en-US" sz="4800" b="1">
                <a:solidFill>
                  <a:prstClr val="black"/>
                </a:solidFill>
                <a:ea typeface="+mj-ea"/>
                <a:cs typeface="+mj-cs"/>
              </a:rPr>
              <a:t>Year 11 Success </a:t>
            </a:r>
            <a:endParaRPr lang="en-GB" sz="1200"/>
          </a:p>
        </p:txBody>
      </p:sp>
      <p:pic>
        <p:nvPicPr>
          <p:cNvPr id="6" name="Picture 5" descr="A collage of people in a library&#10;&#10;AI-generated content may be incorrect.">
            <a:extLst>
              <a:ext uri="{FF2B5EF4-FFF2-40B4-BE49-F238E27FC236}">
                <a16:creationId xmlns:a16="http://schemas.microsoft.com/office/drawing/2014/main" id="{43A495F2-239A-48BB-665A-A5C0C2AC040A}"/>
              </a:ext>
            </a:extLst>
          </p:cNvPr>
          <p:cNvPicPr>
            <a:picLocks noChangeAspect="1"/>
          </p:cNvPicPr>
          <p:nvPr/>
        </p:nvPicPr>
        <p:blipFill>
          <a:blip r:embed="rId4"/>
          <a:stretch>
            <a:fillRect/>
          </a:stretch>
        </p:blipFill>
        <p:spPr>
          <a:xfrm>
            <a:off x="2445" y="1090768"/>
            <a:ext cx="9186368" cy="5113938"/>
          </a:xfrm>
          <a:prstGeom prst="rect">
            <a:avLst/>
          </a:prstGeom>
        </p:spPr>
      </p:pic>
      <p:sp>
        <p:nvSpPr>
          <p:cNvPr id="2" name="TextBox 1">
            <a:extLst>
              <a:ext uri="{FF2B5EF4-FFF2-40B4-BE49-F238E27FC236}">
                <a16:creationId xmlns:a16="http://schemas.microsoft.com/office/drawing/2014/main" id="{47E99DB0-98AB-E50B-7726-A1B09FED4D91}"/>
              </a:ext>
            </a:extLst>
          </p:cNvPr>
          <p:cNvSpPr txBox="1"/>
          <p:nvPr/>
        </p:nvSpPr>
        <p:spPr>
          <a:xfrm>
            <a:off x="374400" y="2102400"/>
            <a:ext cx="3436200" cy="4401205"/>
          </a:xfrm>
          <a:prstGeom prst="rect">
            <a:avLst/>
          </a:prstGeom>
          <a:solidFill>
            <a:srgbClr val="FFFF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Arial"/>
              <a:buChar char="•"/>
            </a:pPr>
            <a:r>
              <a:rPr lang="en-US" sz="2000"/>
              <a:t>Meral 9 9 8 8 8 8 7 7 7 7 6</a:t>
            </a:r>
          </a:p>
          <a:p>
            <a:pPr marL="228600" indent="-228600">
              <a:buFont typeface="Arial"/>
              <a:buChar char="•"/>
            </a:pPr>
            <a:r>
              <a:rPr lang="en-US" sz="2000"/>
              <a:t>Claudia 8 8 8 8 7 7 7 7 7 7</a:t>
            </a:r>
          </a:p>
          <a:p>
            <a:pPr marL="228600" indent="-228600">
              <a:buFont typeface="Arial"/>
              <a:buChar char="•"/>
            </a:pPr>
            <a:r>
              <a:rPr lang="en-US" sz="2000"/>
              <a:t>Isla 9 9 8 8 8 8 8 8 8 8 8 </a:t>
            </a:r>
          </a:p>
          <a:p>
            <a:pPr marL="228600" indent="-228600">
              <a:buFont typeface="Arial"/>
              <a:buChar char="•"/>
            </a:pPr>
            <a:r>
              <a:rPr lang="en-US" sz="2000"/>
              <a:t>Evie 9 9 9 8 8 8 8 8 7 7 </a:t>
            </a:r>
          </a:p>
          <a:p>
            <a:pPr marL="228600" indent="-228600">
              <a:buFont typeface="Arial"/>
              <a:buChar char="•"/>
            </a:pPr>
            <a:r>
              <a:rPr lang="en-US" sz="2000"/>
              <a:t>Angus 9 9 8 8 8 8 8 8 7 7 7 </a:t>
            </a:r>
          </a:p>
          <a:p>
            <a:pPr marL="228600" indent="-228600">
              <a:buFont typeface="Arial"/>
              <a:buChar char="•"/>
            </a:pPr>
            <a:r>
              <a:rPr lang="en-US" sz="2000"/>
              <a:t>George 9 9 8 8 8 8 8 7 7 7 </a:t>
            </a:r>
          </a:p>
          <a:p>
            <a:pPr marL="228600" indent="-228600">
              <a:buFont typeface="Arial"/>
              <a:buChar char="•"/>
            </a:pPr>
            <a:r>
              <a:rPr lang="en-US" sz="2000"/>
              <a:t>Dorothy 9 9 9 9 9 9 8 8 8 8 7</a:t>
            </a:r>
          </a:p>
          <a:p>
            <a:pPr marL="228600" indent="-228600">
              <a:buFont typeface="Arial"/>
              <a:buChar char="•"/>
            </a:pPr>
            <a:r>
              <a:rPr lang="en-US" sz="2000"/>
              <a:t>Jack 9 9 9 9 9 9 9 9 8 8 </a:t>
            </a:r>
          </a:p>
          <a:p>
            <a:pPr marL="228600" indent="-228600">
              <a:buFont typeface="Arial"/>
              <a:buChar char="•"/>
            </a:pPr>
            <a:r>
              <a:rPr lang="en-US" sz="2000"/>
              <a:t>Bronwyn 9 9 9 8 8 8 8 8 8 7 </a:t>
            </a:r>
          </a:p>
          <a:p>
            <a:pPr marL="228600" indent="-228600">
              <a:buFont typeface="Arial"/>
              <a:buChar char="•"/>
            </a:pPr>
            <a:r>
              <a:rPr lang="en-US" sz="2000"/>
              <a:t>Lara 9 9 9 8 8 8 7 7 7 7 </a:t>
            </a:r>
          </a:p>
          <a:p>
            <a:pPr marL="228600" indent="-228600">
              <a:buFont typeface="Arial"/>
              <a:buChar char="•"/>
            </a:pPr>
            <a:r>
              <a:rPr lang="en-US" sz="2000"/>
              <a:t>Harry 9 9 9 9 9 8 8 8 8 8 7</a:t>
            </a:r>
          </a:p>
          <a:p>
            <a:pPr marL="228600" indent="-228600">
              <a:buFont typeface="Arial"/>
              <a:buChar char="•"/>
            </a:pPr>
            <a:r>
              <a:rPr lang="en-US" sz="2000"/>
              <a:t>Amias 9 8 8 8 8 7 7 7 7 7 </a:t>
            </a:r>
          </a:p>
          <a:p>
            <a:pPr marL="228600" indent="-228600">
              <a:buFont typeface="Arial"/>
              <a:buChar char="•"/>
            </a:pPr>
            <a:r>
              <a:rPr lang="en-US" sz="2000"/>
              <a:t>Jared 9 8 8 7 7 7 7 7 7 7 6 </a:t>
            </a:r>
          </a:p>
          <a:p>
            <a:pPr marL="228600" indent="-228600">
              <a:buFont typeface="Arial"/>
              <a:buChar char="•"/>
            </a:pPr>
            <a:r>
              <a:rPr lang="en-US" sz="2000"/>
              <a:t>Megan 9 9 9 9 9 9 9 9 9 8</a:t>
            </a:r>
          </a:p>
        </p:txBody>
      </p:sp>
    </p:spTree>
    <p:extLst>
      <p:ext uri="{BB962C8B-B14F-4D97-AF65-F5344CB8AC3E}">
        <p14:creationId xmlns:p14="http://schemas.microsoft.com/office/powerpoint/2010/main" val="271430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E52F0-2A5C-92D8-BFE3-D553EF0FB4EC}"/>
              </a:ext>
            </a:extLst>
          </p:cNvPr>
          <p:cNvSpPr>
            <a:spLocks noGrp="1"/>
          </p:cNvSpPr>
          <p:nvPr>
            <p:ph type="title"/>
          </p:nvPr>
        </p:nvSpPr>
        <p:spPr>
          <a:xfrm>
            <a:off x="2162667" y="2299"/>
            <a:ext cx="6443133" cy="1143000"/>
          </a:xfrm>
        </p:spPr>
        <p:txBody>
          <a:bodyPr/>
          <a:lstStyle/>
          <a:p>
            <a:r>
              <a:rPr lang="en-GB">
                <a:ea typeface="Calibri"/>
                <a:cs typeface="Calibri"/>
              </a:rPr>
              <a:t>Parent contact</a:t>
            </a:r>
          </a:p>
        </p:txBody>
      </p:sp>
      <p:sp>
        <p:nvSpPr>
          <p:cNvPr id="6" name="Content Placeholder 5">
            <a:extLst>
              <a:ext uri="{FF2B5EF4-FFF2-40B4-BE49-F238E27FC236}">
                <a16:creationId xmlns:a16="http://schemas.microsoft.com/office/drawing/2014/main" id="{7C0697E7-7131-C733-23FF-AA3A291ADE15}"/>
              </a:ext>
            </a:extLst>
          </p:cNvPr>
          <p:cNvSpPr>
            <a:spLocks noGrp="1"/>
          </p:cNvSpPr>
          <p:nvPr>
            <p:ph idx="1"/>
          </p:nvPr>
        </p:nvSpPr>
        <p:spPr/>
        <p:txBody>
          <a:bodyPr lIns="91440" tIns="45720" rIns="91440" bIns="45720" anchor="t"/>
          <a:lstStyle/>
          <a:p>
            <a:endParaRPr lang="en-GB" sz="1400" b="1">
              <a:ea typeface="Calibri"/>
              <a:cs typeface="Calibri"/>
            </a:endParaRPr>
          </a:p>
          <a:p>
            <a:endParaRPr lang="en-GB">
              <a:ea typeface="Calibri"/>
              <a:cs typeface="Calibri"/>
            </a:endParaRPr>
          </a:p>
        </p:txBody>
      </p:sp>
      <p:sp>
        <p:nvSpPr>
          <p:cNvPr id="8" name="TextBox 7">
            <a:extLst>
              <a:ext uri="{FF2B5EF4-FFF2-40B4-BE49-F238E27FC236}">
                <a16:creationId xmlns:a16="http://schemas.microsoft.com/office/drawing/2014/main" id="{F940E7D2-FBDC-FAF7-8C26-E2CBFD02F086}"/>
              </a:ext>
            </a:extLst>
          </p:cNvPr>
          <p:cNvSpPr txBox="1"/>
          <p:nvPr/>
        </p:nvSpPr>
        <p:spPr>
          <a:xfrm>
            <a:off x="1301400" y="1229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Is it an academic enquiry?</a:t>
            </a:r>
          </a:p>
        </p:txBody>
      </p:sp>
      <p:sp>
        <p:nvSpPr>
          <p:cNvPr id="9" name="TextBox 8">
            <a:extLst>
              <a:ext uri="{FF2B5EF4-FFF2-40B4-BE49-F238E27FC236}">
                <a16:creationId xmlns:a16="http://schemas.microsoft.com/office/drawing/2014/main" id="{BB31AD7E-F978-7FC6-F386-B7A0DD240495}"/>
              </a:ext>
            </a:extLst>
          </p:cNvPr>
          <p:cNvSpPr txBox="1"/>
          <p:nvPr/>
        </p:nvSpPr>
        <p:spPr>
          <a:xfrm>
            <a:off x="797400" y="2606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Is it a pastoral enquiry?</a:t>
            </a:r>
          </a:p>
        </p:txBody>
      </p:sp>
      <p:pic>
        <p:nvPicPr>
          <p:cNvPr id="10" name="Picture 9" descr="A blue rectangular sign with white text&#10;&#10;AI-generated content may be incorrect.">
            <a:extLst>
              <a:ext uri="{FF2B5EF4-FFF2-40B4-BE49-F238E27FC236}">
                <a16:creationId xmlns:a16="http://schemas.microsoft.com/office/drawing/2014/main" id="{ED464900-DDE6-AD5C-B73D-B111145E787C}"/>
              </a:ext>
            </a:extLst>
          </p:cNvPr>
          <p:cNvPicPr>
            <a:picLocks noChangeAspect="1"/>
          </p:cNvPicPr>
          <p:nvPr/>
        </p:nvPicPr>
        <p:blipFill>
          <a:blip r:embed="rId2"/>
          <a:stretch>
            <a:fillRect/>
          </a:stretch>
        </p:blipFill>
        <p:spPr>
          <a:xfrm>
            <a:off x="216938" y="2514600"/>
            <a:ext cx="8620125" cy="1828800"/>
          </a:xfrm>
          <a:prstGeom prst="rect">
            <a:avLst/>
          </a:prstGeom>
        </p:spPr>
      </p:pic>
      <p:sp>
        <p:nvSpPr>
          <p:cNvPr id="11" name="TextBox 10">
            <a:extLst>
              <a:ext uri="{FF2B5EF4-FFF2-40B4-BE49-F238E27FC236}">
                <a16:creationId xmlns:a16="http://schemas.microsoft.com/office/drawing/2014/main" id="{54B3F3BB-DBAC-D3E2-DE1E-2F826ADCCBE3}"/>
              </a:ext>
            </a:extLst>
          </p:cNvPr>
          <p:cNvSpPr txBox="1"/>
          <p:nvPr/>
        </p:nvSpPr>
        <p:spPr>
          <a:xfrm>
            <a:off x="473400" y="4046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Is it a SEND enquiry?</a:t>
            </a:r>
          </a:p>
        </p:txBody>
      </p:sp>
      <p:pic>
        <p:nvPicPr>
          <p:cNvPr id="12" name="Picture 11" descr="A blue arrow with white text&#10;&#10;AI-generated content may be incorrect.">
            <a:extLst>
              <a:ext uri="{FF2B5EF4-FFF2-40B4-BE49-F238E27FC236}">
                <a16:creationId xmlns:a16="http://schemas.microsoft.com/office/drawing/2014/main" id="{63FDE465-1548-E730-2E7B-0B4CD60C52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9000" y="1384600"/>
            <a:ext cx="8676000" cy="1379801"/>
          </a:xfrm>
          <a:prstGeom prst="rect">
            <a:avLst/>
          </a:prstGeom>
        </p:spPr>
      </p:pic>
      <p:pic>
        <p:nvPicPr>
          <p:cNvPr id="13" name="Picture 12" descr="A blue arrow with white text&#10;&#10;AI-generated content may be incorrect.">
            <a:extLst>
              <a:ext uri="{FF2B5EF4-FFF2-40B4-BE49-F238E27FC236}">
                <a16:creationId xmlns:a16="http://schemas.microsoft.com/office/drawing/2014/main" id="{78584DE6-7DD9-BFB2-1A28-786859DD6A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000" y="4203000"/>
            <a:ext cx="9144000" cy="1404000"/>
          </a:xfrm>
          <a:prstGeom prst="rect">
            <a:avLst/>
          </a:prstGeom>
        </p:spPr>
      </p:pic>
      <p:sp>
        <p:nvSpPr>
          <p:cNvPr id="14" name="TextBox 13">
            <a:extLst>
              <a:ext uri="{FF2B5EF4-FFF2-40B4-BE49-F238E27FC236}">
                <a16:creationId xmlns:a16="http://schemas.microsoft.com/office/drawing/2014/main" id="{F9E770C7-50E2-42DA-C26B-34A98FAE49D0}"/>
              </a:ext>
            </a:extLst>
          </p:cNvPr>
          <p:cNvSpPr txBox="1"/>
          <p:nvPr/>
        </p:nvSpPr>
        <p:spPr>
          <a:xfrm>
            <a:off x="221400" y="5423400"/>
            <a:ext cx="8926200"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t>Is it a safeguarding Concern?</a:t>
            </a:r>
          </a:p>
          <a:p>
            <a:r>
              <a:rPr lang="en-US" sz="1300"/>
              <a:t>Every  adult is trained to pass on a safeguarding concern in the appropriate way. We also have a safeguarding button on the website which is monitored by our DSL and full time Safeguarding Officer. </a:t>
            </a:r>
            <a:endParaRPr lang="en-US" sz="1300">
              <a:ea typeface="Calibri"/>
              <a:cs typeface="Calibri"/>
            </a:endParaRPr>
          </a:p>
        </p:txBody>
      </p:sp>
    </p:spTree>
    <p:extLst>
      <p:ext uri="{BB962C8B-B14F-4D97-AF65-F5344CB8AC3E}">
        <p14:creationId xmlns:p14="http://schemas.microsoft.com/office/powerpoint/2010/main" val="1900232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EDD41-DFAE-0A2D-7966-1D1BD0B3E45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B3B9CFD-BC06-D2CB-286E-907BE3D3141A}"/>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6069D3D4-B493-F515-830B-C0044215BF98}"/>
              </a:ext>
            </a:extLst>
          </p:cNvPr>
          <p:cNvPicPr>
            <a:picLocks noChangeAspect="1"/>
          </p:cNvPicPr>
          <p:nvPr/>
        </p:nvPicPr>
        <p:blipFill>
          <a:blip r:embed="rId2"/>
          <a:stretch>
            <a:fillRect/>
          </a:stretch>
        </p:blipFill>
        <p:spPr>
          <a:xfrm>
            <a:off x="2474421" y="682589"/>
            <a:ext cx="5013579" cy="5013579"/>
          </a:xfrm>
          <a:prstGeom prst="rect">
            <a:avLst/>
          </a:prstGeom>
        </p:spPr>
      </p:pic>
    </p:spTree>
    <p:extLst>
      <p:ext uri="{BB962C8B-B14F-4D97-AF65-F5344CB8AC3E}">
        <p14:creationId xmlns:p14="http://schemas.microsoft.com/office/powerpoint/2010/main" val="1808069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E86CB-201A-DD54-759C-2F0E2BA22352}"/>
              </a:ext>
            </a:extLst>
          </p:cNvPr>
          <p:cNvSpPr>
            <a:spLocks noGrp="1"/>
          </p:cNvSpPr>
          <p:nvPr>
            <p:ph type="title"/>
          </p:nvPr>
        </p:nvSpPr>
        <p:spPr>
          <a:xfrm>
            <a:off x="2183244" y="445638"/>
            <a:ext cx="6443133" cy="1143000"/>
          </a:xfrm>
        </p:spPr>
        <p:txBody>
          <a:bodyPr/>
          <a:lstStyle/>
          <a:p>
            <a:r>
              <a:rPr lang="en-GB">
                <a:ea typeface="Calibri"/>
                <a:cs typeface="Calibri"/>
              </a:rPr>
              <a:t>Reports to parents</a:t>
            </a:r>
            <a:endParaRPr lang="en-GB"/>
          </a:p>
        </p:txBody>
      </p:sp>
      <p:graphicFrame>
        <p:nvGraphicFramePr>
          <p:cNvPr id="4" name="Table 3">
            <a:extLst>
              <a:ext uri="{FF2B5EF4-FFF2-40B4-BE49-F238E27FC236}">
                <a16:creationId xmlns:a16="http://schemas.microsoft.com/office/drawing/2014/main" id="{DDA830CB-18D6-8B2C-6FBA-DC3622A3C169}"/>
              </a:ext>
            </a:extLst>
          </p:cNvPr>
          <p:cNvGraphicFramePr>
            <a:graphicFrameLocks noGrp="1"/>
          </p:cNvGraphicFramePr>
          <p:nvPr>
            <p:extLst>
              <p:ext uri="{D42A27DB-BD31-4B8C-83A1-F6EECF244321}">
                <p14:modId xmlns:p14="http://schemas.microsoft.com/office/powerpoint/2010/main" val="1296951420"/>
              </p:ext>
            </p:extLst>
          </p:nvPr>
        </p:nvGraphicFramePr>
        <p:xfrm>
          <a:off x="654581" y="1973814"/>
          <a:ext cx="7840679" cy="2956560"/>
        </p:xfrm>
        <a:graphic>
          <a:graphicData uri="http://schemas.openxmlformats.org/drawingml/2006/table">
            <a:tbl>
              <a:tblPr firstRow="1" bandRow="1">
                <a:tableStyleId>{5C22544A-7EE6-4342-B048-85BDC9FD1C3A}</a:tableStyleId>
              </a:tblPr>
              <a:tblGrid>
                <a:gridCol w="2444750">
                  <a:extLst>
                    <a:ext uri="{9D8B030D-6E8A-4147-A177-3AD203B41FA5}">
                      <a16:colId xmlns:a16="http://schemas.microsoft.com/office/drawing/2014/main" val="700517004"/>
                    </a:ext>
                  </a:extLst>
                </a:gridCol>
                <a:gridCol w="5395929">
                  <a:extLst>
                    <a:ext uri="{9D8B030D-6E8A-4147-A177-3AD203B41FA5}">
                      <a16:colId xmlns:a16="http://schemas.microsoft.com/office/drawing/2014/main" val="2663972807"/>
                    </a:ext>
                  </a:extLst>
                </a:gridCol>
              </a:tblGrid>
              <a:tr h="370416">
                <a:tc>
                  <a:txBody>
                    <a:bodyPr/>
                    <a:lstStyle/>
                    <a:p>
                      <a:endParaRPr lang="en-GB" sz="1900"/>
                    </a:p>
                  </a:txBody>
                  <a:tcPr/>
                </a:tc>
                <a:tc>
                  <a:txBody>
                    <a:bodyPr/>
                    <a:lstStyle/>
                    <a:p>
                      <a:endParaRPr lang="en-GB" sz="1900"/>
                    </a:p>
                  </a:txBody>
                  <a:tcPr/>
                </a:tc>
                <a:extLst>
                  <a:ext uri="{0D108BD9-81ED-4DB2-BD59-A6C34878D82A}">
                    <a16:rowId xmlns:a16="http://schemas.microsoft.com/office/drawing/2014/main" val="59655128"/>
                  </a:ext>
                </a:extLst>
              </a:tr>
              <a:tr h="370840">
                <a:tc>
                  <a:txBody>
                    <a:bodyPr/>
                    <a:lstStyle/>
                    <a:p>
                      <a:pPr lvl="0">
                        <a:buNone/>
                      </a:pPr>
                      <a:r>
                        <a:rPr lang="en-GB" sz="1900" b="0" i="0" u="none" strike="noStrike" noProof="0">
                          <a:solidFill>
                            <a:srgbClr val="000000"/>
                          </a:solidFill>
                          <a:latin typeface="Calibri"/>
                        </a:rPr>
                        <a:t>21st November</a:t>
                      </a:r>
                      <a:endParaRPr lang="en-US" sz="1900"/>
                    </a:p>
                  </a:txBody>
                  <a:tcPr/>
                </a:tc>
                <a:tc>
                  <a:txBody>
                    <a:bodyPr/>
                    <a:lstStyle/>
                    <a:p>
                      <a:pPr lvl="0" algn="l">
                        <a:lnSpc>
                          <a:spcPct val="100000"/>
                        </a:lnSpc>
                        <a:spcBef>
                          <a:spcPts val="0"/>
                        </a:spcBef>
                        <a:spcAft>
                          <a:spcPts val="0"/>
                        </a:spcAft>
                        <a:buNone/>
                      </a:pPr>
                      <a:r>
                        <a:rPr lang="en-GB" sz="1900" b="0" i="0" u="none" strike="noStrike" noProof="0">
                          <a:solidFill>
                            <a:srgbClr val="000000"/>
                          </a:solidFill>
                          <a:latin typeface="Calibri"/>
                        </a:rPr>
                        <a:t>Rotation 1 report  DT/FOOD/PA/PSHE</a:t>
                      </a:r>
                    </a:p>
                  </a:txBody>
                  <a:tcPr/>
                </a:tc>
                <a:extLst>
                  <a:ext uri="{0D108BD9-81ED-4DB2-BD59-A6C34878D82A}">
                    <a16:rowId xmlns:a16="http://schemas.microsoft.com/office/drawing/2014/main" val="3096192099"/>
                  </a:ext>
                </a:extLst>
              </a:tr>
              <a:tr h="370840">
                <a:tc>
                  <a:txBody>
                    <a:bodyPr/>
                    <a:lstStyle/>
                    <a:p>
                      <a:pPr lvl="0" algn="l">
                        <a:lnSpc>
                          <a:spcPct val="100000"/>
                        </a:lnSpc>
                        <a:spcBef>
                          <a:spcPts val="0"/>
                        </a:spcBef>
                        <a:spcAft>
                          <a:spcPts val="0"/>
                        </a:spcAft>
                        <a:buNone/>
                      </a:pPr>
                      <a:r>
                        <a:rPr lang="en-GB" sz="1900" b="0" i="0" u="none" strike="noStrike" noProof="0">
                          <a:solidFill>
                            <a:srgbClr val="000000"/>
                          </a:solidFill>
                          <a:latin typeface="Calibri"/>
                        </a:rPr>
                        <a:t>27th November</a:t>
                      </a:r>
                    </a:p>
                  </a:txBody>
                  <a:tcPr/>
                </a:tc>
                <a:tc>
                  <a:txBody>
                    <a:bodyPr/>
                    <a:lstStyle/>
                    <a:p>
                      <a:pPr lvl="0">
                        <a:buNone/>
                      </a:pPr>
                      <a:r>
                        <a:rPr lang="en-GB" sz="1900" b="0" i="0" u="none" strike="noStrike" noProof="0">
                          <a:solidFill>
                            <a:srgbClr val="000000"/>
                          </a:solidFill>
                          <a:latin typeface="Calibri"/>
                        </a:rPr>
                        <a:t>Year 7 parents evening </a:t>
                      </a:r>
                      <a:endParaRPr lang="en-US" sz="1900"/>
                    </a:p>
                  </a:txBody>
                  <a:tcPr/>
                </a:tc>
                <a:extLst>
                  <a:ext uri="{0D108BD9-81ED-4DB2-BD59-A6C34878D82A}">
                    <a16:rowId xmlns:a16="http://schemas.microsoft.com/office/drawing/2014/main" val="3209577158"/>
                  </a:ext>
                </a:extLst>
              </a:tr>
              <a:tr h="370840">
                <a:tc>
                  <a:txBody>
                    <a:bodyPr/>
                    <a:lstStyle/>
                    <a:p>
                      <a:pPr lvl="0">
                        <a:buNone/>
                      </a:pPr>
                      <a:r>
                        <a:rPr lang="en-GB" sz="1900" b="0" i="0" u="none" strike="noStrike" noProof="0">
                          <a:solidFill>
                            <a:srgbClr val="000000"/>
                          </a:solidFill>
                          <a:latin typeface="Calibri"/>
                        </a:rPr>
                        <a:t>13th February</a:t>
                      </a:r>
                      <a:endParaRPr lang="en-US" sz="1900"/>
                    </a:p>
                  </a:txBody>
                  <a:tcPr/>
                </a:tc>
                <a:tc>
                  <a:txBody>
                    <a:bodyPr/>
                    <a:lstStyle/>
                    <a:p>
                      <a:r>
                        <a:rPr lang="en-GB" sz="1900"/>
                        <a:t>Full report + rotation 2 report </a:t>
                      </a:r>
                      <a:r>
                        <a:rPr lang="en-GB" sz="1900" b="0" i="0" u="none" strike="noStrike" noProof="0">
                          <a:solidFill>
                            <a:srgbClr val="000000"/>
                          </a:solidFill>
                          <a:latin typeface="Calibri"/>
                        </a:rPr>
                        <a:t>DT/FOOD/PA/PSHE</a:t>
                      </a:r>
                      <a:endParaRPr lang="en-GB" sz="1900"/>
                    </a:p>
                  </a:txBody>
                  <a:tcPr/>
                </a:tc>
                <a:extLst>
                  <a:ext uri="{0D108BD9-81ED-4DB2-BD59-A6C34878D82A}">
                    <a16:rowId xmlns:a16="http://schemas.microsoft.com/office/drawing/2014/main" val="2654206537"/>
                  </a:ext>
                </a:extLst>
              </a:tr>
              <a:tr h="370840">
                <a:tc>
                  <a:txBody>
                    <a:bodyPr/>
                    <a:lstStyle/>
                    <a:p>
                      <a:pPr lvl="0" algn="l">
                        <a:lnSpc>
                          <a:spcPct val="100000"/>
                        </a:lnSpc>
                        <a:spcBef>
                          <a:spcPts val="0"/>
                        </a:spcBef>
                        <a:spcAft>
                          <a:spcPts val="0"/>
                        </a:spcAft>
                        <a:buNone/>
                      </a:pPr>
                      <a:r>
                        <a:rPr lang="en-GB" sz="1900" b="0" i="0" u="none" strike="noStrike" noProof="0">
                          <a:solidFill>
                            <a:srgbClr val="000000"/>
                          </a:solidFill>
                          <a:latin typeface="Calibri"/>
                        </a:rPr>
                        <a:t>15th May</a:t>
                      </a:r>
                    </a:p>
                    <a:p>
                      <a:pPr lvl="0">
                        <a:buNone/>
                      </a:pPr>
                      <a:endParaRPr lang="en-GB" sz="1900"/>
                    </a:p>
                  </a:txBody>
                  <a:tcPr/>
                </a:tc>
                <a:tc>
                  <a:txBody>
                    <a:bodyPr/>
                    <a:lstStyle/>
                    <a:p>
                      <a:r>
                        <a:rPr lang="en-GB" sz="1900"/>
                        <a:t>Rotation 3 </a:t>
                      </a:r>
                      <a:r>
                        <a:rPr lang="en-GB" sz="1900" b="0" i="0" u="none" strike="noStrike" noProof="0">
                          <a:solidFill>
                            <a:srgbClr val="000000"/>
                          </a:solidFill>
                          <a:latin typeface="Calibri"/>
                        </a:rPr>
                        <a:t>report  DT/FOOD/PA/PSHE</a:t>
                      </a:r>
                      <a:endParaRPr lang="en-GB" sz="1900"/>
                    </a:p>
                  </a:txBody>
                  <a:tcPr/>
                </a:tc>
                <a:extLst>
                  <a:ext uri="{0D108BD9-81ED-4DB2-BD59-A6C34878D82A}">
                    <a16:rowId xmlns:a16="http://schemas.microsoft.com/office/drawing/2014/main" val="2787746626"/>
                  </a:ext>
                </a:extLst>
              </a:tr>
              <a:tr h="370839">
                <a:tc>
                  <a:txBody>
                    <a:bodyPr/>
                    <a:lstStyle/>
                    <a:p>
                      <a:pPr lvl="0">
                        <a:buNone/>
                      </a:pPr>
                      <a:r>
                        <a:rPr lang="en-GB" sz="1900"/>
                        <a:t>12th June</a:t>
                      </a:r>
                    </a:p>
                  </a:txBody>
                  <a:tcPr/>
                </a:tc>
                <a:tc>
                  <a:txBody>
                    <a:bodyPr/>
                    <a:lstStyle/>
                    <a:p>
                      <a:pPr lvl="0">
                        <a:buNone/>
                      </a:pPr>
                      <a:r>
                        <a:rPr lang="en-GB" sz="1900"/>
                        <a:t>Full Report</a:t>
                      </a:r>
                    </a:p>
                  </a:txBody>
                  <a:tcPr/>
                </a:tc>
                <a:extLst>
                  <a:ext uri="{0D108BD9-81ED-4DB2-BD59-A6C34878D82A}">
                    <a16:rowId xmlns:a16="http://schemas.microsoft.com/office/drawing/2014/main" val="1356997678"/>
                  </a:ext>
                </a:extLst>
              </a:tr>
              <a:tr h="370838">
                <a:tc>
                  <a:txBody>
                    <a:bodyPr/>
                    <a:lstStyle/>
                    <a:p>
                      <a:pPr lvl="0">
                        <a:buNone/>
                      </a:pPr>
                      <a:r>
                        <a:rPr lang="en-GB" sz="1900"/>
                        <a:t>16th July</a:t>
                      </a:r>
                    </a:p>
                  </a:txBody>
                  <a:tcPr/>
                </a:tc>
                <a:tc>
                  <a:txBody>
                    <a:bodyPr/>
                    <a:lstStyle/>
                    <a:p>
                      <a:pPr lvl="0">
                        <a:buNone/>
                      </a:pPr>
                      <a:r>
                        <a:rPr lang="en-GB" sz="1900" b="0" i="0" u="none" strike="noStrike" noProof="0">
                          <a:solidFill>
                            <a:srgbClr val="000000"/>
                          </a:solidFill>
                          <a:latin typeface="Calibri"/>
                        </a:rPr>
                        <a:t>Rotation 4 report  DT/FOOD/PA/PSHE</a:t>
                      </a:r>
                      <a:endParaRPr lang="en-US" sz="1900"/>
                    </a:p>
                  </a:txBody>
                  <a:tcPr/>
                </a:tc>
                <a:extLst>
                  <a:ext uri="{0D108BD9-81ED-4DB2-BD59-A6C34878D82A}">
                    <a16:rowId xmlns:a16="http://schemas.microsoft.com/office/drawing/2014/main" val="3665100732"/>
                  </a:ext>
                </a:extLst>
              </a:tr>
            </a:tbl>
          </a:graphicData>
        </a:graphic>
      </p:graphicFrame>
      <p:sp>
        <p:nvSpPr>
          <p:cNvPr id="7" name="TextBox 6">
            <a:extLst>
              <a:ext uri="{FF2B5EF4-FFF2-40B4-BE49-F238E27FC236}">
                <a16:creationId xmlns:a16="http://schemas.microsoft.com/office/drawing/2014/main" id="{5C4409E5-17F0-4256-7881-96D38C051269}"/>
              </a:ext>
            </a:extLst>
          </p:cNvPr>
          <p:cNvSpPr txBox="1"/>
          <p:nvPr/>
        </p:nvSpPr>
        <p:spPr>
          <a:xfrm>
            <a:off x="657891" y="5308217"/>
            <a:ext cx="351371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ea typeface="Calibri"/>
                <a:cs typeface="Calibri"/>
              </a:rPr>
              <a:t>Attitude to learning + attainment </a:t>
            </a:r>
          </a:p>
        </p:txBody>
      </p:sp>
    </p:spTree>
    <p:extLst>
      <p:ext uri="{BB962C8B-B14F-4D97-AF65-F5344CB8AC3E}">
        <p14:creationId xmlns:p14="http://schemas.microsoft.com/office/powerpoint/2010/main" val="2137021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6C549-47C3-34E6-47DA-F4EDB138FAD3}"/>
              </a:ext>
            </a:extLst>
          </p:cNvPr>
          <p:cNvSpPr>
            <a:spLocks noGrp="1"/>
          </p:cNvSpPr>
          <p:nvPr>
            <p:ph type="title"/>
          </p:nvPr>
        </p:nvSpPr>
        <p:spPr>
          <a:xfrm>
            <a:off x="2072667" y="119299"/>
            <a:ext cx="6443133" cy="1143000"/>
          </a:xfrm>
        </p:spPr>
        <p:txBody>
          <a:bodyPr/>
          <a:lstStyle/>
          <a:p>
            <a:r>
              <a:rPr lang="en-GB">
                <a:ea typeface="Calibri"/>
                <a:cs typeface="Calibri"/>
              </a:rPr>
              <a:t>Uniform </a:t>
            </a:r>
            <a:endParaRPr lang="en-GB"/>
          </a:p>
        </p:txBody>
      </p:sp>
      <p:pic>
        <p:nvPicPr>
          <p:cNvPr id="4" name="Content Placeholder 3" descr="A screenshot of a computer&#10;&#10;AI-generated content may be incorrect.">
            <a:extLst>
              <a:ext uri="{FF2B5EF4-FFF2-40B4-BE49-F238E27FC236}">
                <a16:creationId xmlns:a16="http://schemas.microsoft.com/office/drawing/2014/main" id="{B90069CC-5D95-18A8-4A62-D9977A8B32B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794652" y="1396570"/>
            <a:ext cx="5771614" cy="4459443"/>
          </a:xfrm>
          <a:prstGeom prst="rect">
            <a:avLst/>
          </a:prstGeom>
        </p:spPr>
      </p:pic>
    </p:spTree>
    <p:extLst>
      <p:ext uri="{BB962C8B-B14F-4D97-AF65-F5344CB8AC3E}">
        <p14:creationId xmlns:p14="http://schemas.microsoft.com/office/powerpoint/2010/main" val="38953465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2|0.7|2.1|2|13.6|9.3|2.2|7|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2F5F4387952CC49B928085DACAECC8C" ma:contentTypeVersion="17" ma:contentTypeDescription="Create a new document." ma:contentTypeScope="" ma:versionID="9c8d429566d05fc85a5af2e97ba0e7f8">
  <xsd:schema xmlns:xsd="http://www.w3.org/2001/XMLSchema" xmlns:xs="http://www.w3.org/2001/XMLSchema" xmlns:p="http://schemas.microsoft.com/office/2006/metadata/properties" xmlns:ns2="cbc0c5e7-9ee6-4fcc-8a6a-311d82323453" xmlns:ns3="ac4164a7-dca0-4453-a9a0-c0b4937d17d1" targetNamespace="http://schemas.microsoft.com/office/2006/metadata/properties" ma:root="true" ma:fieldsID="88dbc07bf17996902f0346e044fe5295" ns2:_="" ns3:_="">
    <xsd:import namespace="cbc0c5e7-9ee6-4fcc-8a6a-311d82323453"/>
    <xsd:import namespace="ac4164a7-dca0-4453-a9a0-c0b4937d17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AutoKeyPoints" minOccurs="0"/>
                <xsd:element ref="ns3:MediaServiceKeyPoints" minOccurs="0"/>
                <xsd:element ref="ns3:MediaServiceObjectDetectorVersions" minOccurs="0"/>
                <xsd:element ref="ns3:lcf76f155ced4ddcb4097134ff3c332f" minOccurs="0"/>
                <xsd:element ref="ns2:TaxCatchAll"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c0c5e7-9ee6-4fcc-8a6a-311d823234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6e6bc4d7-2270-4b20-8e06-2d208793d22f}" ma:internalName="TaxCatchAll" ma:showField="CatchAllData" ma:web="cbc0c5e7-9ee6-4fcc-8a6a-311d8232345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4164a7-dca0-4453-a9a0-c0b4937d17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838a4bd-826b-435e-b241-88560e51507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233C86-2C8A-45AC-A457-89269D4829E2}">
  <ds:schemaRefs>
    <ds:schemaRef ds:uri="http://schemas.microsoft.com/sharepoint/v3/contenttype/forms"/>
  </ds:schemaRefs>
</ds:datastoreItem>
</file>

<file path=customXml/itemProps2.xml><?xml version="1.0" encoding="utf-8"?>
<ds:datastoreItem xmlns:ds="http://schemas.openxmlformats.org/officeDocument/2006/customXml" ds:itemID="{06C68D6D-38B3-4A4A-B599-B295224E23FA}">
  <ds:schemaRefs>
    <ds:schemaRef ds:uri="ac4164a7-dca0-4453-a9a0-c0b4937d17d1"/>
    <ds:schemaRef ds:uri="cbc0c5e7-9ee6-4fcc-8a6a-311d823234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1652</Words>
  <Application>Microsoft Office PowerPoint</Application>
  <PresentationFormat>On-screen Show (4:3)</PresentationFormat>
  <Paragraphs>240</Paragraphs>
  <Slides>48</Slides>
  <Notes>9</Notes>
  <HiddenSlides>0</HiddenSlides>
  <MMClips>1</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Aptos</vt:lpstr>
      <vt:lpstr>Arial</vt:lpstr>
      <vt:lpstr>Calibri</vt:lpstr>
      <vt:lpstr>NSPCCBold</vt:lpstr>
      <vt:lpstr>Wingdings</vt:lpstr>
      <vt:lpstr>Office Theme</vt:lpstr>
      <vt:lpstr>4_Office Theme</vt:lpstr>
      <vt:lpstr>Year 7 Success Evening</vt:lpstr>
      <vt:lpstr>Introductions Deri O'Regan  Headteacher</vt:lpstr>
      <vt:lpstr>PowerPoint Presentation</vt:lpstr>
      <vt:lpstr>PowerPoint Presentation</vt:lpstr>
      <vt:lpstr>PowerPoint Presentation</vt:lpstr>
      <vt:lpstr>Parent contact</vt:lpstr>
      <vt:lpstr>PowerPoint Presentation</vt:lpstr>
      <vt:lpstr>Reports to parents</vt:lpstr>
      <vt:lpstr>Uniform </vt:lpstr>
      <vt:lpstr>Mobile Phones</vt:lpstr>
      <vt:lpstr>The Role of the Head of Year and the PSM</vt:lpstr>
      <vt:lpstr>PowerPoint Presentation</vt:lpstr>
      <vt:lpstr>PowerPoint Presentation</vt:lpstr>
      <vt:lpstr>KS3 English </vt:lpstr>
      <vt:lpstr>What do students study at KS3?</vt:lpstr>
      <vt:lpstr>Start with:</vt:lpstr>
      <vt:lpstr>Vocabulary: Talking at home!</vt:lpstr>
      <vt:lpstr>Alex Quigley – R.E.A.D.Y talk</vt:lpstr>
      <vt:lpstr>Extended Writing Strategies</vt:lpstr>
      <vt:lpstr>Spelling Strategies</vt:lpstr>
      <vt:lpstr>The importance of reading:</vt:lpstr>
      <vt:lpstr>Why read with your child?</vt:lpstr>
      <vt:lpstr>Benefits of increased daily reading:</vt:lpstr>
      <vt:lpstr>Research snapshots:</vt:lpstr>
      <vt:lpstr>Top tips for reading with your child:</vt:lpstr>
      <vt:lpstr>Each unit of work in English has a reading list!</vt:lpstr>
      <vt:lpstr>Homework </vt:lpstr>
      <vt:lpstr>KS3 English Celebrations!</vt:lpstr>
      <vt:lpstr>Helpful Online Resources</vt:lpstr>
      <vt:lpstr>How to support your child with Maths at Secondary School</vt:lpstr>
      <vt:lpstr>PowerPoint Presentation</vt:lpstr>
      <vt:lpstr>PowerPoint Presentation</vt:lpstr>
      <vt:lpstr>PowerPoint Presentation</vt:lpstr>
      <vt:lpstr>PowerPoint Presentation</vt:lpstr>
      <vt:lpstr>PowerPoint Presentation</vt:lpstr>
      <vt:lpstr>Sue Sweny</vt:lpstr>
      <vt:lpstr> What are the risks of social media  for children? </vt:lpstr>
      <vt:lpstr> Is your child ready? </vt:lpstr>
      <vt:lpstr>PowerPoint Presentation</vt:lpstr>
      <vt:lpstr>Are you ready?  </vt:lpstr>
      <vt:lpstr>Schools Mental Health Support Team</vt:lpstr>
      <vt:lpstr>Add for MH Team  </vt:lpstr>
      <vt:lpstr>Add for MH Team  </vt:lpstr>
      <vt:lpstr>PowerPoint Presentation</vt:lpstr>
      <vt:lpstr>PowerPoint Presentation</vt:lpstr>
      <vt:lpstr>Keep in touch</vt:lpstr>
      <vt:lpstr>Key Dates</vt:lpstr>
      <vt:lpstr>PowerPoint Presentation</vt:lpstr>
    </vt:vector>
  </TitlesOfParts>
  <Company>King Edward VI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Grey</dc:creator>
  <cp:lastModifiedBy>Jessica Reynolds</cp:lastModifiedBy>
  <cp:revision>7</cp:revision>
  <cp:lastPrinted>2023-06-07T10:35:18Z</cp:lastPrinted>
  <dcterms:created xsi:type="dcterms:W3CDTF">2017-08-31T14:30:29Z</dcterms:created>
  <dcterms:modified xsi:type="dcterms:W3CDTF">2025-09-12T11:09:31Z</dcterms:modified>
</cp:coreProperties>
</file>