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3" r:id="rId5"/>
  </p:sldMasterIdLst>
  <p:notesMasterIdLst>
    <p:notesMasterId r:id="rId41"/>
  </p:notesMasterIdLst>
  <p:sldIdLst>
    <p:sldId id="256" r:id="rId6"/>
    <p:sldId id="302" r:id="rId7"/>
    <p:sldId id="277" r:id="rId8"/>
    <p:sldId id="257" r:id="rId9"/>
    <p:sldId id="393" r:id="rId10"/>
    <p:sldId id="401" r:id="rId11"/>
    <p:sldId id="267" r:id="rId12"/>
    <p:sldId id="281" r:id="rId13"/>
    <p:sldId id="407" r:id="rId14"/>
    <p:sldId id="416" r:id="rId15"/>
    <p:sldId id="417" r:id="rId16"/>
    <p:sldId id="408" r:id="rId17"/>
    <p:sldId id="409" r:id="rId18"/>
    <p:sldId id="289" r:id="rId19"/>
    <p:sldId id="379" r:id="rId20"/>
    <p:sldId id="282" r:id="rId21"/>
    <p:sldId id="297" r:id="rId22"/>
    <p:sldId id="405" r:id="rId23"/>
    <p:sldId id="410" r:id="rId24"/>
    <p:sldId id="411" r:id="rId25"/>
    <p:sldId id="414" r:id="rId26"/>
    <p:sldId id="406" r:id="rId27"/>
    <p:sldId id="412" r:id="rId28"/>
    <p:sldId id="404" r:id="rId29"/>
    <p:sldId id="402" r:id="rId30"/>
    <p:sldId id="296" r:id="rId31"/>
    <p:sldId id="299" r:id="rId32"/>
    <p:sldId id="395" r:id="rId33"/>
    <p:sldId id="300" r:id="rId34"/>
    <p:sldId id="394" r:id="rId35"/>
    <p:sldId id="278" r:id="rId36"/>
    <p:sldId id="415" r:id="rId37"/>
    <p:sldId id="280" r:id="rId38"/>
    <p:sldId id="270" r:id="rId39"/>
    <p:sldId id="396" r:id="rId40"/>
  </p:sldIdLst>
  <p:sldSz cx="9144000" cy="6858000" type="screen4x3"/>
  <p:notesSz cx="6797675" cy="9926638"/>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0BF0EB-0C93-1EC8-277A-6E4BD1EE3E1C}" name="Kat Otoka" initials="KO" userId="S::oa@king-ed.suffolk.sch.uk::41d5b46d-84e7-4e92-b561-9bbc59718c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D78"/>
    <a:srgbClr val="BD9C5A"/>
    <a:srgbClr val="AD8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9" autoAdjust="0"/>
    <p:restoredTop sz="83191" autoAdjust="0"/>
  </p:normalViewPr>
  <p:slideViewPr>
    <p:cSldViewPr snapToGrid="0">
      <p:cViewPr varScale="1">
        <p:scale>
          <a:sx n="97" d="100"/>
          <a:sy n="97" d="100"/>
        </p:scale>
        <p:origin x="19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917575" y="744538"/>
            <a:ext cx="4962525" cy="3722687"/>
          </a:xfrm>
          <a:prstGeom prst="rect">
            <a:avLst/>
          </a:prstGeom>
        </p:spPr>
        <p:txBody>
          <a:bodyPr/>
          <a:lstStyle/>
          <a:p>
            <a:pPr lvl="0"/>
            <a:endParaRPr/>
          </a:p>
        </p:txBody>
      </p:sp>
      <p:sp>
        <p:nvSpPr>
          <p:cNvPr id="30" name="Shape 30"/>
          <p:cNvSpPr>
            <a:spLocks noGrp="1"/>
          </p:cNvSpPr>
          <p:nvPr>
            <p:ph type="body" sz="quarter" idx="1"/>
          </p:nvPr>
        </p:nvSpPr>
        <p:spPr>
          <a:xfrm>
            <a:off x="906357" y="4715153"/>
            <a:ext cx="4984962" cy="4466987"/>
          </a:xfrm>
          <a:prstGeom prst="rect">
            <a:avLst/>
          </a:prstGeom>
        </p:spPr>
        <p:txBody>
          <a:bodyPr/>
          <a:lstStyle/>
          <a:p>
            <a:pPr lvl="0"/>
            <a:endParaRPr/>
          </a:p>
        </p:txBody>
      </p:sp>
    </p:spTree>
    <p:extLst>
      <p:ext uri="{BB962C8B-B14F-4D97-AF65-F5344CB8AC3E}">
        <p14:creationId xmlns:p14="http://schemas.microsoft.com/office/powerpoint/2010/main" val="2569885527"/>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20571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78689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9420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97718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2669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8891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1B3E66-A234-4445-9266-04C1CB3C90D0}"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3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70656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b="1"/>
          </a:p>
        </p:txBody>
      </p:sp>
    </p:spTree>
    <p:extLst>
      <p:ext uri="{BB962C8B-B14F-4D97-AF65-F5344CB8AC3E}">
        <p14:creationId xmlns:p14="http://schemas.microsoft.com/office/powerpoint/2010/main" val="104373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2611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5446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810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08663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42370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33921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26248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55255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05196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7115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1493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34320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97685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69971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endParaRPr lang="en-GB" b="0" dirty="0"/>
          </a:p>
        </p:txBody>
      </p:sp>
    </p:spTree>
    <p:extLst>
      <p:ext uri="{BB962C8B-B14F-4D97-AF65-F5344CB8AC3E}">
        <p14:creationId xmlns:p14="http://schemas.microsoft.com/office/powerpoint/2010/main" val="1794033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35686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6D7FD-E2AC-50F9-028E-0255D03C1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99225-842A-A008-B13E-0E11891342F4}"/>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BAD3AD1F-7044-A488-2C08-6F05D7E9029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46922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30035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25000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25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66741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019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endParaRPr lang="en-GB" dirty="0"/>
          </a:p>
          <a:p>
            <a:pPr marL="0" marR="0" lvl="0" indent="0" defTabSz="457200" eaLnBrk="1" fontAlgn="auto" latinLnBrk="0" hangingPunct="1">
              <a:lnSpc>
                <a:spcPct val="125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452262" rtl="0" eaLnBrk="1" fontAlgn="auto" latinLnBrk="0" hangingPunct="1">
              <a:lnSpc>
                <a:spcPct val="100000"/>
              </a:lnSpc>
              <a:spcBef>
                <a:spcPts val="0"/>
              </a:spcBef>
              <a:spcAft>
                <a:spcPts val="0"/>
              </a:spcAft>
              <a:buClrTx/>
              <a:buSzTx/>
              <a:buFontTx/>
              <a:buNone/>
              <a:tabLst/>
              <a:defRPr/>
            </a:pPr>
            <a:fld id="{CE1B3E66-A234-4445-9266-04C1CB3C90D0}"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452262"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78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7006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968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9691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8153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4" y="1151941"/>
            <a:ext cx="7358063" cy="2321719"/>
          </a:xfrm>
          <a:prstGeom prst="rect">
            <a:avLst/>
          </a:prstGeom>
        </p:spPr>
        <p:txBody>
          <a:bodyPr anchor="b">
            <a:normAutofit/>
          </a:bodyPr>
          <a:lstStyle/>
          <a:p>
            <a:pPr lvl="0">
              <a:defRPr sz="1800"/>
            </a:pPr>
            <a:r>
              <a:rPr sz="4219"/>
              <a:t>Title Text</a:t>
            </a:r>
          </a:p>
        </p:txBody>
      </p:sp>
      <p:sp>
        <p:nvSpPr>
          <p:cNvPr id="6" name="Shape 6"/>
          <p:cNvSpPr>
            <a:spLocks noGrp="1"/>
          </p:cNvSpPr>
          <p:nvPr>
            <p:ph type="body" idx="1"/>
          </p:nvPr>
        </p:nvSpPr>
        <p:spPr>
          <a:xfrm>
            <a:off x="892974" y="3536156"/>
            <a:ext cx="7358063" cy="794742"/>
          </a:xfrm>
          <a:prstGeom prst="rect">
            <a:avLst/>
          </a:prstGeom>
        </p:spPr>
        <p:txBody>
          <a:bodyPr anchor="t"/>
          <a:lstStyle>
            <a:lvl1pPr marL="0" indent="0" algn="ctr">
              <a:spcBef>
                <a:spcPts val="0"/>
              </a:spcBef>
              <a:buSzTx/>
              <a:buNone/>
              <a:defRPr sz="1688"/>
            </a:lvl1pPr>
            <a:lvl2pPr marL="0" indent="120552" algn="ctr">
              <a:spcBef>
                <a:spcPts val="0"/>
              </a:spcBef>
              <a:buSzTx/>
              <a:buNone/>
              <a:defRPr sz="1688"/>
            </a:lvl2pPr>
            <a:lvl3pPr marL="0" indent="241105" algn="ctr">
              <a:spcBef>
                <a:spcPts val="0"/>
              </a:spcBef>
              <a:buSzTx/>
              <a:buNone/>
              <a:defRPr sz="1688"/>
            </a:lvl3pPr>
            <a:lvl4pPr marL="0" indent="361656" algn="ctr">
              <a:spcBef>
                <a:spcPts val="0"/>
              </a:spcBef>
              <a:buSzTx/>
              <a:buNone/>
              <a:defRPr sz="1688"/>
            </a:lvl4pPr>
            <a:lvl5pPr marL="0" indent="482209" algn="ctr">
              <a:spcBef>
                <a:spcPts val="0"/>
              </a:spcBef>
              <a:buSzTx/>
              <a:buNone/>
              <a:defRPr sz="1688"/>
            </a:lvl5pPr>
          </a:lstStyle>
          <a:p>
            <a:pPr lvl="0">
              <a:defRPr sz="1800"/>
            </a:pPr>
            <a:r>
              <a:rPr sz="1688"/>
              <a:t>Body Level One</a:t>
            </a:r>
          </a:p>
          <a:p>
            <a:pPr lvl="1">
              <a:defRPr sz="1800"/>
            </a:pPr>
            <a:r>
              <a:rPr sz="1688"/>
              <a:t>Body Level Two</a:t>
            </a:r>
          </a:p>
          <a:p>
            <a:pPr lvl="2">
              <a:defRPr sz="1800"/>
            </a:pPr>
            <a:r>
              <a:rPr sz="1688"/>
              <a:t>Body Level Three</a:t>
            </a:r>
          </a:p>
          <a:p>
            <a:pPr lvl="3">
              <a:defRPr sz="1800"/>
            </a:pPr>
            <a:r>
              <a:rPr sz="1688"/>
              <a:t>Body Level Four</a:t>
            </a:r>
          </a:p>
          <a:p>
            <a:pPr lvl="4">
              <a:defRPr sz="1800"/>
            </a:pPr>
            <a:r>
              <a:rPr sz="1688"/>
              <a:t>Body Level Five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D56B-E5E9-84A2-C3E8-AE4AC937C84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CBB0887-2616-F5C1-0D85-21601373CDD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E3ACA5-1585-4DF8-7FCD-032C319B5CA1}"/>
              </a:ext>
            </a:extLst>
          </p:cNvPr>
          <p:cNvSpPr>
            <a:spLocks noGrp="1"/>
          </p:cNvSpPr>
          <p:nvPr>
            <p:ph type="dt" sz="half" idx="10"/>
          </p:nvPr>
        </p:nvSpPr>
        <p:spPr/>
        <p:txBody>
          <a:bodyPr/>
          <a:lstStyle/>
          <a:p>
            <a:fld id="{3B529491-44CE-41F4-8F1B-A1C49EAD4F71}" type="datetimeFigureOut">
              <a:rPr lang="en-GB" smtClean="0"/>
              <a:t>13/05/2025</a:t>
            </a:fld>
            <a:endParaRPr lang="en-GB"/>
          </a:p>
        </p:txBody>
      </p:sp>
      <p:sp>
        <p:nvSpPr>
          <p:cNvPr id="5" name="Footer Placeholder 4">
            <a:extLst>
              <a:ext uri="{FF2B5EF4-FFF2-40B4-BE49-F238E27FC236}">
                <a16:creationId xmlns:a16="http://schemas.microsoft.com/office/drawing/2014/main" id="{A9FAB075-6CD8-EBEB-7AD2-EA0C51F6FF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4335C-FDE9-E15C-BFFD-1B658D6930D8}"/>
              </a:ext>
            </a:extLst>
          </p:cNvPr>
          <p:cNvSpPr>
            <a:spLocks noGrp="1"/>
          </p:cNvSpPr>
          <p:nvPr>
            <p:ph type="sldNum" sz="quarter" idx="12"/>
          </p:nvPr>
        </p:nvSpPr>
        <p:spPr/>
        <p:txBody>
          <a:bodyPr/>
          <a:lstStyle/>
          <a:p>
            <a:fld id="{A9229ADF-EEF2-443C-B4CA-F1DA68A33ECE}" type="slidenum">
              <a:rPr lang="en-GB" smtClean="0"/>
              <a:t>‹#›</a:t>
            </a:fld>
            <a:endParaRPr lang="en-GB"/>
          </a:p>
        </p:txBody>
      </p:sp>
    </p:spTree>
    <p:extLst>
      <p:ext uri="{BB962C8B-B14F-4D97-AF65-F5344CB8AC3E}">
        <p14:creationId xmlns:p14="http://schemas.microsoft.com/office/powerpoint/2010/main" val="249704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898" indent="0" algn="ctr">
              <a:buNone/>
              <a:defRPr>
                <a:solidFill>
                  <a:schemeClr val="tx1">
                    <a:tint val="75000"/>
                  </a:schemeClr>
                </a:solidFill>
              </a:defRPr>
            </a:lvl2pPr>
            <a:lvl3pPr marL="685798" indent="0" algn="ctr">
              <a:buNone/>
              <a:defRPr>
                <a:solidFill>
                  <a:schemeClr val="tx1">
                    <a:tint val="75000"/>
                  </a:schemeClr>
                </a:solidFill>
              </a:defRPr>
            </a:lvl3pPr>
            <a:lvl4pPr marL="1028696" indent="0" algn="ctr">
              <a:buNone/>
              <a:defRPr>
                <a:solidFill>
                  <a:schemeClr val="tx1">
                    <a:tint val="75000"/>
                  </a:schemeClr>
                </a:solidFill>
              </a:defRPr>
            </a:lvl4pPr>
            <a:lvl5pPr marL="1371594" indent="0" algn="ctr">
              <a:buNone/>
              <a:defRPr>
                <a:solidFill>
                  <a:schemeClr val="tx1">
                    <a:tint val="75000"/>
                  </a:schemeClr>
                </a:solidFill>
              </a:defRPr>
            </a:lvl5pPr>
            <a:lvl6pPr marL="1714489" indent="0" algn="ctr">
              <a:buNone/>
              <a:defRPr>
                <a:solidFill>
                  <a:schemeClr val="tx1">
                    <a:tint val="75000"/>
                  </a:schemeClr>
                </a:solidFill>
              </a:defRPr>
            </a:lvl6pPr>
            <a:lvl7pPr marL="2057390" indent="0" algn="ctr">
              <a:buNone/>
              <a:defRPr>
                <a:solidFill>
                  <a:schemeClr val="tx1">
                    <a:tint val="75000"/>
                  </a:schemeClr>
                </a:solidFill>
              </a:defRPr>
            </a:lvl7pPr>
            <a:lvl8pPr marL="2400288" indent="0" algn="ctr">
              <a:buNone/>
              <a:defRPr>
                <a:solidFill>
                  <a:schemeClr val="tx1">
                    <a:tint val="75000"/>
                  </a:schemeClr>
                </a:solidFill>
              </a:defRPr>
            </a:lvl8pPr>
            <a:lvl9pPr marL="274318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6BD4E27-8125-BF4C-A462-B3A962BD2F5E}"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992798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43672" y="254299"/>
            <a:ext cx="6443133" cy="1143000"/>
          </a:xfrm>
        </p:spPr>
        <p:txBody>
          <a:bodyPr>
            <a:normAutofit/>
          </a:bodyPr>
          <a:lstStyle>
            <a:lvl1pPr>
              <a:defRPr sz="2701" b="1"/>
            </a:lvl1pPr>
          </a:lstStyle>
          <a:p>
            <a:r>
              <a:rPr lang="en-GB"/>
              <a:t>Click to edit Master title style</a:t>
            </a:r>
            <a:endParaRPr lang="en-US"/>
          </a:p>
        </p:txBody>
      </p:sp>
      <p:sp>
        <p:nvSpPr>
          <p:cNvPr id="3" name="Content Placeholder 2"/>
          <p:cNvSpPr>
            <a:spLocks noGrp="1"/>
          </p:cNvSpPr>
          <p:nvPr>
            <p:ph idx="1"/>
          </p:nvPr>
        </p:nvSpPr>
        <p:spPr>
          <a:xfrm>
            <a:off x="471652" y="1532467"/>
            <a:ext cx="8229600" cy="4593696"/>
          </a:xfrm>
          <a:prstGeom prst="rect">
            <a:avLst/>
          </a:prstGeom>
        </p:spPr>
        <p:txBody>
          <a:bodyPr/>
          <a:lstStyle>
            <a:lvl1pPr>
              <a:defRPr sz="2100"/>
            </a:lvl1pPr>
            <a:lvl2pPr>
              <a:defRPr sz="1800"/>
            </a:lvl2pPr>
            <a:lvl3pPr>
              <a:defRPr sz="1500"/>
            </a:lvl3pPr>
            <a:lvl4pPr>
              <a:defRPr sz="1351"/>
            </a:lvl4pPr>
            <a:lvl5pPr>
              <a:defRPr sz="135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6BD4E27-8125-BF4C-A462-B3A962BD2F5E}"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26820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2"/>
            <a:ext cx="7772400" cy="1362075"/>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4" y="2906722"/>
            <a:ext cx="7772400" cy="1500187"/>
          </a:xfrm>
          <a:prstGeom prst="rect">
            <a:avLst/>
          </a:prstGeom>
        </p:spPr>
        <p:txBody>
          <a:bodyPr anchor="b"/>
          <a:lstStyle>
            <a:lvl1pPr marL="0" indent="0">
              <a:buNone/>
              <a:defRPr sz="1500">
                <a:solidFill>
                  <a:schemeClr val="tx1">
                    <a:tint val="75000"/>
                  </a:schemeClr>
                </a:solidFill>
              </a:defRPr>
            </a:lvl1pPr>
            <a:lvl2pPr marL="342898" indent="0">
              <a:buNone/>
              <a:defRPr sz="1351">
                <a:solidFill>
                  <a:schemeClr val="tx1">
                    <a:tint val="75000"/>
                  </a:schemeClr>
                </a:solidFill>
              </a:defRPr>
            </a:lvl2pPr>
            <a:lvl3pPr marL="685798" indent="0">
              <a:buNone/>
              <a:defRPr sz="1200">
                <a:solidFill>
                  <a:schemeClr val="tx1">
                    <a:tint val="75000"/>
                  </a:schemeClr>
                </a:solidFill>
              </a:defRPr>
            </a:lvl3pPr>
            <a:lvl4pPr marL="1028696" indent="0">
              <a:buNone/>
              <a:defRPr sz="1051">
                <a:solidFill>
                  <a:schemeClr val="tx1">
                    <a:tint val="75000"/>
                  </a:schemeClr>
                </a:solidFill>
              </a:defRPr>
            </a:lvl4pPr>
            <a:lvl5pPr marL="1371594" indent="0">
              <a:buNone/>
              <a:defRPr sz="1051">
                <a:solidFill>
                  <a:schemeClr val="tx1">
                    <a:tint val="75000"/>
                  </a:schemeClr>
                </a:solidFill>
              </a:defRPr>
            </a:lvl5pPr>
            <a:lvl6pPr marL="1714489" indent="0">
              <a:buNone/>
              <a:defRPr sz="1051">
                <a:solidFill>
                  <a:schemeClr val="tx1">
                    <a:tint val="75000"/>
                  </a:schemeClr>
                </a:solidFill>
              </a:defRPr>
            </a:lvl6pPr>
            <a:lvl7pPr marL="2057390" indent="0">
              <a:buNone/>
              <a:defRPr sz="1051">
                <a:solidFill>
                  <a:schemeClr val="tx1">
                    <a:tint val="75000"/>
                  </a:schemeClr>
                </a:solidFill>
              </a:defRPr>
            </a:lvl7pPr>
            <a:lvl8pPr marL="2400288" indent="0">
              <a:buNone/>
              <a:defRPr sz="1051">
                <a:solidFill>
                  <a:schemeClr val="tx1">
                    <a:tint val="75000"/>
                  </a:schemeClr>
                </a:solidFill>
              </a:defRPr>
            </a:lvl8pPr>
            <a:lvl9pPr marL="2743186" indent="0">
              <a:buNone/>
              <a:defRPr sz="105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BD4E27-8125-BF4C-A462-B3A962BD2F5E}"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774699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2" y="1600206"/>
            <a:ext cx="4038600" cy="4525963"/>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6BD4E27-8125-BF4C-A462-B3A962BD2F5E}"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3558907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4" y="1535113"/>
            <a:ext cx="4040189" cy="639762"/>
          </a:xfrm>
          <a:prstGeom prst="rect">
            <a:avLst/>
          </a:prstGeom>
        </p:spPr>
        <p:txBody>
          <a:bodyPr anchor="b"/>
          <a:lstStyle>
            <a:lvl1pPr marL="0" indent="0">
              <a:buNone/>
              <a:defRPr sz="1800" b="1"/>
            </a:lvl1pPr>
            <a:lvl2pPr marL="342898" indent="0">
              <a:buNone/>
              <a:defRPr sz="1500" b="1"/>
            </a:lvl2pPr>
            <a:lvl3pPr marL="685798" indent="0">
              <a:buNone/>
              <a:defRPr sz="1351" b="1"/>
            </a:lvl3pPr>
            <a:lvl4pPr marL="1028696" indent="0">
              <a:buNone/>
              <a:defRPr sz="1200" b="1"/>
            </a:lvl4pPr>
            <a:lvl5pPr marL="1371594" indent="0">
              <a:buNone/>
              <a:defRPr sz="1200" b="1"/>
            </a:lvl5pPr>
            <a:lvl6pPr marL="1714489" indent="0">
              <a:buNone/>
              <a:defRPr sz="1200" b="1"/>
            </a:lvl6pPr>
            <a:lvl7pPr marL="2057390" indent="0">
              <a:buNone/>
              <a:defRPr sz="1200" b="1"/>
            </a:lvl7pPr>
            <a:lvl8pPr marL="2400288" indent="0">
              <a:buNone/>
              <a:defRPr sz="1200" b="1"/>
            </a:lvl8pPr>
            <a:lvl9pPr marL="2743186"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4" y="2174875"/>
            <a:ext cx="4040189"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9" y="1535113"/>
            <a:ext cx="4041775" cy="639762"/>
          </a:xfrm>
          <a:prstGeom prst="rect">
            <a:avLst/>
          </a:prstGeom>
        </p:spPr>
        <p:txBody>
          <a:bodyPr anchor="b"/>
          <a:lstStyle>
            <a:lvl1pPr marL="0" indent="0">
              <a:buNone/>
              <a:defRPr sz="1800" b="1"/>
            </a:lvl1pPr>
            <a:lvl2pPr marL="342898" indent="0">
              <a:buNone/>
              <a:defRPr sz="1500" b="1"/>
            </a:lvl2pPr>
            <a:lvl3pPr marL="685798" indent="0">
              <a:buNone/>
              <a:defRPr sz="1351" b="1"/>
            </a:lvl3pPr>
            <a:lvl4pPr marL="1028696" indent="0">
              <a:buNone/>
              <a:defRPr sz="1200" b="1"/>
            </a:lvl4pPr>
            <a:lvl5pPr marL="1371594" indent="0">
              <a:buNone/>
              <a:defRPr sz="1200" b="1"/>
            </a:lvl5pPr>
            <a:lvl6pPr marL="1714489" indent="0">
              <a:buNone/>
              <a:defRPr sz="1200" b="1"/>
            </a:lvl6pPr>
            <a:lvl7pPr marL="2057390" indent="0">
              <a:buNone/>
              <a:defRPr sz="1200" b="1"/>
            </a:lvl7pPr>
            <a:lvl8pPr marL="2400288" indent="0">
              <a:buNone/>
              <a:defRPr sz="1200" b="1"/>
            </a:lvl8pPr>
            <a:lvl9pPr marL="2743186"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6BD4E27-8125-BF4C-A462-B3A962BD2F5E}"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28910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6BD4E27-8125-BF4C-A462-B3A962BD2F5E}"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974505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D4E27-8125-BF4C-A462-B3A962BD2F5E}"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2167104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1" y="273062"/>
            <a:ext cx="5111749" cy="5853113"/>
          </a:xfrm>
          <a:prstGeom prst="rect">
            <a:avLst/>
          </a:prstGeom>
        </p:spPr>
        <p:txBody>
          <a:bodyPr/>
          <a:lstStyle>
            <a:lvl1pPr>
              <a:defRPr sz="2401"/>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5" y="1435103"/>
            <a:ext cx="3008313" cy="4691063"/>
          </a:xfrm>
          <a:prstGeom prst="rect">
            <a:avLst/>
          </a:prstGeom>
        </p:spPr>
        <p:txBody>
          <a:bodyPr/>
          <a:lstStyle>
            <a:lvl1pPr marL="0" indent="0">
              <a:buNone/>
              <a:defRPr sz="1051"/>
            </a:lvl1pPr>
            <a:lvl2pPr marL="342898" indent="0">
              <a:buNone/>
              <a:defRPr sz="901"/>
            </a:lvl2pPr>
            <a:lvl3pPr marL="685798" indent="0">
              <a:buNone/>
              <a:defRPr sz="751"/>
            </a:lvl3pPr>
            <a:lvl4pPr marL="1028696" indent="0">
              <a:buNone/>
              <a:defRPr sz="675"/>
            </a:lvl4pPr>
            <a:lvl5pPr marL="1371594" indent="0">
              <a:buNone/>
              <a:defRPr sz="675"/>
            </a:lvl5pPr>
            <a:lvl6pPr marL="1714489" indent="0">
              <a:buNone/>
              <a:defRPr sz="675"/>
            </a:lvl6pPr>
            <a:lvl7pPr marL="2057390" indent="0">
              <a:buNone/>
              <a:defRPr sz="675"/>
            </a:lvl7pPr>
            <a:lvl8pPr marL="2400288" indent="0">
              <a:buNone/>
              <a:defRPr sz="675"/>
            </a:lvl8pPr>
            <a:lvl9pPr marL="2743186"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C6BD4E27-8125-BF4C-A462-B3A962BD2F5E}"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1421563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69731" y="446484"/>
            <a:ext cx="3750469" cy="2803922"/>
          </a:xfrm>
          <a:prstGeom prst="rect">
            <a:avLst/>
          </a:prstGeom>
        </p:spPr>
        <p:txBody>
          <a:bodyPr anchor="b">
            <a:normAutofit/>
          </a:bodyPr>
          <a:lstStyle>
            <a:lvl1pPr>
              <a:defRPr sz="3165"/>
            </a:lvl1pPr>
          </a:lstStyle>
          <a:p>
            <a:pPr lvl="0">
              <a:defRPr sz="1800"/>
            </a:pPr>
            <a:r>
              <a:rPr sz="3165"/>
              <a:t>Title Text</a:t>
            </a:r>
          </a:p>
        </p:txBody>
      </p:sp>
      <p:sp>
        <p:nvSpPr>
          <p:cNvPr id="14" name="Shape 14"/>
          <p:cNvSpPr>
            <a:spLocks noGrp="1"/>
          </p:cNvSpPr>
          <p:nvPr>
            <p:ph type="body" idx="1"/>
          </p:nvPr>
        </p:nvSpPr>
        <p:spPr>
          <a:xfrm>
            <a:off x="669731" y="3348644"/>
            <a:ext cx="3750469" cy="2884289"/>
          </a:xfrm>
          <a:prstGeom prst="rect">
            <a:avLst/>
          </a:prstGeom>
        </p:spPr>
        <p:txBody>
          <a:bodyPr anchor="t"/>
          <a:lstStyle>
            <a:lvl1pPr marL="0" indent="0" algn="ctr">
              <a:spcBef>
                <a:spcPts val="0"/>
              </a:spcBef>
              <a:buSzTx/>
              <a:buNone/>
              <a:defRPr sz="1688"/>
            </a:lvl1pPr>
            <a:lvl2pPr marL="0" indent="120552" algn="ctr">
              <a:spcBef>
                <a:spcPts val="0"/>
              </a:spcBef>
              <a:buSzTx/>
              <a:buNone/>
              <a:defRPr sz="1688"/>
            </a:lvl2pPr>
            <a:lvl3pPr marL="0" indent="241105" algn="ctr">
              <a:spcBef>
                <a:spcPts val="0"/>
              </a:spcBef>
              <a:buSzTx/>
              <a:buNone/>
              <a:defRPr sz="1688"/>
            </a:lvl3pPr>
            <a:lvl4pPr marL="0" indent="361656" algn="ctr">
              <a:spcBef>
                <a:spcPts val="0"/>
              </a:spcBef>
              <a:buSzTx/>
              <a:buNone/>
              <a:defRPr sz="1688"/>
            </a:lvl4pPr>
            <a:lvl5pPr marL="0" indent="482209" algn="ctr">
              <a:spcBef>
                <a:spcPts val="0"/>
              </a:spcBef>
              <a:buSzTx/>
              <a:buNone/>
              <a:defRPr sz="1688"/>
            </a:lvl5pPr>
          </a:lstStyle>
          <a:p>
            <a:pPr lvl="0">
              <a:defRPr sz="1800"/>
            </a:pPr>
            <a:r>
              <a:rPr sz="1688"/>
              <a:t>Body Level One</a:t>
            </a:r>
          </a:p>
          <a:p>
            <a:pPr lvl="1">
              <a:defRPr sz="1800"/>
            </a:pPr>
            <a:r>
              <a:rPr sz="1688"/>
              <a:t>Body Level Two</a:t>
            </a:r>
          </a:p>
          <a:p>
            <a:pPr lvl="2">
              <a:defRPr sz="1800"/>
            </a:pPr>
            <a:r>
              <a:rPr sz="1688"/>
              <a:t>Body Level Three</a:t>
            </a:r>
          </a:p>
          <a:p>
            <a:pPr lvl="3">
              <a:defRPr sz="1800"/>
            </a:pPr>
            <a:r>
              <a:rPr sz="1688"/>
              <a:t>Body Level Four</a:t>
            </a:r>
          </a:p>
          <a:p>
            <a:pPr lvl="4">
              <a:defRPr sz="1800"/>
            </a:pPr>
            <a:r>
              <a:rPr sz="1688"/>
              <a:t>Body Level Five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9" y="612775"/>
            <a:ext cx="5486400" cy="4114800"/>
          </a:xfrm>
          <a:prstGeom prst="rect">
            <a:avLst/>
          </a:prstGeom>
        </p:spPr>
        <p:txBody>
          <a:bodyPr/>
          <a:lstStyle>
            <a:lvl1pPr marL="0" indent="0">
              <a:buNone/>
              <a:defRPr sz="2401"/>
            </a:lvl1pPr>
            <a:lvl2pPr marL="342898" indent="0">
              <a:buNone/>
              <a:defRPr sz="2100"/>
            </a:lvl2pPr>
            <a:lvl3pPr marL="685798" indent="0">
              <a:buNone/>
              <a:defRPr sz="1800"/>
            </a:lvl3pPr>
            <a:lvl4pPr marL="1028696" indent="0">
              <a:buNone/>
              <a:defRPr sz="1500"/>
            </a:lvl4pPr>
            <a:lvl5pPr marL="1371594" indent="0">
              <a:buNone/>
              <a:defRPr sz="1500"/>
            </a:lvl5pPr>
            <a:lvl6pPr marL="1714489" indent="0">
              <a:buNone/>
              <a:defRPr sz="1500"/>
            </a:lvl6pPr>
            <a:lvl7pPr marL="2057390" indent="0">
              <a:buNone/>
              <a:defRPr sz="1500"/>
            </a:lvl7pPr>
            <a:lvl8pPr marL="2400288" indent="0">
              <a:buNone/>
              <a:defRPr sz="1500"/>
            </a:lvl8pPr>
            <a:lvl9pPr marL="2743186" indent="0">
              <a:buNone/>
              <a:defRPr sz="1500"/>
            </a:lvl9pPr>
          </a:lstStyle>
          <a:p>
            <a:endParaRPr lang="en-US"/>
          </a:p>
        </p:txBody>
      </p:sp>
      <p:sp>
        <p:nvSpPr>
          <p:cNvPr id="4" name="Text Placeholder 3"/>
          <p:cNvSpPr>
            <a:spLocks noGrp="1"/>
          </p:cNvSpPr>
          <p:nvPr>
            <p:ph type="body" sz="half" idx="2"/>
          </p:nvPr>
        </p:nvSpPr>
        <p:spPr>
          <a:xfrm>
            <a:off x="1792289" y="5367338"/>
            <a:ext cx="5486400" cy="804862"/>
          </a:xfrm>
          <a:prstGeom prst="rect">
            <a:avLst/>
          </a:prstGeom>
        </p:spPr>
        <p:txBody>
          <a:bodyPr/>
          <a:lstStyle>
            <a:lvl1pPr marL="0" indent="0">
              <a:buNone/>
              <a:defRPr sz="1051"/>
            </a:lvl1pPr>
            <a:lvl2pPr marL="342898" indent="0">
              <a:buNone/>
              <a:defRPr sz="901"/>
            </a:lvl2pPr>
            <a:lvl3pPr marL="685798" indent="0">
              <a:buNone/>
              <a:defRPr sz="751"/>
            </a:lvl3pPr>
            <a:lvl4pPr marL="1028696" indent="0">
              <a:buNone/>
              <a:defRPr sz="675"/>
            </a:lvl4pPr>
            <a:lvl5pPr marL="1371594" indent="0">
              <a:buNone/>
              <a:defRPr sz="675"/>
            </a:lvl5pPr>
            <a:lvl6pPr marL="1714489" indent="0">
              <a:buNone/>
              <a:defRPr sz="675"/>
            </a:lvl6pPr>
            <a:lvl7pPr marL="2057390" indent="0">
              <a:buNone/>
              <a:defRPr sz="675"/>
            </a:lvl7pPr>
            <a:lvl8pPr marL="2400288" indent="0">
              <a:buNone/>
              <a:defRPr sz="675"/>
            </a:lvl8pPr>
            <a:lvl9pPr marL="2743186"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C6BD4E27-8125-BF4C-A462-B3A962BD2F5E}"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1944991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1" y="1600206"/>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6BD4E27-8125-BF4C-A462-B3A962BD2F5E}"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136196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50"/>
            <a:ext cx="2057401"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50"/>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6BD4E27-8125-BF4C-A462-B3A962BD2F5E}"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0B5C0-BCDF-3D48-A4CA-1A6539DF7FAE}" type="slidenum">
              <a:rPr lang="en-US" smtClean="0"/>
              <a:t>‹#›</a:t>
            </a:fld>
            <a:endParaRPr lang="en-US"/>
          </a:p>
        </p:txBody>
      </p:sp>
    </p:spTree>
    <p:extLst>
      <p:ext uri="{BB962C8B-B14F-4D97-AF65-F5344CB8AC3E}">
        <p14:creationId xmlns:p14="http://schemas.microsoft.com/office/powerpoint/2010/main" val="2337389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normAutofit/>
          </a:bodyPr>
          <a:lstStyle/>
          <a:p>
            <a:pPr lvl="0">
              <a:defRPr sz="1800"/>
            </a:pPr>
            <a:r>
              <a:rPr sz="4219"/>
              <a:t>Title Text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normAutofit/>
          </a:bodyPr>
          <a:lstStyle/>
          <a:p>
            <a:pPr lvl="0">
              <a:defRPr sz="1800"/>
            </a:pPr>
            <a:r>
              <a:rPr sz="4219"/>
              <a:t>Title Text</a:t>
            </a:r>
          </a:p>
        </p:txBody>
      </p:sp>
      <p:sp>
        <p:nvSpPr>
          <p:cNvPr id="19" name="Shape 19"/>
          <p:cNvSpPr>
            <a:spLocks noGrp="1"/>
          </p:cNvSpPr>
          <p:nvPr>
            <p:ph type="body" idx="1"/>
          </p:nvPr>
        </p:nvSpPr>
        <p:spPr>
          <a:prstGeom prst="rect">
            <a:avLst/>
          </a:prstGeom>
        </p:spPr>
        <p:txBody>
          <a:bodyPr/>
          <a:lstStyle/>
          <a:p>
            <a:pPr lvl="0">
              <a:defRPr sz="1800"/>
            </a:pPr>
            <a:r>
              <a:rPr sz="1900"/>
              <a:t>Body Level One</a:t>
            </a:r>
          </a:p>
          <a:p>
            <a:pPr lvl="1">
              <a:defRPr sz="1800"/>
            </a:pPr>
            <a:r>
              <a:rPr sz="1900"/>
              <a:t>Body Level Two</a:t>
            </a:r>
          </a:p>
          <a:p>
            <a:pPr lvl="2">
              <a:defRPr sz="1800"/>
            </a:pPr>
            <a:r>
              <a:rPr sz="1900"/>
              <a:t>Body Level Three</a:t>
            </a:r>
          </a:p>
          <a:p>
            <a:pPr lvl="3">
              <a:defRPr sz="1800"/>
            </a:pPr>
            <a:r>
              <a:rPr sz="1900"/>
              <a:t>Body Level Four</a:t>
            </a:r>
          </a:p>
          <a:p>
            <a:pPr lvl="4">
              <a:defRPr sz="1800"/>
            </a:pPr>
            <a:r>
              <a:rPr sz="1900"/>
              <a:t>Body Level Five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normAutofit/>
          </a:bodyPr>
          <a:lstStyle/>
          <a:p>
            <a:pPr lvl="0">
              <a:defRPr sz="1800"/>
            </a:pPr>
            <a:r>
              <a:rPr sz="4219"/>
              <a:t>Title Text</a:t>
            </a:r>
          </a:p>
        </p:txBody>
      </p:sp>
      <p:sp>
        <p:nvSpPr>
          <p:cNvPr id="22" name="Shape 22"/>
          <p:cNvSpPr>
            <a:spLocks noGrp="1"/>
          </p:cNvSpPr>
          <p:nvPr>
            <p:ph type="body" idx="1"/>
          </p:nvPr>
        </p:nvSpPr>
        <p:spPr>
          <a:xfrm>
            <a:off x="669731" y="1830593"/>
            <a:ext cx="3750469" cy="4420195"/>
          </a:xfrm>
          <a:prstGeom prst="rect">
            <a:avLst/>
          </a:prstGeom>
        </p:spPr>
        <p:txBody>
          <a:bodyPr/>
          <a:lstStyle>
            <a:lvl1pPr marL="180827" indent="-180827">
              <a:spcBef>
                <a:spcPts val="1688"/>
              </a:spcBef>
              <a:defRPr sz="1477"/>
            </a:lvl1pPr>
            <a:lvl2pPr marL="361656" indent="-180827">
              <a:spcBef>
                <a:spcPts val="1688"/>
              </a:spcBef>
              <a:defRPr sz="1477"/>
            </a:lvl2pPr>
            <a:lvl3pPr marL="542482" indent="-180827">
              <a:spcBef>
                <a:spcPts val="1688"/>
              </a:spcBef>
              <a:defRPr sz="1477"/>
            </a:lvl3pPr>
            <a:lvl4pPr marL="723311" indent="-180827">
              <a:spcBef>
                <a:spcPts val="1688"/>
              </a:spcBef>
              <a:defRPr sz="1477"/>
            </a:lvl4pPr>
            <a:lvl5pPr marL="904140" indent="-180827">
              <a:spcBef>
                <a:spcPts val="1688"/>
              </a:spcBef>
              <a:defRPr sz="1477"/>
            </a:lvl5pPr>
          </a:lstStyle>
          <a:p>
            <a:pPr lvl="0">
              <a:defRPr sz="1800"/>
            </a:pPr>
            <a:r>
              <a:rPr sz="1477"/>
              <a:t>Body Level One</a:t>
            </a:r>
          </a:p>
          <a:p>
            <a:pPr lvl="1">
              <a:defRPr sz="1800"/>
            </a:pPr>
            <a:r>
              <a:rPr sz="1477"/>
              <a:t>Body Level Two</a:t>
            </a:r>
          </a:p>
          <a:p>
            <a:pPr lvl="2">
              <a:defRPr sz="1800"/>
            </a:pPr>
            <a:r>
              <a:rPr sz="1477"/>
              <a:t>Body Level Three</a:t>
            </a:r>
          </a:p>
          <a:p>
            <a:pPr lvl="3">
              <a:defRPr sz="1800"/>
            </a:pPr>
            <a:r>
              <a:rPr sz="1477"/>
              <a:t>Body Level Four</a:t>
            </a:r>
          </a:p>
          <a:p>
            <a:pPr lvl="4">
              <a:defRPr sz="1800"/>
            </a:pPr>
            <a:r>
              <a:rPr sz="1477"/>
              <a:t>Body Level Five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669732" y="892972"/>
            <a:ext cx="7804547" cy="5072063"/>
          </a:xfrm>
          <a:prstGeom prst="rect">
            <a:avLst/>
          </a:prstGeom>
        </p:spPr>
        <p:txBody>
          <a:bodyPr/>
          <a:lstStyle/>
          <a:p>
            <a:pPr lvl="0">
              <a:defRPr sz="1800"/>
            </a:pPr>
            <a:r>
              <a:rPr sz="1900"/>
              <a:t>Body Level One</a:t>
            </a:r>
          </a:p>
          <a:p>
            <a:pPr lvl="1">
              <a:defRPr sz="1800"/>
            </a:pPr>
            <a:r>
              <a:rPr sz="1900"/>
              <a:t>Body Level Two</a:t>
            </a:r>
          </a:p>
          <a:p>
            <a:pPr lvl="2">
              <a:defRPr sz="1800"/>
            </a:pPr>
            <a:r>
              <a:rPr sz="1900"/>
              <a:t>Body Level Three</a:t>
            </a:r>
          </a:p>
          <a:p>
            <a:pPr lvl="3">
              <a:defRPr sz="1800"/>
            </a:pPr>
            <a:r>
              <a:rPr sz="1900"/>
              <a:t>Body Level Four</a:t>
            </a:r>
          </a:p>
          <a:p>
            <a:pPr lvl="4">
              <a:defRPr sz="1800"/>
            </a:pPr>
            <a:r>
              <a:rPr sz="1900"/>
              <a:t>Body Level Five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32" y="312550"/>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219"/>
              <a:t>Title Text</a:t>
            </a:r>
          </a:p>
        </p:txBody>
      </p:sp>
      <p:sp>
        <p:nvSpPr>
          <p:cNvPr id="3" name="Shape 3"/>
          <p:cNvSpPr>
            <a:spLocks noGrp="1"/>
          </p:cNvSpPr>
          <p:nvPr>
            <p:ph type="body" idx="1"/>
          </p:nvPr>
        </p:nvSpPr>
        <p:spPr>
          <a:xfrm>
            <a:off x="669732" y="1830593"/>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1900"/>
              <a:t>Body Level One</a:t>
            </a:r>
          </a:p>
          <a:p>
            <a:pPr lvl="1">
              <a:defRPr sz="1800"/>
            </a:pPr>
            <a:r>
              <a:rPr sz="1900"/>
              <a:t>Body Level Two</a:t>
            </a:r>
          </a:p>
          <a:p>
            <a:pPr lvl="2">
              <a:defRPr sz="1800"/>
            </a:pPr>
            <a:r>
              <a:rPr sz="1900"/>
              <a:t>Body Level Three</a:t>
            </a:r>
          </a:p>
          <a:p>
            <a:pPr lvl="3">
              <a:defRPr sz="1800"/>
            </a:pPr>
            <a:r>
              <a:rPr sz="1900"/>
              <a:t>Body Level Four</a:t>
            </a:r>
          </a:p>
          <a:p>
            <a:pPr lvl="4">
              <a:defRPr sz="1800"/>
            </a:pPr>
            <a:r>
              <a:rPr sz="19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584227">
        <a:defRPr sz="8000">
          <a:latin typeface="+mn-lt"/>
          <a:ea typeface="+mn-ea"/>
          <a:cs typeface="+mn-cs"/>
          <a:sym typeface="Helvetica Light"/>
        </a:defRPr>
      </a:lvl1pPr>
      <a:lvl2pPr indent="228610" algn="ctr" defTabSz="584227">
        <a:defRPr sz="8000">
          <a:latin typeface="+mn-lt"/>
          <a:ea typeface="+mn-ea"/>
          <a:cs typeface="+mn-cs"/>
          <a:sym typeface="Helvetica Light"/>
        </a:defRPr>
      </a:lvl2pPr>
      <a:lvl3pPr indent="457222" algn="ctr" defTabSz="584227">
        <a:defRPr sz="8000">
          <a:latin typeface="+mn-lt"/>
          <a:ea typeface="+mn-ea"/>
          <a:cs typeface="+mn-cs"/>
          <a:sym typeface="Helvetica Light"/>
        </a:defRPr>
      </a:lvl3pPr>
      <a:lvl4pPr indent="685832" algn="ctr" defTabSz="584227">
        <a:defRPr sz="8000">
          <a:latin typeface="+mn-lt"/>
          <a:ea typeface="+mn-ea"/>
          <a:cs typeface="+mn-cs"/>
          <a:sym typeface="Helvetica Light"/>
        </a:defRPr>
      </a:lvl4pPr>
      <a:lvl5pPr indent="914441" algn="ctr" defTabSz="584227">
        <a:defRPr sz="8000">
          <a:latin typeface="+mn-lt"/>
          <a:ea typeface="+mn-ea"/>
          <a:cs typeface="+mn-cs"/>
          <a:sym typeface="Helvetica Light"/>
        </a:defRPr>
      </a:lvl5pPr>
      <a:lvl6pPr indent="1143053" algn="ctr" defTabSz="584227">
        <a:defRPr sz="8000">
          <a:latin typeface="+mn-lt"/>
          <a:ea typeface="+mn-ea"/>
          <a:cs typeface="+mn-cs"/>
          <a:sym typeface="Helvetica Light"/>
        </a:defRPr>
      </a:lvl6pPr>
      <a:lvl7pPr indent="1371663" algn="ctr" defTabSz="584227">
        <a:defRPr sz="8000">
          <a:latin typeface="+mn-lt"/>
          <a:ea typeface="+mn-ea"/>
          <a:cs typeface="+mn-cs"/>
          <a:sym typeface="Helvetica Light"/>
        </a:defRPr>
      </a:lvl7pPr>
      <a:lvl8pPr indent="1600272" algn="ctr" defTabSz="584227">
        <a:defRPr sz="8000">
          <a:latin typeface="+mn-lt"/>
          <a:ea typeface="+mn-ea"/>
          <a:cs typeface="+mn-cs"/>
          <a:sym typeface="Helvetica Light"/>
        </a:defRPr>
      </a:lvl8pPr>
      <a:lvl9pPr indent="1828885" algn="ctr" defTabSz="584227">
        <a:defRPr sz="8000">
          <a:latin typeface="+mn-lt"/>
          <a:ea typeface="+mn-ea"/>
          <a:cs typeface="+mn-cs"/>
          <a:sym typeface="Helvetica Light"/>
        </a:defRPr>
      </a:lvl9pPr>
    </p:titleStyle>
    <p:bodyStyle>
      <a:lvl1pPr marL="444521" indent="-444521" defTabSz="584227">
        <a:spcBef>
          <a:spcPts val="4200"/>
        </a:spcBef>
        <a:buSzPct val="75000"/>
        <a:buChar char="•"/>
        <a:defRPr sz="3600">
          <a:latin typeface="+mn-lt"/>
          <a:ea typeface="+mn-ea"/>
          <a:cs typeface="+mn-cs"/>
          <a:sym typeface="Helvetica Light"/>
        </a:defRPr>
      </a:lvl1pPr>
      <a:lvl2pPr marL="889040" indent="-444521" defTabSz="584227">
        <a:spcBef>
          <a:spcPts val="4200"/>
        </a:spcBef>
        <a:buSzPct val="75000"/>
        <a:buChar char="•"/>
        <a:defRPr sz="3600">
          <a:latin typeface="+mn-lt"/>
          <a:ea typeface="+mn-ea"/>
          <a:cs typeface="+mn-cs"/>
          <a:sym typeface="Helvetica Light"/>
        </a:defRPr>
      </a:lvl2pPr>
      <a:lvl3pPr marL="1333561" indent="-444521" defTabSz="584227">
        <a:spcBef>
          <a:spcPts val="4200"/>
        </a:spcBef>
        <a:buSzPct val="75000"/>
        <a:buChar char="•"/>
        <a:defRPr sz="3600">
          <a:latin typeface="+mn-lt"/>
          <a:ea typeface="+mn-ea"/>
          <a:cs typeface="+mn-cs"/>
          <a:sym typeface="Helvetica Light"/>
        </a:defRPr>
      </a:lvl3pPr>
      <a:lvl4pPr marL="1778081" indent="-444521" defTabSz="584227">
        <a:spcBef>
          <a:spcPts val="4200"/>
        </a:spcBef>
        <a:buSzPct val="75000"/>
        <a:buChar char="•"/>
        <a:defRPr sz="3600">
          <a:latin typeface="+mn-lt"/>
          <a:ea typeface="+mn-ea"/>
          <a:cs typeface="+mn-cs"/>
          <a:sym typeface="Helvetica Light"/>
        </a:defRPr>
      </a:lvl4pPr>
      <a:lvl5pPr marL="2222603" indent="-444521" defTabSz="584227">
        <a:spcBef>
          <a:spcPts val="4200"/>
        </a:spcBef>
        <a:buSzPct val="75000"/>
        <a:buChar char="•"/>
        <a:defRPr sz="3600">
          <a:latin typeface="+mn-lt"/>
          <a:ea typeface="+mn-ea"/>
          <a:cs typeface="+mn-cs"/>
          <a:sym typeface="Helvetica Light"/>
        </a:defRPr>
      </a:lvl5pPr>
      <a:lvl6pPr marL="2667124" indent="-444521" defTabSz="584227">
        <a:spcBef>
          <a:spcPts val="4200"/>
        </a:spcBef>
        <a:buSzPct val="75000"/>
        <a:buChar char="•"/>
        <a:defRPr sz="3600">
          <a:latin typeface="+mn-lt"/>
          <a:ea typeface="+mn-ea"/>
          <a:cs typeface="+mn-cs"/>
          <a:sym typeface="Helvetica Light"/>
        </a:defRPr>
      </a:lvl6pPr>
      <a:lvl7pPr marL="3111642" indent="-444521" defTabSz="584227">
        <a:spcBef>
          <a:spcPts val="4200"/>
        </a:spcBef>
        <a:buSzPct val="75000"/>
        <a:buChar char="•"/>
        <a:defRPr sz="3600">
          <a:latin typeface="+mn-lt"/>
          <a:ea typeface="+mn-ea"/>
          <a:cs typeface="+mn-cs"/>
          <a:sym typeface="Helvetica Light"/>
        </a:defRPr>
      </a:lvl7pPr>
      <a:lvl8pPr marL="3556164" indent="-444521" defTabSz="584227">
        <a:spcBef>
          <a:spcPts val="4200"/>
        </a:spcBef>
        <a:buSzPct val="75000"/>
        <a:buChar char="•"/>
        <a:defRPr sz="3600">
          <a:latin typeface="+mn-lt"/>
          <a:ea typeface="+mn-ea"/>
          <a:cs typeface="+mn-cs"/>
          <a:sym typeface="Helvetica Light"/>
        </a:defRPr>
      </a:lvl8pPr>
      <a:lvl9pPr marL="4000683" indent="-444521" defTabSz="584227">
        <a:spcBef>
          <a:spcPts val="4200"/>
        </a:spcBef>
        <a:buSzPct val="75000"/>
        <a:buChar char="•"/>
        <a:defRPr sz="3600">
          <a:latin typeface="+mn-lt"/>
          <a:ea typeface="+mn-ea"/>
          <a:cs typeface="+mn-cs"/>
          <a:sym typeface="Helvetica Light"/>
        </a:defRPr>
      </a:lvl9pPr>
    </p:bodyStyle>
    <p:otherStyle>
      <a:lvl1pPr algn="ctr" defTabSz="584227">
        <a:defRPr>
          <a:solidFill>
            <a:schemeClr val="tx1"/>
          </a:solidFill>
          <a:latin typeface="+mn-lt"/>
          <a:ea typeface="+mn-ea"/>
          <a:cs typeface="+mn-cs"/>
          <a:sym typeface="Helvetica Light"/>
        </a:defRPr>
      </a:lvl1pPr>
      <a:lvl2pPr indent="228610" algn="ctr" defTabSz="584227">
        <a:defRPr>
          <a:solidFill>
            <a:schemeClr val="tx1"/>
          </a:solidFill>
          <a:latin typeface="+mn-lt"/>
          <a:ea typeface="+mn-ea"/>
          <a:cs typeface="+mn-cs"/>
          <a:sym typeface="Helvetica Light"/>
        </a:defRPr>
      </a:lvl2pPr>
      <a:lvl3pPr indent="457222" algn="ctr" defTabSz="584227">
        <a:defRPr>
          <a:solidFill>
            <a:schemeClr val="tx1"/>
          </a:solidFill>
          <a:latin typeface="+mn-lt"/>
          <a:ea typeface="+mn-ea"/>
          <a:cs typeface="+mn-cs"/>
          <a:sym typeface="Helvetica Light"/>
        </a:defRPr>
      </a:lvl3pPr>
      <a:lvl4pPr indent="685832" algn="ctr" defTabSz="584227">
        <a:defRPr>
          <a:solidFill>
            <a:schemeClr val="tx1"/>
          </a:solidFill>
          <a:latin typeface="+mn-lt"/>
          <a:ea typeface="+mn-ea"/>
          <a:cs typeface="+mn-cs"/>
          <a:sym typeface="Helvetica Light"/>
        </a:defRPr>
      </a:lvl4pPr>
      <a:lvl5pPr indent="914441" algn="ctr" defTabSz="584227">
        <a:defRPr>
          <a:solidFill>
            <a:schemeClr val="tx1"/>
          </a:solidFill>
          <a:latin typeface="+mn-lt"/>
          <a:ea typeface="+mn-ea"/>
          <a:cs typeface="+mn-cs"/>
          <a:sym typeface="Helvetica Light"/>
        </a:defRPr>
      </a:lvl5pPr>
      <a:lvl6pPr indent="1143053" algn="ctr" defTabSz="584227">
        <a:defRPr>
          <a:solidFill>
            <a:schemeClr val="tx1"/>
          </a:solidFill>
          <a:latin typeface="+mn-lt"/>
          <a:ea typeface="+mn-ea"/>
          <a:cs typeface="+mn-cs"/>
          <a:sym typeface="Helvetica Light"/>
        </a:defRPr>
      </a:lvl6pPr>
      <a:lvl7pPr indent="1371663" algn="ctr" defTabSz="584227">
        <a:defRPr>
          <a:solidFill>
            <a:schemeClr val="tx1"/>
          </a:solidFill>
          <a:latin typeface="+mn-lt"/>
          <a:ea typeface="+mn-ea"/>
          <a:cs typeface="+mn-cs"/>
          <a:sym typeface="Helvetica Light"/>
        </a:defRPr>
      </a:lvl7pPr>
      <a:lvl8pPr indent="1600272" algn="ctr" defTabSz="584227">
        <a:defRPr>
          <a:solidFill>
            <a:schemeClr val="tx1"/>
          </a:solidFill>
          <a:latin typeface="+mn-lt"/>
          <a:ea typeface="+mn-ea"/>
          <a:cs typeface="+mn-cs"/>
          <a:sym typeface="Helvetica Light"/>
        </a:defRPr>
      </a:lvl8pPr>
      <a:lvl9pPr indent="1828885" algn="ctr" defTabSz="584227">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Screen Shot 2017-09-07 at 07.29.40.png"/>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 y="1"/>
            <a:ext cx="2870199" cy="1948002"/>
          </a:xfrm>
          <a:prstGeom prst="rect">
            <a:avLst/>
          </a:prstGeom>
        </p:spPr>
      </p:pic>
      <p:sp>
        <p:nvSpPr>
          <p:cNvPr id="2" name="Title Placeholder 1"/>
          <p:cNvSpPr>
            <a:spLocks noGrp="1"/>
          </p:cNvSpPr>
          <p:nvPr>
            <p:ph type="title"/>
          </p:nvPr>
        </p:nvSpPr>
        <p:spPr>
          <a:xfrm>
            <a:off x="457201" y="2718803"/>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4" name="Date Placeholder 3"/>
          <p:cNvSpPr>
            <a:spLocks noGrp="1"/>
          </p:cNvSpPr>
          <p:nvPr>
            <p:ph type="dt" sz="half" idx="2"/>
          </p:nvPr>
        </p:nvSpPr>
        <p:spPr>
          <a:xfrm>
            <a:off x="457201" y="6356362"/>
            <a:ext cx="2133600" cy="365125"/>
          </a:xfrm>
          <a:prstGeom prst="rect">
            <a:avLst/>
          </a:prstGeom>
        </p:spPr>
        <p:txBody>
          <a:bodyPr vert="horz" lIns="91440" tIns="45720" rIns="91440" bIns="45720" rtlCol="0" anchor="ctr"/>
          <a:lstStyle>
            <a:lvl1pPr algn="l">
              <a:defRPr sz="901">
                <a:solidFill>
                  <a:schemeClr val="tx1">
                    <a:tint val="75000"/>
                  </a:schemeClr>
                </a:solidFill>
              </a:defRPr>
            </a:lvl1pPr>
          </a:lstStyle>
          <a:p>
            <a:fld id="{C6BD4E27-8125-BF4C-A462-B3A962BD2F5E}" type="datetimeFigureOut">
              <a:rPr lang="en-US" smtClean="0"/>
              <a:t>5/13/2025</a:t>
            </a:fld>
            <a:endParaRPr lang="en-US"/>
          </a:p>
        </p:txBody>
      </p:sp>
      <p:sp>
        <p:nvSpPr>
          <p:cNvPr id="5" name="Footer Placeholder 4"/>
          <p:cNvSpPr>
            <a:spLocks noGrp="1"/>
          </p:cNvSpPr>
          <p:nvPr>
            <p:ph type="ftr" sz="quarter" idx="3"/>
          </p:nvPr>
        </p:nvSpPr>
        <p:spPr>
          <a:xfrm>
            <a:off x="3124201" y="6356362"/>
            <a:ext cx="2895600" cy="365125"/>
          </a:xfrm>
          <a:prstGeom prst="rect">
            <a:avLst/>
          </a:prstGeom>
        </p:spPr>
        <p:txBody>
          <a:bodyPr vert="horz" lIns="91440" tIns="45720" rIns="91440" bIns="45720" rtlCol="0" anchor="ctr"/>
          <a:lstStyle>
            <a:lvl1pPr algn="ctr">
              <a:defRPr sz="9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2" y="6356362"/>
            <a:ext cx="2133600" cy="365125"/>
          </a:xfrm>
          <a:prstGeom prst="rect">
            <a:avLst/>
          </a:prstGeom>
        </p:spPr>
        <p:txBody>
          <a:bodyPr vert="horz" lIns="91440" tIns="45720" rIns="91440" bIns="45720" rtlCol="0" anchor="ctr"/>
          <a:lstStyle>
            <a:lvl1pPr algn="r">
              <a:defRPr sz="901">
                <a:solidFill>
                  <a:schemeClr val="tx1">
                    <a:tint val="75000"/>
                  </a:schemeClr>
                </a:solidFill>
              </a:defRPr>
            </a:lvl1pPr>
          </a:lstStyle>
          <a:p>
            <a:fld id="{0300B5C0-BCDF-3D48-A4CA-1A6539DF7FAE}" type="slidenum">
              <a:rPr lang="en-US" smtClean="0"/>
              <a:t>‹#›</a:t>
            </a:fld>
            <a:endParaRPr lang="en-US"/>
          </a:p>
        </p:txBody>
      </p:sp>
      <p:sp>
        <p:nvSpPr>
          <p:cNvPr id="9" name="Rectangle 8"/>
          <p:cNvSpPr/>
          <p:nvPr userDrawn="1"/>
        </p:nvSpPr>
        <p:spPr>
          <a:xfrm>
            <a:off x="0" y="6183052"/>
            <a:ext cx="9144000" cy="674948"/>
          </a:xfrm>
          <a:prstGeom prst="rect">
            <a:avLst/>
          </a:prstGeom>
          <a:solidFill>
            <a:srgbClr val="AC8B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1"/>
          </a:p>
        </p:txBody>
      </p:sp>
      <p:sp>
        <p:nvSpPr>
          <p:cNvPr id="10" name="TextBox 9"/>
          <p:cNvSpPr txBox="1"/>
          <p:nvPr userDrawn="1"/>
        </p:nvSpPr>
        <p:spPr>
          <a:xfrm>
            <a:off x="1043299" y="6217664"/>
            <a:ext cx="7393826" cy="461665"/>
          </a:xfrm>
          <a:prstGeom prst="rect">
            <a:avLst/>
          </a:prstGeom>
          <a:noFill/>
        </p:spPr>
        <p:txBody>
          <a:bodyPr wrap="square" rtlCol="0">
            <a:spAutoFit/>
          </a:bodyPr>
          <a:lstStyle/>
          <a:p>
            <a:pPr algn="ctr"/>
            <a:r>
              <a:rPr lang="en-US" sz="1200">
                <a:solidFill>
                  <a:schemeClr val="bg1"/>
                </a:solidFill>
              </a:rPr>
              <a:t>Respect</a:t>
            </a:r>
            <a:r>
              <a:rPr lang="en-US" sz="1200" baseline="0">
                <a:solidFill>
                  <a:schemeClr val="bg1"/>
                </a:solidFill>
              </a:rPr>
              <a:t> | Aspiration | Creativity</a:t>
            </a:r>
            <a:endParaRPr lang="en-US" sz="1200">
              <a:solidFill>
                <a:schemeClr val="bg1"/>
              </a:solidFill>
            </a:endParaRPr>
          </a:p>
          <a:p>
            <a:pPr algn="ctr"/>
            <a:r>
              <a:rPr lang="en-US" sz="1200">
                <a:solidFill>
                  <a:schemeClr val="bg1"/>
                </a:solidFill>
              </a:rPr>
              <a:t>Inspiring young people in Bury St Edmunds since 1550</a:t>
            </a:r>
          </a:p>
        </p:txBody>
      </p:sp>
    </p:spTree>
    <p:extLst>
      <p:ext uri="{BB962C8B-B14F-4D97-AF65-F5344CB8AC3E}">
        <p14:creationId xmlns:p14="http://schemas.microsoft.com/office/powerpoint/2010/main" val="39828517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50261" rtl="0" eaLnBrk="1" latinLnBrk="0" hangingPunct="1">
        <a:spcBef>
          <a:spcPct val="0"/>
        </a:spcBef>
        <a:buNone/>
        <a:defRPr sz="6259" kern="1200">
          <a:solidFill>
            <a:schemeClr val="tx1"/>
          </a:solidFill>
          <a:latin typeface="+mj-lt"/>
          <a:ea typeface="+mj-ea"/>
          <a:cs typeface="+mj-cs"/>
        </a:defRPr>
      </a:lvl1pPr>
    </p:titleStyle>
    <p:bodyStyle>
      <a:lvl1pPr marL="487694" indent="-487694" algn="l" defTabSz="650261" rtl="0" eaLnBrk="1" latinLnBrk="0" hangingPunct="1">
        <a:spcBef>
          <a:spcPct val="20000"/>
        </a:spcBef>
        <a:buFont typeface="Arial"/>
        <a:buChar char="•"/>
        <a:defRPr sz="4551" kern="1200">
          <a:solidFill>
            <a:schemeClr val="tx1"/>
          </a:solidFill>
          <a:latin typeface="+mn-lt"/>
          <a:ea typeface="+mn-ea"/>
          <a:cs typeface="+mn-cs"/>
        </a:defRPr>
      </a:lvl1pPr>
      <a:lvl2pPr marL="1056672" indent="-406414" algn="l" defTabSz="650261" rtl="0" eaLnBrk="1" latinLnBrk="0" hangingPunct="1">
        <a:spcBef>
          <a:spcPct val="20000"/>
        </a:spcBef>
        <a:buFont typeface="Arial"/>
        <a:buChar char="–"/>
        <a:defRPr sz="3985" kern="1200">
          <a:solidFill>
            <a:schemeClr val="tx1"/>
          </a:solidFill>
          <a:latin typeface="+mn-lt"/>
          <a:ea typeface="+mn-ea"/>
          <a:cs typeface="+mn-cs"/>
        </a:defRPr>
      </a:lvl2pPr>
      <a:lvl3pPr marL="1625650" indent="-325129" algn="l" defTabSz="650261" rtl="0" eaLnBrk="1" latinLnBrk="0" hangingPunct="1">
        <a:spcBef>
          <a:spcPct val="20000"/>
        </a:spcBef>
        <a:buFont typeface="Arial"/>
        <a:buChar char="•"/>
        <a:defRPr sz="3416" kern="1200">
          <a:solidFill>
            <a:schemeClr val="tx1"/>
          </a:solidFill>
          <a:latin typeface="+mn-lt"/>
          <a:ea typeface="+mn-ea"/>
          <a:cs typeface="+mn-cs"/>
        </a:defRPr>
      </a:lvl3pPr>
      <a:lvl4pPr marL="2275910" indent="-325129" algn="l" defTabSz="650261" rtl="0" eaLnBrk="1" latinLnBrk="0" hangingPunct="1">
        <a:spcBef>
          <a:spcPct val="20000"/>
        </a:spcBef>
        <a:buFont typeface="Arial"/>
        <a:buChar char="–"/>
        <a:defRPr sz="2844" kern="1200">
          <a:solidFill>
            <a:schemeClr val="tx1"/>
          </a:solidFill>
          <a:latin typeface="+mn-lt"/>
          <a:ea typeface="+mn-ea"/>
          <a:cs typeface="+mn-cs"/>
        </a:defRPr>
      </a:lvl4pPr>
      <a:lvl5pPr marL="2926168" indent="-325129" algn="l" defTabSz="650261" rtl="0" eaLnBrk="1" latinLnBrk="0" hangingPunct="1">
        <a:spcBef>
          <a:spcPct val="20000"/>
        </a:spcBef>
        <a:buFont typeface="Arial"/>
        <a:buChar char="»"/>
        <a:defRPr sz="2844" kern="1200">
          <a:solidFill>
            <a:schemeClr val="tx1"/>
          </a:solidFill>
          <a:latin typeface="+mn-lt"/>
          <a:ea typeface="+mn-ea"/>
          <a:cs typeface="+mn-cs"/>
        </a:defRPr>
      </a:lvl5pPr>
      <a:lvl6pPr marL="3576428" indent="-325129" algn="l" defTabSz="650261" rtl="0" eaLnBrk="1" latinLnBrk="0" hangingPunct="1">
        <a:spcBef>
          <a:spcPct val="20000"/>
        </a:spcBef>
        <a:buFont typeface="Arial"/>
        <a:buChar char="•"/>
        <a:defRPr sz="2844" kern="1200">
          <a:solidFill>
            <a:schemeClr val="tx1"/>
          </a:solidFill>
          <a:latin typeface="+mn-lt"/>
          <a:ea typeface="+mn-ea"/>
          <a:cs typeface="+mn-cs"/>
        </a:defRPr>
      </a:lvl6pPr>
      <a:lvl7pPr marL="4226689" indent="-325129" algn="l" defTabSz="650261" rtl="0" eaLnBrk="1" latinLnBrk="0" hangingPunct="1">
        <a:spcBef>
          <a:spcPct val="20000"/>
        </a:spcBef>
        <a:buFont typeface="Arial"/>
        <a:buChar char="•"/>
        <a:defRPr sz="2844" kern="1200">
          <a:solidFill>
            <a:schemeClr val="tx1"/>
          </a:solidFill>
          <a:latin typeface="+mn-lt"/>
          <a:ea typeface="+mn-ea"/>
          <a:cs typeface="+mn-cs"/>
        </a:defRPr>
      </a:lvl7pPr>
      <a:lvl8pPr marL="4876949" indent="-325129" algn="l" defTabSz="650261" rtl="0" eaLnBrk="1" latinLnBrk="0" hangingPunct="1">
        <a:spcBef>
          <a:spcPct val="20000"/>
        </a:spcBef>
        <a:buFont typeface="Arial"/>
        <a:buChar char="•"/>
        <a:defRPr sz="2844" kern="1200">
          <a:solidFill>
            <a:schemeClr val="tx1"/>
          </a:solidFill>
          <a:latin typeface="+mn-lt"/>
          <a:ea typeface="+mn-ea"/>
          <a:cs typeface="+mn-cs"/>
        </a:defRPr>
      </a:lvl8pPr>
      <a:lvl9pPr marL="5527210" indent="-325129" algn="l" defTabSz="650261"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61" rtl="0" eaLnBrk="1" latinLnBrk="0" hangingPunct="1">
        <a:defRPr sz="2560" kern="1200">
          <a:solidFill>
            <a:schemeClr val="tx1"/>
          </a:solidFill>
          <a:latin typeface="+mn-lt"/>
          <a:ea typeface="+mn-ea"/>
          <a:cs typeface="+mn-cs"/>
        </a:defRPr>
      </a:lvl1pPr>
      <a:lvl2pPr marL="650261" algn="l" defTabSz="650261" rtl="0" eaLnBrk="1" latinLnBrk="0" hangingPunct="1">
        <a:defRPr sz="2560" kern="1200">
          <a:solidFill>
            <a:schemeClr val="tx1"/>
          </a:solidFill>
          <a:latin typeface="+mn-lt"/>
          <a:ea typeface="+mn-ea"/>
          <a:cs typeface="+mn-cs"/>
        </a:defRPr>
      </a:lvl2pPr>
      <a:lvl3pPr marL="1300519" algn="l" defTabSz="650261" rtl="0" eaLnBrk="1" latinLnBrk="0" hangingPunct="1">
        <a:defRPr sz="2560" kern="1200">
          <a:solidFill>
            <a:schemeClr val="tx1"/>
          </a:solidFill>
          <a:latin typeface="+mn-lt"/>
          <a:ea typeface="+mn-ea"/>
          <a:cs typeface="+mn-cs"/>
        </a:defRPr>
      </a:lvl3pPr>
      <a:lvl4pPr marL="1950782" algn="l" defTabSz="650261" rtl="0" eaLnBrk="1" latinLnBrk="0" hangingPunct="1">
        <a:defRPr sz="2560" kern="1200">
          <a:solidFill>
            <a:schemeClr val="tx1"/>
          </a:solidFill>
          <a:latin typeface="+mn-lt"/>
          <a:ea typeface="+mn-ea"/>
          <a:cs typeface="+mn-cs"/>
        </a:defRPr>
      </a:lvl4pPr>
      <a:lvl5pPr marL="2601040" algn="l" defTabSz="650261" rtl="0" eaLnBrk="1" latinLnBrk="0" hangingPunct="1">
        <a:defRPr sz="2560" kern="1200">
          <a:solidFill>
            <a:schemeClr val="tx1"/>
          </a:solidFill>
          <a:latin typeface="+mn-lt"/>
          <a:ea typeface="+mn-ea"/>
          <a:cs typeface="+mn-cs"/>
        </a:defRPr>
      </a:lvl5pPr>
      <a:lvl6pPr marL="3251299" algn="l" defTabSz="650261" rtl="0" eaLnBrk="1" latinLnBrk="0" hangingPunct="1">
        <a:defRPr sz="2560" kern="1200">
          <a:solidFill>
            <a:schemeClr val="tx1"/>
          </a:solidFill>
          <a:latin typeface="+mn-lt"/>
          <a:ea typeface="+mn-ea"/>
          <a:cs typeface="+mn-cs"/>
        </a:defRPr>
      </a:lvl6pPr>
      <a:lvl7pPr marL="3901558" algn="l" defTabSz="650261" rtl="0" eaLnBrk="1" latinLnBrk="0" hangingPunct="1">
        <a:defRPr sz="2560" kern="1200">
          <a:solidFill>
            <a:schemeClr val="tx1"/>
          </a:solidFill>
          <a:latin typeface="+mn-lt"/>
          <a:ea typeface="+mn-ea"/>
          <a:cs typeface="+mn-cs"/>
        </a:defRPr>
      </a:lvl7pPr>
      <a:lvl8pPr marL="4551818" algn="l" defTabSz="650261" rtl="0" eaLnBrk="1" latinLnBrk="0" hangingPunct="1">
        <a:defRPr sz="2560" kern="1200">
          <a:solidFill>
            <a:schemeClr val="tx1"/>
          </a:solidFill>
          <a:latin typeface="+mn-lt"/>
          <a:ea typeface="+mn-ea"/>
          <a:cs typeface="+mn-cs"/>
        </a:defRPr>
      </a:lvl8pPr>
      <a:lvl9pPr marL="5202078" algn="l" defTabSz="650261"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11" Type="http://schemas.microsoft.com/office/2007/relationships/hdphoto" Target="../media/hdphoto3.wdp"/><Relationship Id="rId5" Type="http://schemas.openxmlformats.org/officeDocument/2006/relationships/image" Target="../media/image32.jpeg"/><Relationship Id="rId10" Type="http://schemas.openxmlformats.org/officeDocument/2006/relationships/image" Target="../media/image36.png"/><Relationship Id="rId4" Type="http://schemas.openxmlformats.org/officeDocument/2006/relationships/notesSlide" Target="../notesSlides/notesSlide15.xml"/><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3.tiff"/><Relationship Id="rId7"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tiff"/></Relationships>
</file>

<file path=ppt/slides/_rels/slide27.xml.rels><?xml version="1.0" encoding="UTF-8" standalone="yes"?>
<Relationships xmlns="http://schemas.openxmlformats.org/package/2006/relationships"><Relationship Id="rId3" Type="http://schemas.openxmlformats.org/officeDocument/2006/relationships/image" Target="../media/image57.tiff"/><Relationship Id="rId7" Type="http://schemas.openxmlformats.org/officeDocument/2006/relationships/image" Target="../media/image61.tif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tif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hyperlink" Target="mailto:transition@king-ed.suffolk.sch.uk" TargetMode="Externa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tiff"/></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mailto:year7@king-ed.suffolk.sch.uk" TargetMode="External"/><Relationship Id="rId13" Type="http://schemas.openxmlformats.org/officeDocument/2006/relationships/image" Target="../media/image12.jpeg"/><Relationship Id="rId3" Type="http://schemas.openxmlformats.org/officeDocument/2006/relationships/hyperlink" Target="mailto:transition@king-ed.suffolk.sch.uk" TargetMode="External"/><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mailto:SP@king-ed.Suffolk.sch.uk" TargetMode="External"/><Relationship Id="rId11" Type="http://schemas.openxmlformats.org/officeDocument/2006/relationships/hyperlink" Target="mailto:LAF@king-ed.suffolk.sch.uk" TargetMode="External"/><Relationship Id="rId5" Type="http://schemas.openxmlformats.org/officeDocument/2006/relationships/hyperlink" Target="mailto:OR@king-ed.suffolk.sch.uk" TargetMode="External"/><Relationship Id="rId10" Type="http://schemas.openxmlformats.org/officeDocument/2006/relationships/image" Target="../media/image10.jpeg"/><Relationship Id="rId4" Type="http://schemas.openxmlformats.org/officeDocument/2006/relationships/image" Target="../media/image7.tiff"/><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mailto:FY@king-ed.suffolk.sch.uk" TargetMode="External"/><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hyperlink" Target="mailto:jle@king-ed.suffolk.sch.uk" TargetMode="External"/><Relationship Id="rId4" Type="http://schemas.openxmlformats.org/officeDocument/2006/relationships/hyperlink" Target="mailto:dew@king-ed.Suffolk.sch.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mailto:admin@king-ed.suffolk.sch.uk" TargetMode="External"/><Relationship Id="rId4" Type="http://schemas.openxmlformats.org/officeDocument/2006/relationships/hyperlink" Target="http://www.aubyndavies.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Premium Vector | Crayons and paper note Collection of colorful wax pencils">
            <a:extLst>
              <a:ext uri="{FF2B5EF4-FFF2-40B4-BE49-F238E27FC236}">
                <a16:creationId xmlns:a16="http://schemas.microsoft.com/office/drawing/2014/main" id="{39D617FE-8E0D-7E3D-2C60-CB9C849434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4604657"/>
            <a:ext cx="9209315" cy="2253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4CA344-0604-5CF4-7975-DBB0E05140B0}"/>
              </a:ext>
            </a:extLst>
          </p:cNvPr>
          <p:cNvSpPr txBox="1"/>
          <p:nvPr/>
        </p:nvSpPr>
        <p:spPr>
          <a:xfrm>
            <a:off x="-1" y="0"/>
            <a:ext cx="9144000" cy="4801314"/>
          </a:xfrm>
          <a:prstGeom prst="rect">
            <a:avLst/>
          </a:prstGeom>
          <a:solidFill>
            <a:schemeClr val="bg1"/>
          </a:solidFill>
        </p:spPr>
        <p:txBody>
          <a:bodyPr wrap="square" rtlCol="0">
            <a:spAutoFit/>
          </a:bodyPr>
          <a:lstStyle/>
          <a:p>
            <a:r>
              <a:rPr lang="en-US" sz="1800" dirty="0">
                <a:solidFill>
                  <a:schemeClr val="accent2">
                    <a:lumMod val="75000"/>
                  </a:schemeClr>
                </a:solidFill>
                <a:latin typeface="+mj-lt"/>
                <a:ea typeface="Calibri" panose="020F0502020204030204" pitchFamily="34" charset="0"/>
                <a:cs typeface="Calibri" panose="020F0502020204030204" pitchFamily="34" charset="0"/>
              </a:rPr>
              <a:t>An important message from us…</a:t>
            </a: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Soon you will be leaving primary school and joining King Edward VI School. You may be feeling worried and wondering whether you will “fit in”. We want you to know something; everyone will be feeling worried and nervous and that is completely normal. We are here to support you through this transition process and beyond. </a:t>
            </a: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You might be worried about what lessons will be like at secondary school and whether you will find it “too hard”. You might be worried about making new friends, having to learn new subjects or find your way around a large school site. Remember, you each have amazing experiences and qualities that you will be bringing to our school. You may be really good at sport, computer games, or debating things. You may be good at thinking about suffering in the world or wanting to do something to save the planet! You may be good at acting, singing or drawing. You may be good at making people laugh. You are probably a really good friend, caring for them when they are sad or listening to others. You may have amazing ideas about innovations! </a:t>
            </a: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We are excited to get to know each and every one of you and find out how we can help you make the most of your time with us. You have a special place in our school and we are proud to welcome you as a King Edward VI student.</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0639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E024D5-59EA-8146-865D-53CF2166C6CB}"/>
              </a:ext>
            </a:extLst>
          </p:cNvPr>
          <p:cNvSpPr/>
          <p:nvPr/>
        </p:nvSpPr>
        <p:spPr>
          <a:xfrm>
            <a:off x="2134067" y="418664"/>
            <a:ext cx="2851755"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PE Uniform</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F1D4180-AEA3-A35A-6E3F-4534EB9A2BC0}"/>
              </a:ext>
            </a:extLst>
          </p:cNvPr>
          <p:cNvSpPr txBox="1"/>
          <p:nvPr/>
        </p:nvSpPr>
        <p:spPr>
          <a:xfrm>
            <a:off x="4421080" y="1724423"/>
            <a:ext cx="4456234" cy="378565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Compulsory </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PE Polo shirt</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Plain Black short </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Red socks </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Astro Trainers or Football boots</a:t>
            </a:r>
          </a:p>
          <a:p>
            <a:pPr marL="457200" indent="-4572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Optional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Plain black jogging bottoms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Red, black or white base layer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Black leggings (worn under shorts)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Quarter-zip sweatshirt (new)</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Rugby top (old) </a:t>
            </a:r>
          </a:p>
        </p:txBody>
      </p:sp>
      <p:sp>
        <p:nvSpPr>
          <p:cNvPr id="3" name="AutoShape 2" descr="https://attachments.office.net/owa/WZ%40king-ed.suffolk.sch.uk/service.svc/s/GetAttachmentThumbnail?id=AAMkAGZlNDgxN2IwLTAxZDEtNGIwMi05YzI1LTJkNDFhZWM2ZDk3ZgBGAAAAAAA73S8jIoinTYHTym4ttJLDBwDbB1hyjq4oQ5%2B%2FcGPbD6k2AAAAeiBrAAA1izvJbtUyTbfsGI0xHM39AAJDMxsxAAABEgAQAHKR%2BC%2F6tMNAuX7oZ7ZmSKQ%3D&amp;thumbnailType=2&amp;token=eyJhbGciOiJSUzI1NiIsInR5cCI6IkpXVCIsImtpZCI6InNWSmFxeGNvVUNyU0hZT2U4Qnd3U2hqRGluWT0iLCJ4NXQiOiJzVkphcXhjb1VDclNIWU9lOEJ3d1NoakRpblk9Iiwibm9uY2UiOiJ0SkxNU0J1WWhhaFNGTlNpd0ZJY29oWXd0a0tQWkpGMUN6STVzYzNFUnlPY01YdjdxVEFyNXo5YnlxT0IwR0lzZ2Zselh3eHctaFdycWY5eGZqNUFtZTcwZHlKOVZUdUVXMDBGRTVuM0NxVHo0a1F2VVBNMmVDLUxidjVrS2VjTEtfYm5CMmdNbXpoeHI3ZHppUlE2Z0QzME0zaUQ5VHcwaGRiVWRhREo0Q2MiLCJpc3Nsb2MiOiJMTzBQMjY1TUIyNjg0Iiwic3JzbiI6NjM4ODE0OTMzNDA3MzQyODIwfQ.eyJzYXAtdmVyc2lvbiI6IjMxIiwiYXBwaWQiOiJhZjNlYmJiYS1jMjNmLTQ5MmEtYWE5My04MzQyMTY5NmVjNGIiLCJpc3NyaW5nIjoiV1ciLCJhcHBpZGFjciI6IjIiLCJhcHBfZGlzcGxheW5hbWUiOiIiLCJ1dGkiOiIwMWU1ZTU0Ny05ZDlkLTQ3MjAtODA1Yi02NTZhYTA4ZjQ2OGEiLCJpYXQiOjE3NDU5MTE0MDksInZlciI6IlNUSS5Vc2VyLkNhbGxiYWNrVG9rZW4uVjEiLCJ0aWQiOiIyMzM4YTg3MmNiOGI0OWNlODQ5NzljODUyNzEyYzdiMCIsInRydXN0ZWRmb3JkZWxlZ2F0aW9uIjoiZmFsc2UiLCJ0b3BvbG9neSI6IntcIlR5cGVcIjpcIk1hY2hpbmVcIixcIlZhbHVlXCI6XCJMTzBQMjY1TUIyNjg0LkdCUlAyNjUuUFJPRC5PVVRMT09LLkNPTVwifSIsInJlcXVlc3Rvcl9hcHBpZCI6IjE1N2NkZmJmLTczOTgtNGE1Ni05NmMzLWU5M2U5YWIzMDliNSIsInJlcXVlc3Rvcl9hcHBfZGlzcGxheW5hbWUiOiJPZmZpY2UgMzY1IEV4Y2hhbmdlIE1pY3Jvc2VydmljZSIsInNjcCI6Ik93YUF0dGFjaG1lbnRzLlJlYWQiLCJvaWQiOiI1ZjgyYTdlMS1lODVkLTQ0M2YtODA4Zi1hZDg3NTUxNGIwYTUiLCJwdWlkIjoiMTAwMzNGRkY5ODZFN0U3RiIsInNtdHAiOiJXWkBraW5nLWVkLnN1ZmZvbGsuc2NoLnVrIiwidXBuIjoiV1pAa2luZy1lZC5zdWZmb2xrLnNjaC51ayIsInVzZXJjYWxsYmFja3VzZXJjb250ZXh0aWQiOiI0YmQ3ZDM3YjFiYTI0YjM1YmU2YjJiMzNmYTk4ZDY5YiIsInNpZ25pbl9zdGF0ZSI6WyJkdmNfbW5nZCIsImR2Y19kbWpkIiwiaW5rbm93bm50d2siLCJrbXNpIl0sImVwayI6IntcImt0eVwiOlwiUlNBXCIsXCJuXCI6XCJ2WnR5STIwdkxuNS15UmlTNzNpRy05UThSWnFfdktzM05GN3BWbnphR0tWdU1ndVdFWXhiMWlYYmtQcEpMWXltbkFueENGR3RUVjVTREZ1TU45S0RBMm5ZdUVWZkRkZy1iSzdSdExYOG1vOG8tVGlUN1NpRkpuam9DWVF0bkdoUXJ6eG5jOThPRkRtVkpFR09mUFhaV0doMTFqVVJKTTh6U1JCQXpoNlN0R1l6NkVTU3BYQ2RTQlRzT3o1SmhPVWJjNDBZRzd5WTBKRzFxVFg3M1Q2QlhVX1hmVUx0YTFjS0M5ODcydVRtMm1QMGNkclhRTHRETUlRc2ZsM3V5Z3Z4dWhEQVdRRVRPRHdBdmlaUk1udkJXNVFqSTVqdkdBLUZQdGR1ZU94WExzdlZKMGJ0YmFpYmVPVGRPdkh4djBIeDkzZHpOTldwRUxsZGFCVnRKUGNtLVFcIixcImVcIjpcIkFRQUJcIixcImFsZ1wiOlwiUlMyNTZcIixcImV4cFwiOlwiMTc0NjAwMDk0M1wiLFwiZXhwX2RpZmZcIjpcIjg2NDAwXCIsXCJraWRcIjpcIkg4X0R0MjRwclFURUNucVdSamZQeXZEZWNwTVwifS5RaFh0aTFDa0ZCekI4QW44eFFGM0EvbW9ZYzREelNnVEFxRmNSQU1QanpkRUR1MDNyU2RTd25LMHVCSEpYZzZ6N2Y3RmM1OXd5N0JobERvbVRQTlJ6RHhZNkY0a1hJenZDOHJwMHFJZ3ZuQnV4T3NzcVdUL3FjUmtkTmorNVA2ZGsrczNQZXJDK05GUWFsVlFYYWpvUzJiTHZkVG1TV0NqWW9NbktzWm1PRzFQU3grVlVMZnEwQ0ljQWY0a3g4N2hvc2JNc3VMRzI2aHo0eHR3RVRSY3dqdDlINmpNV0UwVkZWaWt6VkhiTnVaZ0pQY3ZqWjZtOFpVOWlRNmFwRng0RGF6YWJTOGJseVJwL2E5dmhFYThnVHh4OURyRU4zY0xDWnlyTzEzaU8wSkNUSE5jZHBIS1IrWmlCQm5RK2xBem9jUm5hV2l1ZDZWbWZ3QndFbXRmdVE9PSIsIm5iZiI6MTc0NTkxMTQwOSwiZXhwIjoxNzQ1OTExNzA5LCJpc3MiOiJodHRwczovL3N1YnN0cmF0ZS5vZmZpY2UuY29tL3N0cy8iLCJhdWQiOiJodHRwczovL291dGxvb2sub2ZmaWNlLmNvbSIsInNzZWMiOiJFNzArd1JBQXZtbzVJVEh3In0.QrXOvH2fivTSpYiAUDV9fDbHH5i_5F87YvagpUOZq9xmPAD069TYbOXuJkKsFK_HbeWwsMxAsngkfppklLUk_exOzg4scNXMpCP6XDB32kwkLKVTrbycbBmZRiSa-iIX5muK3Bbs_FbPRHVtPEhSqsGKrgfbGdDxVGLTv1lmRCBkqQirRpZTJo9YcpKmz6LGVOtIayMWdVZV2TUpyUULkYheXUl8M6360901wEk8TzncLoNBVh7_I3sYNWxm2r91DPwDXA2lFbl4qgHw1xpbivt-L-otVZ7jh71IzkPZ39odRGaTD0XnDPRx3254GStUFkIrB_xqfxoXEWjTX-e6tw&amp;X-OWA-CANARY=wTQ4TYqb880AAAAAAAAAAEAq7r_uht0YlzjOMX7QV8V_JAI9gotiR9u7zmkEg34zUEqIKeUw9DM.&amp;owa=outlook.office.com&amp;scriptVer=20250418009.08&amp;clientId=A0267C0C0F434964B7FDC7A435BB068B&amp;animation=true">
            <a:extLst>
              <a:ext uri="{FF2B5EF4-FFF2-40B4-BE49-F238E27FC236}">
                <a16:creationId xmlns:a16="http://schemas.microsoft.com/office/drawing/2014/main" id="{22CFC61A-FE42-4510-B607-18903F3304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592CAA78-DC56-4C9A-B4BF-E546161E3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661" y="1417932"/>
            <a:ext cx="3109207" cy="4668956"/>
          </a:xfrm>
          <a:prstGeom prst="rect">
            <a:avLst/>
          </a:prstGeom>
        </p:spPr>
      </p:pic>
    </p:spTree>
    <p:extLst>
      <p:ext uri="{BB962C8B-B14F-4D97-AF65-F5344CB8AC3E}">
        <p14:creationId xmlns:p14="http://schemas.microsoft.com/office/powerpoint/2010/main" val="3406895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E024D5-59EA-8146-865D-53CF2166C6CB}"/>
              </a:ext>
            </a:extLst>
          </p:cNvPr>
          <p:cNvSpPr/>
          <p:nvPr/>
        </p:nvSpPr>
        <p:spPr>
          <a:xfrm>
            <a:off x="2134067" y="418664"/>
            <a:ext cx="2851755"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PE Uniform</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AutoShape 2" descr="https://attachments.office.net/owa/WZ%40king-ed.suffolk.sch.uk/service.svc/s/GetAttachmentThumbnail?id=AAMkAGZlNDgxN2IwLTAxZDEtNGIwMi05YzI1LTJkNDFhZWM2ZDk3ZgBGAAAAAAA73S8jIoinTYHTym4ttJLDBwDbB1hyjq4oQ5%2B%2FcGPbD6k2AAAAeiBrAAA1izvJbtUyTbfsGI0xHM39AAJDMxsxAAABEgAQAHKR%2BC%2F6tMNAuX7oZ7ZmSKQ%3D&amp;thumbnailType=2&amp;token=eyJhbGciOiJSUzI1NiIsInR5cCI6IkpXVCIsImtpZCI6InNWSmFxeGNvVUNyU0hZT2U4Qnd3U2hqRGluWT0iLCJ4NXQiOiJzVkphcXhjb1VDclNIWU9lOEJ3d1NoakRpblk9Iiwibm9uY2UiOiJ0SkxNU0J1WWhhaFNGTlNpd0ZJY29oWXd0a0tQWkpGMUN6STVzYzNFUnlPY01YdjdxVEFyNXo5YnlxT0IwR0lzZ2Zselh3eHctaFdycWY5eGZqNUFtZTcwZHlKOVZUdUVXMDBGRTVuM0NxVHo0a1F2VVBNMmVDLUxidjVrS2VjTEtfYm5CMmdNbXpoeHI3ZHppUlE2Z0QzME0zaUQ5VHcwaGRiVWRhREo0Q2MiLCJpc3Nsb2MiOiJMTzBQMjY1TUIyNjg0Iiwic3JzbiI6NjM4ODE0OTMzNDA3MzQyODIwfQ.eyJzYXAtdmVyc2lvbiI6IjMxIiwiYXBwaWQiOiJhZjNlYmJiYS1jMjNmLTQ5MmEtYWE5My04MzQyMTY5NmVjNGIiLCJpc3NyaW5nIjoiV1ciLCJhcHBpZGFjciI6IjIiLCJhcHBfZGlzcGxheW5hbWUiOiIiLCJ1dGkiOiIwMWU1ZTU0Ny05ZDlkLTQ3MjAtODA1Yi02NTZhYTA4ZjQ2OGEiLCJpYXQiOjE3NDU5MTE0MDksInZlciI6IlNUSS5Vc2VyLkNhbGxiYWNrVG9rZW4uVjEiLCJ0aWQiOiIyMzM4YTg3MmNiOGI0OWNlODQ5NzljODUyNzEyYzdiMCIsInRydXN0ZWRmb3JkZWxlZ2F0aW9uIjoiZmFsc2UiLCJ0b3BvbG9neSI6IntcIlR5cGVcIjpcIk1hY2hpbmVcIixcIlZhbHVlXCI6XCJMTzBQMjY1TUIyNjg0LkdCUlAyNjUuUFJPRC5PVVRMT09LLkNPTVwifSIsInJlcXVlc3Rvcl9hcHBpZCI6IjE1N2NkZmJmLTczOTgtNGE1Ni05NmMzLWU5M2U5YWIzMDliNSIsInJlcXVlc3Rvcl9hcHBfZGlzcGxheW5hbWUiOiJPZmZpY2UgMzY1IEV4Y2hhbmdlIE1pY3Jvc2VydmljZSIsInNjcCI6Ik93YUF0dGFjaG1lbnRzLlJlYWQiLCJvaWQiOiI1ZjgyYTdlMS1lODVkLTQ0M2YtODA4Zi1hZDg3NTUxNGIwYTUiLCJwdWlkIjoiMTAwMzNGRkY5ODZFN0U3RiIsInNtdHAiOiJXWkBraW5nLWVkLnN1ZmZvbGsuc2NoLnVrIiwidXBuIjoiV1pAa2luZy1lZC5zdWZmb2xrLnNjaC51ayIsInVzZXJjYWxsYmFja3VzZXJjb250ZXh0aWQiOiI0YmQ3ZDM3YjFiYTI0YjM1YmU2YjJiMzNmYTk4ZDY5YiIsInNpZ25pbl9zdGF0ZSI6WyJkdmNfbW5nZCIsImR2Y19kbWpkIiwiaW5rbm93bm50d2siLCJrbXNpIl0sImVwayI6IntcImt0eVwiOlwiUlNBXCIsXCJuXCI6XCJ2WnR5STIwdkxuNS15UmlTNzNpRy05UThSWnFfdktzM05GN3BWbnphR0tWdU1ndVdFWXhiMWlYYmtQcEpMWXltbkFueENGR3RUVjVTREZ1TU45S0RBMm5ZdUVWZkRkZy1iSzdSdExYOG1vOG8tVGlUN1NpRkpuam9DWVF0bkdoUXJ6eG5jOThPRkRtVkpFR09mUFhaV0doMTFqVVJKTTh6U1JCQXpoNlN0R1l6NkVTU3BYQ2RTQlRzT3o1SmhPVWJjNDBZRzd5WTBKRzFxVFg3M1Q2QlhVX1hmVUx0YTFjS0M5ODcydVRtMm1QMGNkclhRTHRETUlRc2ZsM3V5Z3Z4dWhEQVdRRVRPRHdBdmlaUk1udkJXNVFqSTVqdkdBLUZQdGR1ZU94WExzdlZKMGJ0YmFpYmVPVGRPdkh4djBIeDkzZHpOTldwRUxsZGFCVnRKUGNtLVFcIixcImVcIjpcIkFRQUJcIixcImFsZ1wiOlwiUlMyNTZcIixcImV4cFwiOlwiMTc0NjAwMDk0M1wiLFwiZXhwX2RpZmZcIjpcIjg2NDAwXCIsXCJraWRcIjpcIkg4X0R0MjRwclFURUNucVdSamZQeXZEZWNwTVwifS5RaFh0aTFDa0ZCekI4QW44eFFGM0EvbW9ZYzREelNnVEFxRmNSQU1QanpkRUR1MDNyU2RTd25LMHVCSEpYZzZ6N2Y3RmM1OXd5N0JobERvbVRQTlJ6RHhZNkY0a1hJenZDOHJwMHFJZ3ZuQnV4T3NzcVdUL3FjUmtkTmorNVA2ZGsrczNQZXJDK05GUWFsVlFYYWpvUzJiTHZkVG1TV0NqWW9NbktzWm1PRzFQU3grVlVMZnEwQ0ljQWY0a3g4N2hvc2JNc3VMRzI2aHo0eHR3RVRSY3dqdDlINmpNV0UwVkZWaWt6VkhiTnVaZ0pQY3ZqWjZtOFpVOWlRNmFwRng0RGF6YWJTOGJseVJwL2E5dmhFYThnVHh4OURyRU4zY0xDWnlyTzEzaU8wSkNUSE5jZHBIS1IrWmlCQm5RK2xBem9jUm5hV2l1ZDZWbWZ3QndFbXRmdVE9PSIsIm5iZiI6MTc0NTkxMTQwOSwiZXhwIjoxNzQ1OTExNzA5LCJpc3MiOiJodHRwczovL3N1YnN0cmF0ZS5vZmZpY2UuY29tL3N0cy8iLCJhdWQiOiJodHRwczovL291dGxvb2sub2ZmaWNlLmNvbSIsInNzZWMiOiJFNzArd1JBQXZtbzVJVEh3In0.QrXOvH2fivTSpYiAUDV9fDbHH5i_5F87YvagpUOZq9xmPAD069TYbOXuJkKsFK_HbeWwsMxAsngkfppklLUk_exOzg4scNXMpCP6XDB32kwkLKVTrbycbBmZRiSa-iIX5muK3Bbs_FbPRHVtPEhSqsGKrgfbGdDxVGLTv1lmRCBkqQirRpZTJo9YcpKmz6LGVOtIayMWdVZV2TUpyUULkYheXUl8M6360901wEk8TzncLoNBVh7_I3sYNWxm2r91DPwDXA2lFbl4qgHw1xpbivt-L-otVZ7jh71IzkPZ39odRGaTD0XnDPRx3254GStUFkIrB_xqfxoXEWjTX-e6tw&amp;X-OWA-CANARY=wTQ4TYqb880AAAAAAAAAAEAq7r_uht0YlzjOMX7QV8V_JAI9gotiR9u7zmkEg34zUEqIKeUw9DM.&amp;owa=outlook.office.com&amp;scriptVer=20250418009.08&amp;clientId=A0267C0C0F434964B7FDC7A435BB068B&amp;animation=true">
            <a:extLst>
              <a:ext uri="{FF2B5EF4-FFF2-40B4-BE49-F238E27FC236}">
                <a16:creationId xmlns:a16="http://schemas.microsoft.com/office/drawing/2014/main" id="{22CFC61A-FE42-4510-B607-18903F3304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7B2F6027-6FF8-4E55-8B88-F6FD221A7A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949" y="1553592"/>
            <a:ext cx="3943436" cy="3249227"/>
          </a:xfrm>
          <a:prstGeom prst="rect">
            <a:avLst/>
          </a:prstGeom>
        </p:spPr>
      </p:pic>
      <p:pic>
        <p:nvPicPr>
          <p:cNvPr id="6" name="Picture 5">
            <a:extLst>
              <a:ext uri="{FF2B5EF4-FFF2-40B4-BE49-F238E27FC236}">
                <a16:creationId xmlns:a16="http://schemas.microsoft.com/office/drawing/2014/main" id="{E533230D-26B6-4BF8-841E-9F05211899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5884" y="1553592"/>
            <a:ext cx="3753167" cy="4114800"/>
          </a:xfrm>
          <a:prstGeom prst="rect">
            <a:avLst/>
          </a:prstGeom>
        </p:spPr>
      </p:pic>
    </p:spTree>
    <p:extLst>
      <p:ext uri="{BB962C8B-B14F-4D97-AF65-F5344CB8AC3E}">
        <p14:creationId xmlns:p14="http://schemas.microsoft.com/office/powerpoint/2010/main" val="399749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41330F-5AB5-229F-61FE-1C2FFFF0B397}"/>
              </a:ext>
            </a:extLst>
          </p:cNvPr>
          <p:cNvSpPr/>
          <p:nvPr/>
        </p:nvSpPr>
        <p:spPr>
          <a:xfrm>
            <a:off x="3146122" y="676116"/>
            <a:ext cx="2851755"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Uniform</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5B539B3-8EF7-51E8-A9AE-A1CA93A351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68" y="2984878"/>
            <a:ext cx="4706880" cy="2950123"/>
          </a:xfrm>
          <a:prstGeom prst="rect">
            <a:avLst/>
          </a:prstGeom>
        </p:spPr>
      </p:pic>
      <p:pic>
        <p:nvPicPr>
          <p:cNvPr id="8" name="Picture 7">
            <a:extLst>
              <a:ext uri="{FF2B5EF4-FFF2-40B4-BE49-F238E27FC236}">
                <a16:creationId xmlns:a16="http://schemas.microsoft.com/office/drawing/2014/main" id="{499A7D11-0DF0-57EC-EA5D-CD7621AA66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0976" y="1576831"/>
            <a:ext cx="4473256" cy="2816093"/>
          </a:xfrm>
          <a:prstGeom prst="rect">
            <a:avLst/>
          </a:prstGeom>
        </p:spPr>
      </p:pic>
      <p:sp>
        <p:nvSpPr>
          <p:cNvPr id="9" name="TextBox 8">
            <a:extLst>
              <a:ext uri="{FF2B5EF4-FFF2-40B4-BE49-F238E27FC236}">
                <a16:creationId xmlns:a16="http://schemas.microsoft.com/office/drawing/2014/main" id="{2A06FD24-5EC6-B7A4-1607-F3C2F12E626C}"/>
              </a:ext>
            </a:extLst>
          </p:cNvPr>
          <p:cNvSpPr txBox="1"/>
          <p:nvPr/>
        </p:nvSpPr>
        <p:spPr>
          <a:xfrm>
            <a:off x="249768" y="1676400"/>
            <a:ext cx="3560232" cy="830997"/>
          </a:xfrm>
          <a:prstGeom prst="rect">
            <a:avLst/>
          </a:prstGeom>
          <a:noFill/>
        </p:spPr>
        <p:txBody>
          <a:bodyPr wrap="square" rtlCol="0">
            <a:spAutoFit/>
          </a:bodyPr>
          <a:lstStyle/>
          <a:p>
            <a:r>
              <a:rPr lang="en-US" sz="2400" dirty="0"/>
              <a:t>Black formal shoes with black sole</a:t>
            </a:r>
            <a:endParaRPr lang="en-GB" sz="2400" dirty="0"/>
          </a:p>
        </p:txBody>
      </p:sp>
      <p:sp>
        <p:nvSpPr>
          <p:cNvPr id="10" name="TextBox 9">
            <a:extLst>
              <a:ext uri="{FF2B5EF4-FFF2-40B4-BE49-F238E27FC236}">
                <a16:creationId xmlns:a16="http://schemas.microsoft.com/office/drawing/2014/main" id="{35E63ECC-2BC6-BCBD-258A-AC623BD62837}"/>
              </a:ext>
            </a:extLst>
          </p:cNvPr>
          <p:cNvSpPr txBox="1"/>
          <p:nvPr/>
        </p:nvSpPr>
        <p:spPr>
          <a:xfrm>
            <a:off x="5145324" y="4865670"/>
            <a:ext cx="3560232" cy="830997"/>
          </a:xfrm>
          <a:prstGeom prst="rect">
            <a:avLst/>
          </a:prstGeom>
          <a:noFill/>
        </p:spPr>
        <p:txBody>
          <a:bodyPr wrap="square" rtlCol="0">
            <a:spAutoFit/>
          </a:bodyPr>
          <a:lstStyle/>
          <a:p>
            <a:r>
              <a:rPr lang="en-US" sz="2400" dirty="0" err="1"/>
              <a:t>Jewellery</a:t>
            </a:r>
            <a:r>
              <a:rPr lang="en-US" sz="2400" dirty="0"/>
              <a:t>: 1 metal stud in each ear </a:t>
            </a:r>
            <a:endParaRPr lang="en-GB" sz="2400" dirty="0"/>
          </a:p>
        </p:txBody>
      </p:sp>
    </p:spTree>
    <p:extLst>
      <p:ext uri="{BB962C8B-B14F-4D97-AF65-F5344CB8AC3E}">
        <p14:creationId xmlns:p14="http://schemas.microsoft.com/office/powerpoint/2010/main" val="126059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2B17B2-01DE-114E-110A-E0E0FEA903DF}"/>
              </a:ext>
            </a:extLst>
          </p:cNvPr>
          <p:cNvSpPr>
            <a:spLocks noGrp="1"/>
          </p:cNvSpPr>
          <p:nvPr>
            <p:ph idx="1"/>
          </p:nvPr>
        </p:nvSpPr>
        <p:spPr>
          <a:xfrm>
            <a:off x="1244538" y="1353224"/>
            <a:ext cx="8229600" cy="4593696"/>
          </a:xfrm>
        </p:spPr>
        <p:txBody>
          <a:bodyPr/>
          <a:lstStyle/>
          <a:p>
            <a:pPr marL="0" indent="0">
              <a:lnSpc>
                <a:spcPct val="200000"/>
              </a:lnSpc>
              <a:buNone/>
            </a:pPr>
            <a:r>
              <a:rPr lang="en-GB" sz="1600" dirty="0"/>
              <a:t>8.45am – Be onsite at the latest </a:t>
            </a:r>
          </a:p>
          <a:p>
            <a:pPr marL="0" indent="0">
              <a:lnSpc>
                <a:spcPct val="200000"/>
              </a:lnSpc>
              <a:buNone/>
            </a:pPr>
            <a:r>
              <a:rPr lang="en-GB" sz="1600" dirty="0"/>
              <a:t>8.55am – Be at your line up area in tutor group </a:t>
            </a:r>
          </a:p>
          <a:p>
            <a:pPr marL="0" indent="0">
              <a:lnSpc>
                <a:spcPct val="200000"/>
              </a:lnSpc>
              <a:buNone/>
            </a:pPr>
            <a:r>
              <a:rPr lang="en-GB" sz="1600" dirty="0"/>
              <a:t>9.15am – Lesson one</a:t>
            </a:r>
          </a:p>
          <a:p>
            <a:pPr marL="0" indent="0">
              <a:lnSpc>
                <a:spcPct val="200000"/>
              </a:lnSpc>
              <a:buNone/>
            </a:pPr>
            <a:r>
              <a:rPr lang="en-GB" sz="1600" dirty="0"/>
              <a:t>10.30am – Break</a:t>
            </a:r>
          </a:p>
          <a:p>
            <a:pPr marL="0" indent="0">
              <a:lnSpc>
                <a:spcPct val="200000"/>
              </a:lnSpc>
              <a:buNone/>
            </a:pPr>
            <a:r>
              <a:rPr lang="en-GB" sz="1600" dirty="0"/>
              <a:t>10.50am – Lesson two</a:t>
            </a:r>
          </a:p>
          <a:p>
            <a:pPr marL="0" indent="0">
              <a:lnSpc>
                <a:spcPct val="200000"/>
              </a:lnSpc>
              <a:buNone/>
            </a:pPr>
            <a:r>
              <a:rPr lang="en-GB" sz="1600" dirty="0"/>
              <a:t>12.05pm – Lesson three</a:t>
            </a:r>
          </a:p>
          <a:p>
            <a:pPr marL="0" indent="0">
              <a:lnSpc>
                <a:spcPct val="200000"/>
              </a:lnSpc>
              <a:buNone/>
            </a:pPr>
            <a:r>
              <a:rPr lang="en-GB" sz="1600" dirty="0"/>
              <a:t>1.20pm – Lunch</a:t>
            </a:r>
          </a:p>
          <a:p>
            <a:pPr marL="0" indent="0">
              <a:lnSpc>
                <a:spcPct val="200000"/>
              </a:lnSpc>
              <a:buNone/>
            </a:pPr>
            <a:r>
              <a:rPr lang="en-GB" sz="1600" dirty="0"/>
              <a:t>2.20pm – Lesson 4 </a:t>
            </a:r>
          </a:p>
          <a:p>
            <a:pPr marL="0" indent="0">
              <a:lnSpc>
                <a:spcPct val="200000"/>
              </a:lnSpc>
              <a:buNone/>
            </a:pPr>
            <a:r>
              <a:rPr lang="en-GB" sz="1600" dirty="0"/>
              <a:t>3.35pm – End of school day and extra curricular clubs begin</a:t>
            </a:r>
          </a:p>
        </p:txBody>
      </p:sp>
      <p:sp>
        <p:nvSpPr>
          <p:cNvPr id="6" name="Rectangle 5">
            <a:extLst>
              <a:ext uri="{FF2B5EF4-FFF2-40B4-BE49-F238E27FC236}">
                <a16:creationId xmlns:a16="http://schemas.microsoft.com/office/drawing/2014/main" id="{76B95C29-F62C-EF8C-BC1B-6AB7992A1276}"/>
              </a:ext>
            </a:extLst>
          </p:cNvPr>
          <p:cNvSpPr/>
          <p:nvPr/>
        </p:nvSpPr>
        <p:spPr>
          <a:xfrm>
            <a:off x="1981200" y="676116"/>
            <a:ext cx="4016677"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school day</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5DA031B-6315-AFB8-D6F2-D801931B2D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5977" y="1821272"/>
            <a:ext cx="2448818" cy="3657600"/>
          </a:xfrm>
          <a:prstGeom prst="rect">
            <a:avLst/>
          </a:prstGeom>
        </p:spPr>
      </p:pic>
    </p:spTree>
    <p:extLst>
      <p:ext uri="{BB962C8B-B14F-4D97-AF65-F5344CB8AC3E}">
        <p14:creationId xmlns:p14="http://schemas.microsoft.com/office/powerpoint/2010/main" val="1125722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hape 52">
            <a:extLst>
              <a:ext uri="{FF2B5EF4-FFF2-40B4-BE49-F238E27FC236}">
                <a16:creationId xmlns:a16="http://schemas.microsoft.com/office/drawing/2014/main" id="{9FEAE8C4-553E-6848-83D1-7DC20890295D}"/>
              </a:ext>
            </a:extLst>
          </p:cNvPr>
          <p:cNvSpPr txBox="1">
            <a:spLocks/>
          </p:cNvSpPr>
          <p:nvPr/>
        </p:nvSpPr>
        <p:spPr>
          <a:xfrm>
            <a:off x="1143004" y="2275501"/>
            <a:ext cx="6857999" cy="1979341"/>
          </a:xfrm>
          <a:prstGeom prst="rect">
            <a:avLst/>
          </a:prstGeom>
          <a:solidFill>
            <a:srgbClr val="AD8C4F"/>
          </a:solidFill>
        </p:spPr>
        <p:txBody>
          <a:bodyPr lIns="48221" tIns="24111" rIns="48221" bIns="24111" numCol="3"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English</a:t>
            </a: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Maths</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Biology</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Chemistry</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Physics</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History </a:t>
            </a: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Geography</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Computing</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French </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Second language</a:t>
            </a:r>
            <a:endParaRPr lang="en-GB" sz="1688" b="1" dirty="0">
              <a:solidFill>
                <a:schemeClr val="bg1"/>
              </a:solidFill>
              <a:latin typeface="Arial" panose="020B0604020202020204" pitchFamily="34" charset="0"/>
              <a:ea typeface="Avenir Book"/>
              <a:cs typeface="Arial" panose="020B0604020202020204" pitchFamily="34" charset="0"/>
            </a:endParaRPr>
          </a:p>
          <a:p>
            <a:pPr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    (Year 8 onwards)</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Art</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Drama</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P.E.</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Music</a:t>
            </a: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Performing Arts</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Design Technology</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Food &amp; Nutrition</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Philosophy &amp; Ethics (RE)</a:t>
            </a:r>
            <a:endParaRPr lang="en-GB" sz="1688" b="1" dirty="0">
              <a:solidFill>
                <a:schemeClr val="bg1"/>
              </a:solidFill>
              <a:latin typeface="Arial" panose="020B0604020202020204" pitchFamily="34" charset="0"/>
              <a:ea typeface="Avenir Book"/>
              <a:cs typeface="Arial" panose="020B0604020202020204" pitchFamily="34" charset="0"/>
            </a:endParaRPr>
          </a:p>
          <a:p>
            <a:pPr marL="145332" indent="-145332" defTabSz="191009">
              <a:defRPr sz="1800"/>
            </a:pPr>
            <a:r>
              <a:rPr lang="en-GB" sz="1688" b="1" dirty="0">
                <a:solidFill>
                  <a:schemeClr val="bg1"/>
                </a:solidFill>
                <a:latin typeface="Arial" panose="020B0604020202020204" pitchFamily="34" charset="0"/>
                <a:ea typeface="Avenir Book"/>
                <a:cs typeface="Arial" panose="020B0604020202020204" pitchFamily="34" charset="0"/>
                <a:sym typeface="Avenir Book"/>
              </a:rPr>
              <a:t>PSHE</a:t>
            </a:r>
            <a:endParaRPr lang="en-GB" sz="1688" b="1" dirty="0">
              <a:solidFill>
                <a:schemeClr val="bg1"/>
              </a:solidFill>
              <a:latin typeface="Arial" panose="020B0604020202020204" pitchFamily="34" charset="0"/>
              <a:ea typeface="Avenir Book"/>
              <a:cs typeface="Arial" panose="020B0604020202020204" pitchFamily="34" charset="0"/>
            </a:endParaRPr>
          </a:p>
        </p:txBody>
      </p:sp>
      <p:pic>
        <p:nvPicPr>
          <p:cNvPr id="4" name="Picture 3">
            <a:extLst>
              <a:ext uri="{FF2B5EF4-FFF2-40B4-BE49-F238E27FC236}">
                <a16:creationId xmlns:a16="http://schemas.microsoft.com/office/drawing/2014/main" id="{1C279EB8-07F6-B748-80B9-5F25EC0D23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4" y="4169745"/>
            <a:ext cx="6857999" cy="1342604"/>
          </a:xfrm>
          <a:prstGeom prst="rect">
            <a:avLst/>
          </a:prstGeom>
        </p:spPr>
      </p:pic>
      <p:sp>
        <p:nvSpPr>
          <p:cNvPr id="9" name="Content Placeholder 4">
            <a:extLst>
              <a:ext uri="{FF2B5EF4-FFF2-40B4-BE49-F238E27FC236}">
                <a16:creationId xmlns:a16="http://schemas.microsoft.com/office/drawing/2014/main" id="{5A3AB1D4-A7E8-044D-B812-9D0D179774C5}"/>
              </a:ext>
            </a:extLst>
          </p:cNvPr>
          <p:cNvSpPr>
            <a:spLocks noGrp="1"/>
          </p:cNvSpPr>
          <p:nvPr>
            <p:ph idx="1"/>
          </p:nvPr>
        </p:nvSpPr>
        <p:spPr>
          <a:xfrm>
            <a:off x="1390850" y="1925011"/>
            <a:ext cx="6608479" cy="418284"/>
          </a:xfrm>
        </p:spPr>
        <p:txBody>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spcBef>
                <a:spcPts val="0"/>
              </a:spcBef>
              <a:buNone/>
            </a:pPr>
            <a:r>
              <a:rPr lang="en-GB" sz="1400" dirty="0">
                <a:latin typeface="Arial" panose="020B0604020202020204" pitchFamily="34" charset="0"/>
                <a:cs typeface="Arial" panose="020B0604020202020204" pitchFamily="34" charset="0"/>
              </a:rPr>
              <a:t>Year 7 study a broad curriculum</a:t>
            </a:r>
            <a:endParaRPr lang="en-US" sz="1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1D62BD3-3B66-3B44-8C64-DA44E4A09740}"/>
              </a:ext>
            </a:extLst>
          </p:cNvPr>
          <p:cNvSpPr/>
          <p:nvPr/>
        </p:nvSpPr>
        <p:spPr>
          <a:xfrm>
            <a:off x="1043150" y="1152036"/>
            <a:ext cx="7057700"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Curriculum</a:t>
            </a:r>
            <a:endParaRPr lang="en-US" sz="3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73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55825" y="847809"/>
            <a:ext cx="4832349" cy="857251"/>
          </a:xfrm>
        </p:spPr>
        <p:txBody>
          <a:bodyPr>
            <a:norm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Enrichment</a:t>
            </a:r>
          </a:p>
        </p:txBody>
      </p:sp>
      <p:pic>
        <p:nvPicPr>
          <p:cNvPr id="2050" name="Picture 2" descr="No photo description available."/>
          <p:cNvPicPr>
            <a:picLocks noGrp="1" noChangeAspect="1" noChangeArrowheads="1"/>
          </p:cNvPicPr>
          <p:nvPr>
            <p:ph idx="1"/>
          </p:nvPr>
        </p:nvPicPr>
        <p:blipFill rotWithShape="1">
          <a:blip r:embed="rId5" cstate="email">
            <a:extLst>
              <a:ext uri="{28A0092B-C50C-407E-A947-70E740481C1C}">
                <a14:useLocalDpi xmlns:a14="http://schemas.microsoft.com/office/drawing/2010/main"/>
              </a:ext>
            </a:extLst>
          </a:blip>
          <a:srcRect/>
          <a:stretch/>
        </p:blipFill>
        <p:spPr bwMode="auto">
          <a:xfrm>
            <a:off x="232090" y="2047640"/>
            <a:ext cx="4498304" cy="204767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09DD70CE-C4D9-456F-8660-586C7F672B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592" y="4320432"/>
            <a:ext cx="1835943" cy="1222191"/>
          </a:xfrm>
          <a:prstGeom prst="rect">
            <a:avLst/>
          </a:prstGeom>
        </p:spPr>
      </p:pic>
      <p:pic>
        <p:nvPicPr>
          <p:cNvPr id="8" name="[BTCLOD.COM] Unlocked_ Physical Education-1080p">
            <a:hlinkClick r:id="" action="ppaction://media"/>
            <a:extLst>
              <a:ext uri="{FF2B5EF4-FFF2-40B4-BE49-F238E27FC236}">
                <a16:creationId xmlns:a16="http://schemas.microsoft.com/office/drawing/2014/main" id="{75E8D6D8-75CC-4E35-89EE-F52C50A0B6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732"/>
          <a:stretch>
            <a:fillRect/>
          </a:stretch>
        </p:blipFill>
        <p:spPr>
          <a:xfrm>
            <a:off x="4786541" y="3320549"/>
            <a:ext cx="4275741" cy="2363439"/>
          </a:xfrm>
          <a:prstGeom prst="rect">
            <a:avLst/>
          </a:prstGeom>
        </p:spPr>
      </p:pic>
      <p:pic>
        <p:nvPicPr>
          <p:cNvPr id="5" name="Picture 4">
            <a:extLst>
              <a:ext uri="{FF2B5EF4-FFF2-40B4-BE49-F238E27FC236}">
                <a16:creationId xmlns:a16="http://schemas.microsoft.com/office/drawing/2014/main" id="{3869E866-E990-4B09-AB76-1F33A182B4D4}"/>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192" b="98204" l="2000" r="96000">
                        <a14:foregroundMark x1="42500" y1="7186" x2="17500" y2="4790"/>
                        <a14:foregroundMark x1="17500" y1="4790" x2="4000" y2="32335"/>
                        <a14:foregroundMark x1="4000" y1="32335" x2="25500" y2="49701"/>
                        <a14:foregroundMark x1="7539" y1="68588" x2="5000" y2="71257"/>
                        <a14:foregroundMark x1="25500" y1="49701" x2="17276" y2="58349"/>
                        <a14:foregroundMark x1="5000" y1="71257" x2="20500" y2="98204"/>
                        <a14:foregroundMark x1="20500" y1="98204" x2="45500" y2="86228"/>
                        <a14:foregroundMark x1="45500" y1="86228" x2="47500" y2="53892"/>
                        <a14:foregroundMark x1="47500" y1="53892" x2="23500" y2="39521"/>
                        <a14:foregroundMark x1="23500" y1="39521" x2="42500" y2="17964"/>
                        <a14:foregroundMark x1="42500" y1="17964" x2="42500" y2="10778"/>
                        <a14:foregroundMark x1="44000" y1="9581" x2="44000" y2="8982"/>
                        <a14:foregroundMark x1="43500" y1="5988" x2="43500" y2="5988"/>
                        <a14:foregroundMark x1="42000" y1="4192" x2="5000" y2="5988"/>
                        <a14:foregroundMark x1="2000" y1="8982" x2="2000" y2="10778"/>
                        <a14:foregroundMark x1="5500" y1="25150" x2="6000" y2="46108"/>
                        <a14:foregroundMark x1="22500" y1="54491" x2="32000" y2="55689"/>
                        <a14:foregroundMark x1="32500" y1="68263" x2="30500" y2="77844"/>
                        <a14:foregroundMark x1="36500" y1="55689" x2="31500" y2="51497"/>
                        <a14:foregroundMark x1="24000" y1="41916" x2="13500" y2="22156"/>
                        <a14:foregroundMark x1="43500" y1="22156" x2="41500" y2="44910"/>
                        <a14:foregroundMark x1="54000" y1="61078" x2="78500" y2="71856"/>
                        <a14:foregroundMark x1="78500" y1="71856" x2="88000" y2="40120"/>
                        <a14:foregroundMark x1="90500" y1="37126" x2="90000" y2="28743"/>
                        <a14:foregroundMark x1="90500" y1="38323" x2="91500" y2="44910"/>
                        <a14:foregroundMark x1="92000" y1="37126" x2="96000" y2="38922"/>
                        <a14:foregroundMark x1="88000" y1="34731" x2="76500" y2="7784"/>
                        <a14:foregroundMark x1="76500" y1="7784" x2="76500" y2="7784"/>
                        <a14:foregroundMark x1="73500" y1="7186" x2="53000" y2="4790"/>
                        <a14:foregroundMark x1="52000" y1="74251" x2="79500" y2="75449"/>
                        <a14:foregroundMark x1="79500" y1="75449" x2="86000" y2="65868"/>
                        <a14:foregroundMark x1="64500" y1="65269" x2="57500" y2="19760"/>
                        <a14:foregroundMark x1="62000" y1="19162" x2="72000" y2="48503"/>
                        <a14:foregroundMark x1="72000" y1="48503" x2="72000" y2="49102"/>
                        <a14:backgroundMark x1="16500" y1="64671" x2="6000" y2="65868"/>
                        <a14:backgroundMark x1="19500" y1="61677" x2="15000" y2="63473"/>
                      </a14:backgroundRemoval>
                    </a14:imgEffect>
                  </a14:imgLayer>
                </a14:imgProps>
              </a:ext>
              <a:ext uri="{28A0092B-C50C-407E-A947-70E740481C1C}">
                <a14:useLocalDpi xmlns:a14="http://schemas.microsoft.com/office/drawing/2010/main"/>
              </a:ext>
            </a:extLst>
          </a:blip>
          <a:stretch>
            <a:fillRect/>
          </a:stretch>
        </p:blipFill>
        <p:spPr>
          <a:xfrm>
            <a:off x="4906163" y="1819428"/>
            <a:ext cx="1137691" cy="949971"/>
          </a:xfrm>
          <a:prstGeom prst="rect">
            <a:avLst/>
          </a:prstGeom>
        </p:spPr>
      </p:pic>
      <p:pic>
        <p:nvPicPr>
          <p:cNvPr id="6" name="Picture 5">
            <a:extLst>
              <a:ext uri="{FF2B5EF4-FFF2-40B4-BE49-F238E27FC236}">
                <a16:creationId xmlns:a16="http://schemas.microsoft.com/office/drawing/2014/main" id="{2105C14E-94DA-44DD-9228-E96B2EC9E1D5}"/>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801682" y="4780478"/>
            <a:ext cx="2664000" cy="1127375"/>
          </a:xfrm>
          <a:prstGeom prst="rect">
            <a:avLst/>
          </a:prstGeom>
        </p:spPr>
      </p:pic>
      <p:sp>
        <p:nvSpPr>
          <p:cNvPr id="4" name="TextBox 3">
            <a:extLst>
              <a:ext uri="{FF2B5EF4-FFF2-40B4-BE49-F238E27FC236}">
                <a16:creationId xmlns:a16="http://schemas.microsoft.com/office/drawing/2014/main" id="{CCB124C2-AECF-AE97-AA79-F1D1011C4FBC}"/>
              </a:ext>
            </a:extLst>
          </p:cNvPr>
          <p:cNvSpPr txBox="1"/>
          <p:nvPr/>
        </p:nvSpPr>
        <p:spPr>
          <a:xfrm>
            <a:off x="6612700" y="1161535"/>
            <a:ext cx="2299210" cy="1569660"/>
          </a:xfrm>
          <a:prstGeom prst="rect">
            <a:avLst/>
          </a:prstGeom>
          <a:noFill/>
        </p:spPr>
        <p:txBody>
          <a:bodyPr wrap="square" rtlCol="0">
            <a:spAutoFit/>
          </a:bodyPr>
          <a:lstStyle/>
          <a:p>
            <a:r>
              <a:rPr lang="en-GB" sz="2400" dirty="0"/>
              <a:t>We do encourage all year 7s to try at least one club</a:t>
            </a:r>
          </a:p>
        </p:txBody>
      </p:sp>
    </p:spTree>
    <p:extLst>
      <p:ext uri="{BB962C8B-B14F-4D97-AF65-F5344CB8AC3E}">
        <p14:creationId xmlns:p14="http://schemas.microsoft.com/office/powerpoint/2010/main" val="2052791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0">
                <p:cTn id="12"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8DEB9-FF6A-4C4C-81A7-089A26D40D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47431" y="4963287"/>
            <a:ext cx="3096569" cy="1315209"/>
          </a:xfrm>
          <a:prstGeom prst="rect">
            <a:avLst/>
          </a:prstGeom>
        </p:spPr>
      </p:pic>
      <p:sp>
        <p:nvSpPr>
          <p:cNvPr id="3" name="Content Placeholder 2">
            <a:extLst>
              <a:ext uri="{FF2B5EF4-FFF2-40B4-BE49-F238E27FC236}">
                <a16:creationId xmlns:a16="http://schemas.microsoft.com/office/drawing/2014/main" id="{D86A06D4-45CE-1349-9186-D936DDA5CA21}"/>
              </a:ext>
            </a:extLst>
          </p:cNvPr>
          <p:cNvSpPr>
            <a:spLocks noGrp="1"/>
          </p:cNvSpPr>
          <p:nvPr>
            <p:ph idx="1"/>
          </p:nvPr>
        </p:nvSpPr>
        <p:spPr>
          <a:xfrm>
            <a:off x="234043" y="1518015"/>
            <a:ext cx="8675914" cy="3445272"/>
          </a:xfrm>
        </p:spPr>
        <p:txBody>
          <a:bodyPr lIns="48221" tIns="24111" rIns="48221" bIns="24111"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lgn="l">
              <a:buNone/>
            </a:pPr>
            <a:r>
              <a:rPr lang="en-US" sz="1600" dirty="0">
                <a:latin typeface="Arial" panose="020B0604020202020204" pitchFamily="34" charset="0"/>
                <a:cs typeface="Arial" panose="020B0604020202020204" pitchFamily="34" charset="0"/>
              </a:rPr>
              <a:t>Students can sign up for weekly peripatetic music lessons. </a:t>
            </a:r>
          </a:p>
          <a:p>
            <a:pPr marL="0" indent="0" algn="l">
              <a:buNone/>
            </a:pPr>
            <a:r>
              <a:rPr lang="en-US" sz="1600" dirty="0">
                <a:latin typeface="Arial" panose="020B0604020202020204" pitchFamily="34" charset="0"/>
                <a:cs typeface="Arial" panose="020B0604020202020204" pitchFamily="34" charset="0"/>
              </a:rPr>
              <a:t>Any Music specific queries can be emailed to the music administrator, </a:t>
            </a:r>
            <a:r>
              <a:rPr lang="en-US" sz="1600" dirty="0" err="1">
                <a:latin typeface="Arial" panose="020B0604020202020204" pitchFamily="34" charset="0"/>
                <a:cs typeface="Arial" panose="020B0604020202020204" pitchFamily="34" charset="0"/>
              </a:rPr>
              <a:t>Mrs</a:t>
            </a:r>
            <a:r>
              <a:rPr lang="en-US" sz="1600" dirty="0">
                <a:latin typeface="Arial" panose="020B0604020202020204" pitchFamily="34" charset="0"/>
                <a:cs typeface="Arial" panose="020B0604020202020204" pitchFamily="34" charset="0"/>
              </a:rPr>
              <a:t> Gillian Tye: </a:t>
            </a:r>
            <a:r>
              <a:rPr lang="en-US" sz="1600" b="1" dirty="0">
                <a:latin typeface="Arial" panose="020B0604020202020204" pitchFamily="34" charset="0"/>
                <a:cs typeface="Arial" panose="020B0604020202020204" pitchFamily="34" charset="0"/>
              </a:rPr>
              <a:t>GNT@king-ed.suffolk.sch.uk</a:t>
            </a:r>
          </a:p>
          <a:p>
            <a:pPr marL="0" indent="0" algn="l">
              <a:buNone/>
            </a:pPr>
            <a:r>
              <a:rPr lang="en-US" sz="1600" dirty="0">
                <a:latin typeface="Arial" panose="020B0604020202020204" pitchFamily="34" charset="0"/>
                <a:cs typeface="Arial" panose="020B0604020202020204" pitchFamily="34" charset="0"/>
              </a:rPr>
              <a:t>Financial support may be available – please email </a:t>
            </a:r>
            <a:r>
              <a:rPr lang="en-US" sz="1600" dirty="0" err="1">
                <a:latin typeface="Arial" panose="020B0604020202020204" pitchFamily="34" charset="0"/>
                <a:cs typeface="Arial" panose="020B0604020202020204" pitchFamily="34" charset="0"/>
              </a:rPr>
              <a:t>Mrs</a:t>
            </a:r>
            <a:r>
              <a:rPr lang="en-US" sz="1600" dirty="0">
                <a:latin typeface="Arial" panose="020B0604020202020204" pitchFamily="34" charset="0"/>
                <a:cs typeface="Arial" panose="020B0604020202020204" pitchFamily="34" charset="0"/>
              </a:rPr>
              <a:t> Tye to discuss this further.</a:t>
            </a:r>
          </a:p>
          <a:p>
            <a:pPr marL="0" indent="0" algn="l">
              <a:buNone/>
            </a:pPr>
            <a:endParaRPr lang="en-US" sz="1600" dirty="0">
              <a:latin typeface="Arial" panose="020B0604020202020204" pitchFamily="34" charset="0"/>
              <a:cs typeface="Arial" panose="020B0604020202020204" pitchFamily="34" charset="0"/>
            </a:endParaRPr>
          </a:p>
          <a:p>
            <a:pPr marL="0" indent="0" algn="l">
              <a:buNone/>
            </a:pPr>
            <a:r>
              <a:rPr lang="en-US" sz="1600" dirty="0">
                <a:latin typeface="Arial" panose="020B0604020202020204" pitchFamily="34" charset="0"/>
                <a:cs typeface="Arial" panose="020B0604020202020204" pitchFamily="34" charset="0"/>
              </a:rPr>
              <a:t>We offer lessons on the following instruments:</a:t>
            </a:r>
          </a:p>
          <a:p>
            <a:pPr marL="256843" indent="-256843" algn="l"/>
            <a:r>
              <a:rPr lang="en-GB" sz="1600" dirty="0">
                <a:latin typeface="Arial" panose="020B0604020202020204" pitchFamily="34" charset="0"/>
                <a:cs typeface="Arial" panose="020B0604020202020204" pitchFamily="34" charset="0"/>
              </a:rPr>
              <a:t>Voice</a:t>
            </a:r>
          </a:p>
          <a:p>
            <a:pPr marL="256843" indent="-256843" algn="l"/>
            <a:r>
              <a:rPr lang="en-GB" sz="1600" dirty="0">
                <a:latin typeface="Arial" panose="020B0604020202020204" pitchFamily="34" charset="0"/>
                <a:cs typeface="Arial" panose="020B0604020202020204" pitchFamily="34" charset="0"/>
              </a:rPr>
              <a:t>Piano</a:t>
            </a:r>
          </a:p>
          <a:p>
            <a:pPr marL="256843" indent="-256843" algn="l"/>
            <a:r>
              <a:rPr lang="en-GB" sz="1600" dirty="0">
                <a:latin typeface="Arial" panose="020B0604020202020204" pitchFamily="34" charset="0"/>
                <a:cs typeface="Arial" panose="020B0604020202020204" pitchFamily="34" charset="0"/>
              </a:rPr>
              <a:t>Guitar (Acoustic, Electric, Bass Guitar)</a:t>
            </a:r>
          </a:p>
          <a:p>
            <a:pPr marL="256843" indent="-256843" algn="l"/>
            <a:r>
              <a:rPr lang="en-GB" sz="1600" dirty="0">
                <a:latin typeface="Arial" panose="020B0604020202020204" pitchFamily="34" charset="0"/>
                <a:cs typeface="Arial" panose="020B0604020202020204" pitchFamily="34" charset="0"/>
              </a:rPr>
              <a:t>Drum kit</a:t>
            </a:r>
          </a:p>
          <a:p>
            <a:pPr marL="256843" indent="-256843" algn="l"/>
            <a:r>
              <a:rPr lang="en-GB" sz="1600" dirty="0">
                <a:latin typeface="Arial" panose="020B0604020202020204" pitchFamily="34" charset="0"/>
                <a:cs typeface="Arial" panose="020B0604020202020204" pitchFamily="34" charset="0"/>
              </a:rPr>
              <a:t>Brass - French Horn, Trumpet, Cornet, Trombone, Tuba, Tenor Horn</a:t>
            </a:r>
          </a:p>
          <a:p>
            <a:pPr marL="256843" indent="-256843" algn="l"/>
            <a:r>
              <a:rPr lang="en-GB" sz="1600" dirty="0">
                <a:latin typeface="Arial" panose="020B0604020202020204" pitchFamily="34" charset="0"/>
                <a:cs typeface="Arial" panose="020B0604020202020204" pitchFamily="34" charset="0"/>
              </a:rPr>
              <a:t>Woodwind - Flute, Clarinet, Saxophone, Oboe, Bassoon</a:t>
            </a:r>
          </a:p>
          <a:p>
            <a:pPr marL="256843" indent="-256843" algn="l"/>
            <a:r>
              <a:rPr lang="en-GB" sz="1600" dirty="0">
                <a:latin typeface="Arial" panose="020B0604020202020204" pitchFamily="34" charset="0"/>
                <a:cs typeface="Arial" panose="020B0604020202020204" pitchFamily="34" charset="0"/>
              </a:rPr>
              <a:t>Strings - Violin, Viola, Cello, Double Bass</a:t>
            </a:r>
          </a:p>
          <a:p>
            <a:pPr marL="0" indent="0" algn="l">
              <a:buNone/>
            </a:pPr>
            <a:endParaRPr lang="en-US" sz="1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C9C35E8-FBF3-904D-A2AD-93546E3B2C39}"/>
              </a:ext>
            </a:extLst>
          </p:cNvPr>
          <p:cNvSpPr/>
          <p:nvPr/>
        </p:nvSpPr>
        <p:spPr>
          <a:xfrm>
            <a:off x="2636982" y="579504"/>
            <a:ext cx="3870036"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Music Lessons</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759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65FF6FC-ABA3-6046-9C8D-A655D9CEA66E}"/>
              </a:ext>
            </a:extLst>
          </p:cNvPr>
          <p:cNvSpPr>
            <a:spLocks noGrp="1"/>
          </p:cNvSpPr>
          <p:nvPr>
            <p:ph idx="1"/>
          </p:nvPr>
        </p:nvSpPr>
        <p:spPr>
          <a:xfrm>
            <a:off x="239486" y="2054131"/>
            <a:ext cx="8686799" cy="3253356"/>
          </a:xfrm>
        </p:spPr>
        <p:txBody>
          <a:bodyPr lIns="48221" tIns="24111" rIns="48221" bIns="24111"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256843" indent="-256843" algn="l">
              <a:buNone/>
            </a:pPr>
            <a:r>
              <a:rPr lang="en-GB" sz="1700" dirty="0">
                <a:latin typeface="Arial" panose="020B0604020202020204" pitchFamily="34" charset="0"/>
                <a:ea typeface="+mn-lt"/>
                <a:cs typeface="Arial" panose="020B0604020202020204" pitchFamily="34" charset="0"/>
              </a:rPr>
              <a:t>Parents will receive updates three times per year on </a:t>
            </a:r>
            <a:r>
              <a:rPr lang="en-GB" sz="1700" b="1" dirty="0">
                <a:latin typeface="Arial" panose="020B0604020202020204" pitchFamily="34" charset="0"/>
                <a:ea typeface="+mn-lt"/>
                <a:cs typeface="Arial" panose="020B0604020202020204" pitchFamily="34" charset="0"/>
              </a:rPr>
              <a:t>effort</a:t>
            </a:r>
            <a:r>
              <a:rPr lang="en-GB" sz="1700" dirty="0">
                <a:latin typeface="Arial" panose="020B0604020202020204" pitchFamily="34" charset="0"/>
                <a:ea typeface="+mn-lt"/>
                <a:cs typeface="Arial" panose="020B0604020202020204" pitchFamily="34" charset="0"/>
              </a:rPr>
              <a:t>. </a:t>
            </a:r>
          </a:p>
          <a:p>
            <a:pPr marL="256843" indent="-256843" algn="l">
              <a:buNone/>
            </a:pPr>
            <a:r>
              <a:rPr lang="en-GB" sz="1700" dirty="0">
                <a:latin typeface="Arial" panose="020B0604020202020204" pitchFamily="34" charset="0"/>
                <a:ea typeface="+mn-lt"/>
                <a:cs typeface="Arial" panose="020B0604020202020204" pitchFamily="34" charset="0"/>
              </a:rPr>
              <a:t>These are in November, February and June. They are broken down into:</a:t>
            </a:r>
            <a:endParaRPr lang="en-US" sz="1700" dirty="0">
              <a:latin typeface="Arial" panose="020B0604020202020204" pitchFamily="34" charset="0"/>
              <a:ea typeface="Calibri"/>
              <a:cs typeface="Arial" panose="020B0604020202020204" pitchFamily="34" charset="0"/>
            </a:endParaRPr>
          </a:p>
          <a:p>
            <a:pPr marL="256843" indent="-256843" algn="l">
              <a:lnSpc>
                <a:spcPct val="150000"/>
              </a:lnSpc>
            </a:pPr>
            <a:r>
              <a:rPr lang="en-GB" sz="1700" dirty="0">
                <a:latin typeface="Arial" panose="020B0604020202020204" pitchFamily="34" charset="0"/>
                <a:ea typeface="+mn-lt"/>
                <a:cs typeface="Arial" panose="020B0604020202020204" pitchFamily="34" charset="0"/>
              </a:rPr>
              <a:t>Learning behaviour</a:t>
            </a:r>
            <a:endParaRPr lang="en-GB" sz="1700" dirty="0">
              <a:latin typeface="Arial" panose="020B0604020202020204" pitchFamily="34" charset="0"/>
              <a:ea typeface="Calibri"/>
              <a:cs typeface="Arial" panose="020B0604020202020204" pitchFamily="34" charset="0"/>
            </a:endParaRPr>
          </a:p>
          <a:p>
            <a:pPr marL="256843" indent="-256843" algn="l">
              <a:lnSpc>
                <a:spcPct val="150000"/>
              </a:lnSpc>
            </a:pPr>
            <a:r>
              <a:rPr lang="en-GB" sz="1700" dirty="0">
                <a:latin typeface="Arial" panose="020B0604020202020204" pitchFamily="34" charset="0"/>
                <a:ea typeface="+mn-lt"/>
                <a:cs typeface="Arial" panose="020B0604020202020204" pitchFamily="34" charset="0"/>
              </a:rPr>
              <a:t>Effort in classwork</a:t>
            </a:r>
            <a:endParaRPr lang="en-GB" sz="1700" dirty="0">
              <a:latin typeface="Arial" panose="020B0604020202020204" pitchFamily="34" charset="0"/>
              <a:ea typeface="Calibri"/>
              <a:cs typeface="Arial" panose="020B0604020202020204" pitchFamily="34" charset="0"/>
            </a:endParaRPr>
          </a:p>
          <a:p>
            <a:pPr marL="256843" indent="-256843" algn="l">
              <a:lnSpc>
                <a:spcPct val="150000"/>
              </a:lnSpc>
            </a:pPr>
            <a:r>
              <a:rPr lang="en-GB" sz="1700" dirty="0">
                <a:latin typeface="Arial" panose="020B0604020202020204" pitchFamily="34" charset="0"/>
                <a:ea typeface="+mn-lt"/>
                <a:cs typeface="Arial" panose="020B0604020202020204" pitchFamily="34" charset="0"/>
              </a:rPr>
              <a:t>Independent learning (homework)</a:t>
            </a:r>
            <a:endParaRPr lang="en-GB" sz="1700" dirty="0">
              <a:latin typeface="Arial" panose="020B0604020202020204" pitchFamily="34" charset="0"/>
              <a:ea typeface="Calibri"/>
              <a:cs typeface="Arial" panose="020B0604020202020204" pitchFamily="34" charset="0"/>
            </a:endParaRPr>
          </a:p>
          <a:p>
            <a:pPr marL="256843" indent="-256843" algn="l">
              <a:buNone/>
            </a:pPr>
            <a:endParaRPr lang="en-GB" sz="1700" dirty="0">
              <a:latin typeface="Arial" panose="020B0604020202020204" pitchFamily="34" charset="0"/>
              <a:ea typeface="+mn-lt"/>
              <a:cs typeface="Arial" panose="020B0604020202020204" pitchFamily="34" charset="0"/>
            </a:endParaRPr>
          </a:p>
          <a:p>
            <a:pPr marL="256843" indent="-256843" algn="l">
              <a:buNone/>
            </a:pPr>
            <a:r>
              <a:rPr lang="en-GB" sz="1700" dirty="0">
                <a:latin typeface="Arial" panose="020B0604020202020204" pitchFamily="34" charset="0"/>
                <a:ea typeface="+mn-lt"/>
                <a:cs typeface="Arial" panose="020B0604020202020204" pitchFamily="34" charset="0"/>
              </a:rPr>
              <a:t>Most subjects provide </a:t>
            </a:r>
            <a:r>
              <a:rPr lang="en-GB" sz="1700" b="1" dirty="0">
                <a:latin typeface="Arial" panose="020B0604020202020204" pitchFamily="34" charset="0"/>
                <a:ea typeface="+mn-lt"/>
                <a:cs typeface="Arial" panose="020B0604020202020204" pitchFamily="34" charset="0"/>
              </a:rPr>
              <a:t>2 attainment grades per year</a:t>
            </a:r>
            <a:r>
              <a:rPr lang="en-GB" sz="1700" dirty="0">
                <a:latin typeface="Arial" panose="020B0604020202020204" pitchFamily="34" charset="0"/>
                <a:ea typeface="+mn-lt"/>
                <a:cs typeface="Arial" panose="020B0604020202020204" pitchFamily="34" charset="0"/>
              </a:rPr>
              <a:t>. These are in February and June. </a:t>
            </a:r>
          </a:p>
          <a:p>
            <a:pPr marL="0" indent="0" algn="l">
              <a:buNone/>
            </a:pPr>
            <a:endParaRPr lang="en-GB" sz="1700" dirty="0">
              <a:latin typeface="Arial" panose="020B0604020202020204" pitchFamily="34" charset="0"/>
              <a:ea typeface="+mn-lt"/>
              <a:cs typeface="Arial" panose="020B0604020202020204" pitchFamily="34" charset="0"/>
            </a:endParaRPr>
          </a:p>
          <a:p>
            <a:pPr marL="0" indent="0" algn="l">
              <a:buNone/>
            </a:pPr>
            <a:r>
              <a:rPr lang="en-GB" sz="1700" dirty="0">
                <a:latin typeface="Arial" panose="020B0604020202020204" pitchFamily="34" charset="0"/>
                <a:ea typeface="+mn-lt"/>
                <a:cs typeface="Arial" panose="020B0604020202020204" pitchFamily="34" charset="0"/>
              </a:rPr>
              <a:t>The four rotation subjects are: PSHE, Food, Design &amp; Technology and Performing Arts. These subjects provide an attainment grade after their unit of 10 weeks teaching in November, February, May and July.</a:t>
            </a:r>
          </a:p>
          <a:p>
            <a:pPr marL="256843" indent="-256843" algn="l">
              <a:buNone/>
            </a:pPr>
            <a:endParaRPr lang="en-GB" sz="1400" dirty="0">
              <a:latin typeface="Arial" panose="020B0604020202020204" pitchFamily="34" charset="0"/>
              <a:ea typeface="Calibri"/>
              <a:cs typeface="Arial" panose="020B0604020202020204" pitchFamily="34" charset="0"/>
            </a:endParaRPr>
          </a:p>
          <a:p>
            <a:pPr marL="0" indent="0" algn="l">
              <a:buNone/>
            </a:pPr>
            <a:endParaRPr lang="en-GB" sz="1400" dirty="0">
              <a:latin typeface="Arial" panose="020B0604020202020204" pitchFamily="34" charset="0"/>
              <a:cs typeface="Arial" panose="020B0604020202020204" pitchFamily="34" charset="0"/>
            </a:endParaRPr>
          </a:p>
          <a:p>
            <a:pPr marL="256843" indent="-256843" algn="l"/>
            <a:endParaRPr lang="en-US"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C1FF9F-A614-5843-8E0F-97D97EA24D80}"/>
              </a:ext>
            </a:extLst>
          </p:cNvPr>
          <p:cNvSpPr/>
          <p:nvPr/>
        </p:nvSpPr>
        <p:spPr>
          <a:xfrm>
            <a:off x="1782263" y="1029593"/>
            <a:ext cx="5579473" cy="633468"/>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Reports</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413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C970565C-B304-1405-DBDC-7345015576EB}"/>
              </a:ext>
            </a:extLst>
          </p:cNvPr>
          <p:cNvSpPr txBox="1">
            <a:spLocks/>
          </p:cNvSpPr>
          <p:nvPr/>
        </p:nvSpPr>
        <p:spPr>
          <a:xfrm>
            <a:off x="564047" y="3343284"/>
            <a:ext cx="8155410" cy="3253356"/>
          </a:xfrm>
          <a:prstGeom prst="rect">
            <a:avLst/>
          </a:prstGeom>
        </p:spPr>
        <p:txBody>
          <a:bodyPr lIns="48221" tIns="24111" rIns="48221" bIns="24111"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l"/>
            <a:r>
              <a:rPr lang="en-GB" sz="2000" dirty="0">
                <a:latin typeface="Arial" panose="020B0604020202020204" pitchFamily="34" charset="0"/>
                <a:ea typeface="+mn-lt"/>
                <a:cs typeface="Arial" panose="020B0604020202020204" pitchFamily="34" charset="0"/>
              </a:rPr>
              <a:t>On a daily basis, we report the following to all parents using Go4Schools:</a:t>
            </a:r>
            <a:endParaRPr lang="en-GB" sz="2000" dirty="0">
              <a:latin typeface="Arial" panose="020B0604020202020204" pitchFamily="34" charset="0"/>
              <a:ea typeface="Calibri"/>
              <a:cs typeface="Arial" panose="020B0604020202020204" pitchFamily="34" charset="0"/>
            </a:endParaRPr>
          </a:p>
          <a:p>
            <a:pPr marL="285750" lvl="1" indent="-285750" algn="l">
              <a:lnSpc>
                <a:spcPct val="150000"/>
              </a:lnSpc>
              <a:buFont typeface="Arial" panose="020B0604020202020204" pitchFamily="34" charset="0"/>
              <a:buChar char="•"/>
            </a:pPr>
            <a:r>
              <a:rPr lang="en-GB" sz="2000" dirty="0">
                <a:latin typeface="Arial" panose="020B0604020202020204" pitchFamily="34" charset="0"/>
                <a:ea typeface="Calibri"/>
                <a:cs typeface="Arial" panose="020B0604020202020204" pitchFamily="34" charset="0"/>
              </a:rPr>
              <a:t>Attendance to all lessons</a:t>
            </a:r>
          </a:p>
          <a:p>
            <a:pPr marL="285750" lvl="1" indent="-285750" algn="l">
              <a:lnSpc>
                <a:spcPct val="150000"/>
              </a:lnSpc>
              <a:buFont typeface="Arial" panose="020B0604020202020204" pitchFamily="34" charset="0"/>
              <a:buChar char="•"/>
            </a:pPr>
            <a:r>
              <a:rPr lang="en-GB" sz="2000" dirty="0">
                <a:latin typeface="Arial" panose="020B0604020202020204" pitchFamily="34" charset="0"/>
                <a:ea typeface="Calibri"/>
                <a:cs typeface="Arial" panose="020B0604020202020204" pitchFamily="34" charset="0"/>
              </a:rPr>
              <a:t>Punctuality</a:t>
            </a:r>
          </a:p>
          <a:p>
            <a:pPr marL="285750" lvl="1" indent="-285750" algn="l">
              <a:lnSpc>
                <a:spcPct val="150000"/>
              </a:lnSpc>
              <a:buFont typeface="Arial" panose="020B0604020202020204" pitchFamily="34" charset="0"/>
              <a:buChar char="•"/>
            </a:pPr>
            <a:r>
              <a:rPr lang="en-GB" sz="2000" dirty="0">
                <a:latin typeface="Arial" panose="020B0604020202020204" pitchFamily="34" charset="0"/>
                <a:ea typeface="Calibri"/>
                <a:cs typeface="Arial" panose="020B0604020202020204" pitchFamily="34" charset="0"/>
              </a:rPr>
              <a:t>Merits and other positive rewards</a:t>
            </a:r>
          </a:p>
          <a:p>
            <a:pPr marL="285750" lvl="1" indent="-285750" algn="l">
              <a:lnSpc>
                <a:spcPct val="150000"/>
              </a:lnSpc>
              <a:buFont typeface="Arial" panose="020B0604020202020204" pitchFamily="34" charset="0"/>
              <a:buChar char="•"/>
            </a:pPr>
            <a:r>
              <a:rPr lang="en-GB" sz="2000" dirty="0">
                <a:latin typeface="Arial" panose="020B0604020202020204" pitchFamily="34" charset="0"/>
                <a:ea typeface="Calibri"/>
                <a:cs typeface="Arial" panose="020B0604020202020204" pitchFamily="34" charset="0"/>
              </a:rPr>
              <a:t>Negative behaviour points and detentions</a:t>
            </a:r>
          </a:p>
          <a:p>
            <a:pPr marL="256843" indent="-256843" algn="l"/>
            <a:endParaRPr lang="en-GB" sz="2000" dirty="0">
              <a:latin typeface="Arial" panose="020B0604020202020204" pitchFamily="34" charset="0"/>
              <a:ea typeface="Calibri"/>
              <a:cs typeface="Arial" panose="020B0604020202020204" pitchFamily="34" charset="0"/>
            </a:endParaRPr>
          </a:p>
          <a:p>
            <a:pPr marL="256843" indent="-256843" algn="l"/>
            <a:endParaRPr lang="en-GB" sz="2000" dirty="0">
              <a:latin typeface="Arial" panose="020B0604020202020204" pitchFamily="34" charset="0"/>
              <a:ea typeface="Calibri"/>
              <a:cs typeface="Arial" panose="020B0604020202020204" pitchFamily="34" charset="0"/>
            </a:endParaRPr>
          </a:p>
          <a:p>
            <a:pPr marL="256843" indent="-256843" algn="l"/>
            <a:endParaRPr lang="en-GB" sz="2000" dirty="0">
              <a:latin typeface="Arial" panose="020B0604020202020204" pitchFamily="34" charset="0"/>
              <a:ea typeface="Calibri"/>
              <a:cs typeface="Arial" panose="020B0604020202020204" pitchFamily="34" charset="0"/>
            </a:endParaRPr>
          </a:p>
          <a:p>
            <a:pPr algn="l"/>
            <a:endParaRPr lang="en-GB" sz="2000" dirty="0">
              <a:latin typeface="Arial" panose="020B0604020202020204" pitchFamily="34" charset="0"/>
              <a:ea typeface="Calibri"/>
              <a:cs typeface="Arial" panose="020B0604020202020204" pitchFamily="34" charset="0"/>
            </a:endParaRPr>
          </a:p>
          <a:p>
            <a:pPr marL="256843" indent="-256843" algn="l"/>
            <a:endParaRPr lang="en-US" sz="2000" dirty="0">
              <a:latin typeface="Arial" panose="020B0604020202020204" pitchFamily="34" charset="0"/>
              <a:ea typeface="Calibri"/>
              <a:cs typeface="Arial" panose="020B0604020202020204" pitchFamily="34" charset="0"/>
            </a:endParaRPr>
          </a:p>
        </p:txBody>
      </p:sp>
      <p:sp>
        <p:nvSpPr>
          <p:cNvPr id="5" name="Rectangle 4">
            <a:extLst>
              <a:ext uri="{FF2B5EF4-FFF2-40B4-BE49-F238E27FC236}">
                <a16:creationId xmlns:a16="http://schemas.microsoft.com/office/drawing/2014/main" id="{C1431BFE-CB19-4114-BF60-9BE7CEFF58D5}"/>
              </a:ext>
            </a:extLst>
          </p:cNvPr>
          <p:cNvSpPr/>
          <p:nvPr/>
        </p:nvSpPr>
        <p:spPr>
          <a:xfrm>
            <a:off x="891132" y="1053020"/>
            <a:ext cx="7361736" cy="633468"/>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US"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GB" sz="3800" dirty="0" err="1">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ommunication</a:t>
            </a:r>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Go4Schools</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0" name="Picture 2" descr="Stantonbury School - Go 4 Schools">
            <a:extLst>
              <a:ext uri="{FF2B5EF4-FFF2-40B4-BE49-F238E27FC236}">
                <a16:creationId xmlns:a16="http://schemas.microsoft.com/office/drawing/2014/main" id="{5EFB03D0-637B-4F10-BBEC-26340FAA97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6818" y="2002869"/>
            <a:ext cx="2449516" cy="102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107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4E06F-88E1-E5DE-950D-1331C7DB7C5E}"/>
            </a:ext>
          </a:extLst>
        </p:cNvPr>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6624E0E-99CD-F050-A775-933D594B9A30}"/>
              </a:ext>
            </a:extLst>
          </p:cNvPr>
          <p:cNvSpPr txBox="1">
            <a:spLocks/>
          </p:cNvSpPr>
          <p:nvPr/>
        </p:nvSpPr>
        <p:spPr>
          <a:xfrm>
            <a:off x="716448" y="2420995"/>
            <a:ext cx="8155410" cy="3253356"/>
          </a:xfrm>
          <a:prstGeom prst="rect">
            <a:avLst/>
          </a:prstGeom>
        </p:spPr>
        <p:txBody>
          <a:bodyPr lIns="48221" tIns="24111" rIns="48221" bIns="24111"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l"/>
            <a:r>
              <a:rPr lang="en-US" sz="2000" dirty="0">
                <a:latin typeface="Arial" panose="020B0604020202020204" pitchFamily="34" charset="0"/>
                <a:ea typeface="Calibri"/>
                <a:cs typeface="Arial" panose="020B0604020202020204" pitchFamily="34" charset="0"/>
              </a:rPr>
              <a:t>Email, phone or arrange a meeting to discuss any challenges with:</a:t>
            </a:r>
          </a:p>
          <a:p>
            <a:pPr marL="556885" lvl="1" indent="-213980" algn="l">
              <a:lnSpc>
                <a:spcPct val="150000"/>
              </a:lnSpc>
              <a:buFont typeface="Courier New"/>
              <a:buChar char="o"/>
            </a:pPr>
            <a:r>
              <a:rPr lang="en-US" sz="2000" dirty="0">
                <a:latin typeface="Arial" panose="020B0604020202020204" pitchFamily="34" charset="0"/>
                <a:ea typeface="Calibri"/>
                <a:cs typeface="Arial" panose="020B0604020202020204" pitchFamily="34" charset="0"/>
              </a:rPr>
              <a:t>Form tutor</a:t>
            </a:r>
          </a:p>
          <a:p>
            <a:pPr marL="556885" lvl="1" indent="-213980" algn="l">
              <a:lnSpc>
                <a:spcPct val="150000"/>
              </a:lnSpc>
              <a:buFont typeface="Courier New"/>
              <a:buChar char="o"/>
            </a:pPr>
            <a:r>
              <a:rPr lang="en-US" sz="2000" dirty="0">
                <a:latin typeface="Arial" panose="020B0604020202020204" pitchFamily="34" charset="0"/>
                <a:ea typeface="Calibri"/>
                <a:cs typeface="Arial" panose="020B0604020202020204" pitchFamily="34" charset="0"/>
              </a:rPr>
              <a:t>Head of Year – Miss Scarlett/Miss Ward </a:t>
            </a:r>
          </a:p>
          <a:p>
            <a:pPr marL="556885" lvl="1" indent="-213980" algn="l">
              <a:lnSpc>
                <a:spcPct val="150000"/>
              </a:lnSpc>
              <a:buFont typeface="Courier New"/>
              <a:buChar char="o"/>
            </a:pPr>
            <a:r>
              <a:rPr lang="en-US" sz="2000" dirty="0">
                <a:latin typeface="Arial" panose="020B0604020202020204" pitchFamily="34" charset="0"/>
                <a:ea typeface="Calibri"/>
                <a:cs typeface="Arial" panose="020B0604020202020204" pitchFamily="34" charset="0"/>
              </a:rPr>
              <a:t>Assistant Headteacher – </a:t>
            </a:r>
            <a:r>
              <a:rPr lang="en-US" sz="2000" dirty="0" err="1">
                <a:latin typeface="Arial" panose="020B0604020202020204" pitchFamily="34" charset="0"/>
                <a:ea typeface="Calibri"/>
                <a:cs typeface="Arial" panose="020B0604020202020204" pitchFamily="34" charset="0"/>
              </a:rPr>
              <a:t>Mr</a:t>
            </a:r>
            <a:r>
              <a:rPr lang="en-US" sz="2000" dirty="0">
                <a:latin typeface="Arial" panose="020B0604020202020204" pitchFamily="34" charset="0"/>
                <a:ea typeface="Calibri"/>
                <a:cs typeface="Arial" panose="020B0604020202020204" pitchFamily="34" charset="0"/>
              </a:rPr>
              <a:t> Spillane</a:t>
            </a:r>
          </a:p>
          <a:p>
            <a:pPr marL="556885" lvl="1" indent="-213980" algn="l">
              <a:lnSpc>
                <a:spcPct val="150000"/>
              </a:lnSpc>
              <a:buFont typeface="Courier New"/>
              <a:buChar char="o"/>
            </a:pPr>
            <a:r>
              <a:rPr lang="en-US" sz="2000" dirty="0">
                <a:latin typeface="Arial" panose="020B0604020202020204" pitchFamily="34" charset="0"/>
                <a:ea typeface="Calibri"/>
                <a:cs typeface="Arial" panose="020B0604020202020204" pitchFamily="34" charset="0"/>
              </a:rPr>
              <a:t>Headteacher – </a:t>
            </a:r>
            <a:r>
              <a:rPr lang="en-US" sz="2000" dirty="0" err="1">
                <a:latin typeface="Arial" panose="020B0604020202020204" pitchFamily="34" charset="0"/>
                <a:ea typeface="Calibri"/>
                <a:cs typeface="Arial" panose="020B0604020202020204" pitchFamily="34" charset="0"/>
              </a:rPr>
              <a:t>Mr</a:t>
            </a:r>
            <a:r>
              <a:rPr lang="en-US" sz="2000" dirty="0">
                <a:latin typeface="Arial" panose="020B0604020202020204" pitchFamily="34" charset="0"/>
                <a:ea typeface="Calibri"/>
                <a:cs typeface="Arial" panose="020B0604020202020204" pitchFamily="34" charset="0"/>
              </a:rPr>
              <a:t> O'Regan</a:t>
            </a:r>
          </a:p>
          <a:p>
            <a:pPr marL="256843" indent="-256843" algn="l"/>
            <a:endParaRPr lang="en-GB" sz="2000" dirty="0">
              <a:latin typeface="Arial" panose="020B0604020202020204" pitchFamily="34" charset="0"/>
              <a:ea typeface="Calibri"/>
              <a:cs typeface="Arial" panose="020B0604020202020204" pitchFamily="34" charset="0"/>
            </a:endParaRPr>
          </a:p>
          <a:p>
            <a:pPr marL="256843" indent="-256843" algn="l"/>
            <a:endParaRPr lang="en-GB" sz="2000" dirty="0">
              <a:latin typeface="Arial" panose="020B0604020202020204" pitchFamily="34" charset="0"/>
              <a:ea typeface="Calibri"/>
              <a:cs typeface="Arial" panose="020B0604020202020204" pitchFamily="34" charset="0"/>
            </a:endParaRPr>
          </a:p>
          <a:p>
            <a:pPr marL="256843" indent="-256843" algn="l"/>
            <a:endParaRPr lang="en-GB" sz="2000" dirty="0">
              <a:latin typeface="Arial" panose="020B0604020202020204" pitchFamily="34" charset="0"/>
              <a:ea typeface="Calibri"/>
              <a:cs typeface="Arial" panose="020B0604020202020204" pitchFamily="34" charset="0"/>
            </a:endParaRPr>
          </a:p>
          <a:p>
            <a:pPr algn="l"/>
            <a:endParaRPr lang="en-GB" sz="2000" dirty="0">
              <a:latin typeface="Arial" panose="020B0604020202020204" pitchFamily="34" charset="0"/>
              <a:ea typeface="Calibri"/>
              <a:cs typeface="Arial" panose="020B0604020202020204" pitchFamily="34" charset="0"/>
            </a:endParaRPr>
          </a:p>
          <a:p>
            <a:pPr marL="256843" indent="-256843" algn="l"/>
            <a:endParaRPr lang="en-US" sz="2000" dirty="0">
              <a:latin typeface="Arial" panose="020B0604020202020204" pitchFamily="34" charset="0"/>
              <a:ea typeface="Calibri"/>
              <a:cs typeface="Arial" panose="020B0604020202020204" pitchFamily="34" charset="0"/>
            </a:endParaRPr>
          </a:p>
        </p:txBody>
      </p:sp>
      <p:sp>
        <p:nvSpPr>
          <p:cNvPr id="5" name="Rectangle 4">
            <a:extLst>
              <a:ext uri="{FF2B5EF4-FFF2-40B4-BE49-F238E27FC236}">
                <a16:creationId xmlns:a16="http://schemas.microsoft.com/office/drawing/2014/main" id="{A5981D23-1495-0D7E-4195-83E555219091}"/>
              </a:ext>
            </a:extLst>
          </p:cNvPr>
          <p:cNvSpPr/>
          <p:nvPr/>
        </p:nvSpPr>
        <p:spPr>
          <a:xfrm>
            <a:off x="891132" y="1053020"/>
            <a:ext cx="7361736" cy="633468"/>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US"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GB" sz="3800" dirty="0" err="1">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ommunication</a:t>
            </a:r>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Pastoral Team</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49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59132D-73EA-ED4E-BA26-7A2E3C73086E}"/>
              </a:ext>
            </a:extLst>
          </p:cNvPr>
          <p:cNvSpPr/>
          <p:nvPr/>
        </p:nvSpPr>
        <p:spPr>
          <a:xfrm>
            <a:off x="2657160" y="1703279"/>
            <a:ext cx="3829680" cy="212365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44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Transition Evening </a:t>
            </a:r>
          </a:p>
          <a:p>
            <a:r>
              <a:rPr lang="en-GB" sz="44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2025</a:t>
            </a:r>
            <a:endParaRPr 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6FBB13B-C119-41AF-85A6-E7A410A86C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4732" y="4092892"/>
            <a:ext cx="2707668" cy="1725528"/>
          </a:xfrm>
          <a:prstGeom prst="rect">
            <a:avLst/>
          </a:prstGeom>
        </p:spPr>
      </p:pic>
    </p:spTree>
    <p:extLst>
      <p:ext uri="{BB962C8B-B14F-4D97-AF65-F5344CB8AC3E}">
        <p14:creationId xmlns:p14="http://schemas.microsoft.com/office/powerpoint/2010/main" val="12948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26"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9A8659-01E9-E379-55F0-46AEAB346891}"/>
              </a:ext>
            </a:extLst>
          </p:cNvPr>
          <p:cNvSpPr/>
          <p:nvPr/>
        </p:nvSpPr>
        <p:spPr>
          <a:xfrm>
            <a:off x="891132" y="903999"/>
            <a:ext cx="7361736" cy="633468"/>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US"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Attendance</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4F5E431E-6A01-D82E-5952-499867394F58}"/>
              </a:ext>
            </a:extLst>
          </p:cNvPr>
          <p:cNvSpPr txBox="1">
            <a:spLocks/>
          </p:cNvSpPr>
          <p:nvPr/>
        </p:nvSpPr>
        <p:spPr>
          <a:xfrm>
            <a:off x="217714" y="2140060"/>
            <a:ext cx="2862943" cy="3253356"/>
          </a:xfrm>
          <a:prstGeom prst="rect">
            <a:avLst/>
          </a:prstGeom>
        </p:spPr>
        <p:txBody>
          <a:bodyPr lIns="48221" tIns="24111" rIns="48221" bIns="24111"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l"/>
            <a:r>
              <a:rPr lang="en-US" sz="1800" dirty="0">
                <a:latin typeface="Arial" panose="020B0604020202020204" pitchFamily="34" charset="0"/>
                <a:ea typeface="Calibri"/>
                <a:cs typeface="Arial" panose="020B0604020202020204" pitchFamily="34" charset="0"/>
              </a:rPr>
              <a:t>School attendance is very important. </a:t>
            </a:r>
          </a:p>
          <a:p>
            <a:pPr algn="l"/>
            <a:endParaRPr lang="en-US" sz="1800" dirty="0">
              <a:latin typeface="Arial" panose="020B0604020202020204" pitchFamily="34" charset="0"/>
              <a:ea typeface="Calibri"/>
              <a:cs typeface="Arial" panose="020B0604020202020204" pitchFamily="34" charset="0"/>
            </a:endParaRPr>
          </a:p>
          <a:p>
            <a:pPr algn="l"/>
            <a:r>
              <a:rPr lang="en-US" sz="1800" dirty="0">
                <a:latin typeface="Arial" panose="020B0604020202020204" pitchFamily="34" charset="0"/>
                <a:ea typeface="Calibri"/>
                <a:cs typeface="Arial" panose="020B0604020202020204" pitchFamily="34" charset="0"/>
              </a:rPr>
              <a:t>We are here to support you if your child is having medical or emotional issues which are affecting their attendance. Please contact us to speak about these. </a:t>
            </a:r>
          </a:p>
          <a:p>
            <a:pPr algn="l"/>
            <a:endParaRPr lang="en-US" sz="1800" dirty="0">
              <a:latin typeface="Arial" panose="020B0604020202020204" pitchFamily="34" charset="0"/>
              <a:ea typeface="Calibri"/>
              <a:cs typeface="Arial" panose="020B0604020202020204" pitchFamily="34" charset="0"/>
            </a:endParaRPr>
          </a:p>
          <a:p>
            <a:pPr algn="l"/>
            <a:r>
              <a:rPr lang="en-US" sz="1800" dirty="0">
                <a:latin typeface="Arial" panose="020B0604020202020204" pitchFamily="34" charset="0"/>
                <a:ea typeface="Calibri"/>
                <a:cs typeface="Arial" panose="020B0604020202020204" pitchFamily="34" charset="0"/>
              </a:rPr>
              <a:t>Please don’t take term time holidays.</a:t>
            </a:r>
          </a:p>
          <a:p>
            <a:pPr marL="256843" indent="-256843" algn="l"/>
            <a:endParaRPr lang="en-GB" sz="1800" dirty="0">
              <a:latin typeface="Arial" panose="020B0604020202020204" pitchFamily="34" charset="0"/>
              <a:ea typeface="Calibri"/>
              <a:cs typeface="Arial" panose="020B0604020202020204" pitchFamily="34" charset="0"/>
            </a:endParaRPr>
          </a:p>
          <a:p>
            <a:pPr marL="256843" indent="-256843" algn="l"/>
            <a:endParaRPr lang="en-GB" sz="1800" dirty="0">
              <a:latin typeface="Arial" panose="020B0604020202020204" pitchFamily="34" charset="0"/>
              <a:ea typeface="Calibri"/>
              <a:cs typeface="Arial" panose="020B0604020202020204" pitchFamily="34" charset="0"/>
            </a:endParaRPr>
          </a:p>
          <a:p>
            <a:pPr marL="256843" indent="-256843" algn="l"/>
            <a:endParaRPr lang="en-GB" sz="1800" dirty="0">
              <a:latin typeface="Arial" panose="020B0604020202020204" pitchFamily="34" charset="0"/>
              <a:ea typeface="Calibri"/>
              <a:cs typeface="Arial" panose="020B0604020202020204" pitchFamily="34" charset="0"/>
            </a:endParaRPr>
          </a:p>
          <a:p>
            <a:pPr algn="l"/>
            <a:endParaRPr lang="en-GB" sz="1800" dirty="0">
              <a:latin typeface="Arial" panose="020B0604020202020204" pitchFamily="34" charset="0"/>
              <a:ea typeface="Calibri"/>
              <a:cs typeface="Arial" panose="020B0604020202020204" pitchFamily="34" charset="0"/>
            </a:endParaRPr>
          </a:p>
          <a:p>
            <a:pPr marL="256843" indent="-256843" algn="l"/>
            <a:endParaRPr lang="en-US" sz="1800" dirty="0">
              <a:latin typeface="Arial" panose="020B0604020202020204" pitchFamily="34" charset="0"/>
              <a:ea typeface="Calibri"/>
              <a:cs typeface="Arial" panose="020B0604020202020204" pitchFamily="34" charset="0"/>
            </a:endParaRPr>
          </a:p>
        </p:txBody>
      </p:sp>
      <p:pic>
        <p:nvPicPr>
          <p:cNvPr id="1026" name="Picture 2" descr="Outstanding attendance linked to academic success - Dame Elizabeth Cadbury  School">
            <a:extLst>
              <a:ext uri="{FF2B5EF4-FFF2-40B4-BE49-F238E27FC236}">
                <a16:creationId xmlns:a16="http://schemas.microsoft.com/office/drawing/2014/main" id="{CF3929BD-F585-9430-E462-E777F3D8AA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0657" y="2126845"/>
            <a:ext cx="5845629" cy="351042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360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7EDC2-6212-E653-6A88-E1BD8588BEB2}"/>
              </a:ext>
            </a:extLst>
          </p:cNvPr>
          <p:cNvSpPr/>
          <p:nvPr/>
        </p:nvSpPr>
        <p:spPr>
          <a:xfrm>
            <a:off x="891132" y="1150992"/>
            <a:ext cx="7361736" cy="1218244"/>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US" sz="3800" i="1"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Firm on </a:t>
            </a:r>
            <a:r>
              <a:rPr lang="en-US" sz="3800" i="1" dirty="0" err="1">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behaviour</a:t>
            </a:r>
            <a:r>
              <a:rPr lang="en-US" sz="3800" i="1"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gentle on the child</a:t>
            </a:r>
            <a:endParaRPr lang="en-US" sz="3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E9E3C04-7717-B4F7-E39F-BEB4D929A673}"/>
              </a:ext>
            </a:extLst>
          </p:cNvPr>
          <p:cNvSpPr txBox="1"/>
          <p:nvPr/>
        </p:nvSpPr>
        <p:spPr>
          <a:xfrm>
            <a:off x="333630" y="2728883"/>
            <a:ext cx="8377883" cy="2554545"/>
          </a:xfrm>
          <a:prstGeom prst="rect">
            <a:avLst/>
          </a:prstGeom>
          <a:noFill/>
        </p:spPr>
        <p:txBody>
          <a:bodyPr wrap="square">
            <a:spAutoFit/>
          </a:bodyPr>
          <a:lstStyle/>
          <a:p>
            <a:r>
              <a:rPr lang="en-US" sz="2000" dirty="0"/>
              <a:t>At King Edwards we take a relational approach to </a:t>
            </a:r>
            <a:r>
              <a:rPr lang="en-US" sz="2000" dirty="0" err="1"/>
              <a:t>behaviour</a:t>
            </a:r>
            <a:r>
              <a:rPr lang="en-US" sz="2000" dirty="0"/>
              <a:t>, grounded in the belief that strong, respectful relationships are at the heart of a positive and supportive learning environment. We focus on understanding the reasons behind </a:t>
            </a:r>
            <a:r>
              <a:rPr lang="en-US" sz="2000" dirty="0" err="1"/>
              <a:t>behaviour</a:t>
            </a:r>
            <a:r>
              <a:rPr lang="en-US" sz="2000" dirty="0"/>
              <a:t> and working collaboratively with students and families to make positive choices. Open and honest communication between school and home is key to this approach — when we work together, we can support each child more effectively, helping them to grow not just academically, but socially and emotionally as well.</a:t>
            </a:r>
            <a:endParaRPr lang="en-GB" sz="2000" dirty="0"/>
          </a:p>
        </p:txBody>
      </p:sp>
    </p:spTree>
    <p:extLst>
      <p:ext uri="{BB962C8B-B14F-4D97-AF65-F5344CB8AC3E}">
        <p14:creationId xmlns:p14="http://schemas.microsoft.com/office/powerpoint/2010/main" val="2991219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3FA1-5E93-498F-D188-FDC9E97F5790}"/>
              </a:ext>
            </a:extLst>
          </p:cNvPr>
          <p:cNvSpPr>
            <a:spLocks noGrp="1"/>
          </p:cNvSpPr>
          <p:nvPr>
            <p:ph type="title"/>
          </p:nvPr>
        </p:nvSpPr>
        <p:spPr>
          <a:xfrm>
            <a:off x="1350433" y="698599"/>
            <a:ext cx="6443133" cy="1143000"/>
          </a:xfrm>
        </p:spPr>
        <p:txBody>
          <a:bodyPr>
            <a:norm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Mobile Phones</a:t>
            </a:r>
            <a:endParaRPr lang="en-US" sz="3800" dirty="0">
              <a:ea typeface="Calibri"/>
              <a:cs typeface="Calibri"/>
            </a:endParaRPr>
          </a:p>
        </p:txBody>
      </p:sp>
      <p:pic>
        <p:nvPicPr>
          <p:cNvPr id="5122" name="Picture 2" descr="Ban smartphones for under-16s, PM told | Politics News | Sky News">
            <a:extLst>
              <a:ext uri="{FF2B5EF4-FFF2-40B4-BE49-F238E27FC236}">
                <a16:creationId xmlns:a16="http://schemas.microsoft.com/office/drawing/2014/main" id="{877707E9-D7BA-5B9B-8AD9-0088B167220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2134"/>
          <a:stretch/>
        </p:blipFill>
        <p:spPr bwMode="auto">
          <a:xfrm>
            <a:off x="3352801" y="2383969"/>
            <a:ext cx="5326743" cy="2996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3113AF-72B4-4B7B-F236-E874C11C9A57}"/>
              </a:ext>
            </a:extLst>
          </p:cNvPr>
          <p:cNvSpPr txBox="1"/>
          <p:nvPr/>
        </p:nvSpPr>
        <p:spPr>
          <a:xfrm>
            <a:off x="685800" y="1887055"/>
            <a:ext cx="3048000" cy="4154984"/>
          </a:xfrm>
          <a:prstGeom prst="rect">
            <a:avLst/>
          </a:prstGeom>
          <a:noFill/>
        </p:spPr>
        <p:txBody>
          <a:bodyPr wrap="square" rtlCol="0">
            <a:spAutoFit/>
          </a:bodyPr>
          <a:lstStyle/>
          <a:p>
            <a:r>
              <a:rPr lang="en-US" sz="3200" dirty="0"/>
              <a:t>We are a </a:t>
            </a:r>
            <a:r>
              <a:rPr lang="en-US" sz="3200" i="1" dirty="0"/>
              <a:t>no phones </a:t>
            </a:r>
            <a:r>
              <a:rPr lang="en-US" sz="3200" dirty="0"/>
              <a:t>school</a:t>
            </a:r>
          </a:p>
          <a:p>
            <a:endParaRPr lang="en-US" sz="3200" dirty="0"/>
          </a:p>
          <a:p>
            <a:r>
              <a:rPr lang="en-US" sz="3200" dirty="0"/>
              <a:t>“Dumb phones”</a:t>
            </a:r>
          </a:p>
          <a:p>
            <a:endParaRPr lang="en-US" sz="3200" dirty="0"/>
          </a:p>
          <a:p>
            <a:r>
              <a:rPr lang="en-US" sz="3200" dirty="0"/>
              <a:t>Parental controls</a:t>
            </a:r>
          </a:p>
          <a:p>
            <a:endParaRPr lang="en-US" sz="3200" dirty="0"/>
          </a:p>
          <a:p>
            <a:r>
              <a:rPr lang="en-US" sz="3200" dirty="0"/>
              <a:t>Social media</a:t>
            </a:r>
            <a:endParaRPr lang="en-GB" sz="3200" dirty="0"/>
          </a:p>
        </p:txBody>
      </p:sp>
    </p:spTree>
    <p:extLst>
      <p:ext uri="{BB962C8B-B14F-4D97-AF65-F5344CB8AC3E}">
        <p14:creationId xmlns:p14="http://schemas.microsoft.com/office/powerpoint/2010/main" val="343657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75F214-744B-06A4-02C4-878A4E53CF40}"/>
              </a:ext>
            </a:extLst>
          </p:cNvPr>
          <p:cNvSpPr/>
          <p:nvPr/>
        </p:nvSpPr>
        <p:spPr>
          <a:xfrm>
            <a:off x="891132" y="802649"/>
            <a:ext cx="7361736" cy="633468"/>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US"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Rewards</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Content Placeholder 6" descr="A group of people posing for a photo&#10;&#10;Description automatically generated">
            <a:extLst>
              <a:ext uri="{FF2B5EF4-FFF2-40B4-BE49-F238E27FC236}">
                <a16:creationId xmlns:a16="http://schemas.microsoft.com/office/drawing/2014/main" id="{56E26308-1128-60D2-F3F0-33123E63732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5039" y="1524000"/>
            <a:ext cx="3386229" cy="2536667"/>
          </a:xfrm>
        </p:spPr>
      </p:pic>
      <p:sp>
        <p:nvSpPr>
          <p:cNvPr id="5" name="TextBox 4">
            <a:extLst>
              <a:ext uri="{FF2B5EF4-FFF2-40B4-BE49-F238E27FC236}">
                <a16:creationId xmlns:a16="http://schemas.microsoft.com/office/drawing/2014/main" id="{6D69BC15-0951-D233-0B1B-99272600E112}"/>
              </a:ext>
            </a:extLst>
          </p:cNvPr>
          <p:cNvSpPr txBox="1"/>
          <p:nvPr/>
        </p:nvSpPr>
        <p:spPr>
          <a:xfrm>
            <a:off x="293915" y="4111069"/>
            <a:ext cx="3386229" cy="369332"/>
          </a:xfrm>
          <a:prstGeom prst="rect">
            <a:avLst/>
          </a:prstGeom>
          <a:noFill/>
        </p:spPr>
        <p:txBody>
          <a:bodyPr wrap="square" rtlCol="0">
            <a:spAutoFit/>
          </a:bodyPr>
          <a:lstStyle/>
          <a:p>
            <a:r>
              <a:rPr lang="en-US" sz="1800" dirty="0"/>
              <a:t>Year 7 Disco – September 2025</a:t>
            </a:r>
            <a:endParaRPr lang="en-GB" sz="1800" dirty="0"/>
          </a:p>
        </p:txBody>
      </p:sp>
      <p:pic>
        <p:nvPicPr>
          <p:cNvPr id="8" name="Picture 7">
            <a:extLst>
              <a:ext uri="{FF2B5EF4-FFF2-40B4-BE49-F238E27FC236}">
                <a16:creationId xmlns:a16="http://schemas.microsoft.com/office/drawing/2014/main" id="{F953929E-671D-4079-BABD-34468E7007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7914" y="3735780"/>
            <a:ext cx="3222171" cy="2518531"/>
          </a:xfrm>
          <a:prstGeom prst="rect">
            <a:avLst/>
          </a:prstGeom>
        </p:spPr>
      </p:pic>
      <p:sp>
        <p:nvSpPr>
          <p:cNvPr id="9" name="TextBox 8">
            <a:extLst>
              <a:ext uri="{FF2B5EF4-FFF2-40B4-BE49-F238E27FC236}">
                <a16:creationId xmlns:a16="http://schemas.microsoft.com/office/drawing/2014/main" id="{B1C08ECF-C183-87B9-191F-DB0C2C495D41}"/>
              </a:ext>
            </a:extLst>
          </p:cNvPr>
          <p:cNvSpPr txBox="1"/>
          <p:nvPr/>
        </p:nvSpPr>
        <p:spPr>
          <a:xfrm>
            <a:off x="3006477" y="5269468"/>
            <a:ext cx="3386229" cy="369332"/>
          </a:xfrm>
          <a:prstGeom prst="rect">
            <a:avLst/>
          </a:prstGeom>
          <a:noFill/>
        </p:spPr>
        <p:txBody>
          <a:bodyPr wrap="square" rtlCol="0">
            <a:spAutoFit/>
          </a:bodyPr>
          <a:lstStyle/>
          <a:p>
            <a:r>
              <a:rPr lang="en-US" sz="1800" dirty="0"/>
              <a:t>Easter Egg Hunt</a:t>
            </a:r>
            <a:endParaRPr lang="en-GB" sz="1800" dirty="0"/>
          </a:p>
        </p:txBody>
      </p:sp>
      <p:pic>
        <p:nvPicPr>
          <p:cNvPr id="11" name="Picture 10">
            <a:extLst>
              <a:ext uri="{FF2B5EF4-FFF2-40B4-BE49-F238E27FC236}">
                <a16:creationId xmlns:a16="http://schemas.microsoft.com/office/drawing/2014/main" id="{FA0A75B3-92D9-0EFD-D06F-C95DC0A3E1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27915" y="1219200"/>
            <a:ext cx="3222171" cy="2416628"/>
          </a:xfrm>
          <a:prstGeom prst="rect">
            <a:avLst/>
          </a:prstGeom>
        </p:spPr>
      </p:pic>
      <p:sp>
        <p:nvSpPr>
          <p:cNvPr id="12" name="TextBox 11">
            <a:extLst>
              <a:ext uri="{FF2B5EF4-FFF2-40B4-BE49-F238E27FC236}">
                <a16:creationId xmlns:a16="http://schemas.microsoft.com/office/drawing/2014/main" id="{3FF239E8-58DC-FFE2-483A-1C28C0E5D451}"/>
              </a:ext>
            </a:extLst>
          </p:cNvPr>
          <p:cNvSpPr txBox="1"/>
          <p:nvPr/>
        </p:nvSpPr>
        <p:spPr>
          <a:xfrm>
            <a:off x="3082677" y="2482326"/>
            <a:ext cx="3386229" cy="369332"/>
          </a:xfrm>
          <a:prstGeom prst="rect">
            <a:avLst/>
          </a:prstGeom>
          <a:noFill/>
        </p:spPr>
        <p:txBody>
          <a:bodyPr wrap="square" rtlCol="0">
            <a:spAutoFit/>
          </a:bodyPr>
          <a:lstStyle/>
          <a:p>
            <a:r>
              <a:rPr lang="en-US" sz="1800" dirty="0"/>
              <a:t>Festive Fun Run</a:t>
            </a:r>
            <a:endParaRPr lang="en-GB" sz="1800" dirty="0"/>
          </a:p>
        </p:txBody>
      </p:sp>
    </p:spTree>
    <p:extLst>
      <p:ext uri="{BB962C8B-B14F-4D97-AF65-F5344CB8AC3E}">
        <p14:creationId xmlns:p14="http://schemas.microsoft.com/office/powerpoint/2010/main" val="548850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C1B4-191A-EC75-A9B9-22C90D5B620D}"/>
              </a:ext>
            </a:extLst>
          </p:cNvPr>
          <p:cNvSpPr>
            <a:spLocks noGrp="1"/>
          </p:cNvSpPr>
          <p:nvPr>
            <p:ph type="title"/>
          </p:nvPr>
        </p:nvSpPr>
        <p:spPr>
          <a:xfrm>
            <a:off x="1819922" y="948125"/>
            <a:ext cx="5361971" cy="857251"/>
          </a:xfrm>
        </p:spPr>
        <p:txBody>
          <a:bodyPr>
            <a:normAutofit fontScale="90000"/>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End of Year Reward Trip</a:t>
            </a:r>
            <a:endParaRPr lang="en-US" sz="3800" dirty="0">
              <a:ea typeface="Calibri"/>
              <a:cs typeface="Calibri"/>
            </a:endParaRPr>
          </a:p>
        </p:txBody>
      </p:sp>
      <p:pic>
        <p:nvPicPr>
          <p:cNvPr id="4" name="Content Placeholder 3" descr="A child wearing blue sunglasses&#10;&#10;Description automatically generated">
            <a:extLst>
              <a:ext uri="{FF2B5EF4-FFF2-40B4-BE49-F238E27FC236}">
                <a16:creationId xmlns:a16="http://schemas.microsoft.com/office/drawing/2014/main" id="{D76E8617-5040-993C-F889-52205D86BE6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784029" y="1781332"/>
            <a:ext cx="3256992" cy="2103565"/>
          </a:xfrm>
        </p:spPr>
      </p:pic>
      <p:pic>
        <p:nvPicPr>
          <p:cNvPr id="3" name="Picture 2" descr="A group of people wearing clothing&#10;&#10;Description automatically generated">
            <a:extLst>
              <a:ext uri="{FF2B5EF4-FFF2-40B4-BE49-F238E27FC236}">
                <a16:creationId xmlns:a16="http://schemas.microsoft.com/office/drawing/2014/main" id="{F3E6C149-A93E-2FEE-3BBE-04BB45E3F4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7057" y="4179259"/>
            <a:ext cx="2733964" cy="2051267"/>
          </a:xfrm>
          <a:prstGeom prst="rect">
            <a:avLst/>
          </a:prstGeom>
        </p:spPr>
      </p:pic>
      <p:pic>
        <p:nvPicPr>
          <p:cNvPr id="5" name="Picture 4" descr="A group of people playing a game&#10;&#10;Description automatically generated">
            <a:extLst>
              <a:ext uri="{FF2B5EF4-FFF2-40B4-BE49-F238E27FC236}">
                <a16:creationId xmlns:a16="http://schemas.microsoft.com/office/drawing/2014/main" id="{03AD3F1E-D324-27E3-777A-C133C56D8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0072" y="1781332"/>
            <a:ext cx="3092741" cy="2420722"/>
          </a:xfrm>
          <a:prstGeom prst="rect">
            <a:avLst/>
          </a:prstGeom>
        </p:spPr>
      </p:pic>
      <p:pic>
        <p:nvPicPr>
          <p:cNvPr id="6" name="Picture 5" descr="A group of people on a field&#10;&#10;Description automatically generated">
            <a:extLst>
              <a:ext uri="{FF2B5EF4-FFF2-40B4-BE49-F238E27FC236}">
                <a16:creationId xmlns:a16="http://schemas.microsoft.com/office/drawing/2014/main" id="{8318BB83-953A-50DF-B8A7-BE998BB768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3528" y="4389887"/>
            <a:ext cx="4188472" cy="1519988"/>
          </a:xfrm>
          <a:prstGeom prst="rect">
            <a:avLst/>
          </a:prstGeom>
        </p:spPr>
      </p:pic>
    </p:spTree>
    <p:extLst>
      <p:ext uri="{BB962C8B-B14F-4D97-AF65-F5344CB8AC3E}">
        <p14:creationId xmlns:p14="http://schemas.microsoft.com/office/powerpoint/2010/main" val="4000421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44BDB7B-4413-4B7E-9601-A4C73983D7BD}"/>
              </a:ext>
            </a:extLst>
          </p:cNvPr>
          <p:cNvSpPr>
            <a:spLocks noGrp="1"/>
          </p:cNvSpPr>
          <p:nvPr>
            <p:ph type="title"/>
          </p:nvPr>
        </p:nvSpPr>
        <p:spPr>
          <a:xfrm>
            <a:off x="863875" y="873955"/>
            <a:ext cx="7416250" cy="1143000"/>
          </a:xfrm>
        </p:spPr>
        <p:txBody>
          <a:bodyPr>
            <a:no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Bawdsey Island Trip July 2026</a:t>
            </a:r>
            <a:endParaRPr lang="en-US" sz="3800" dirty="0"/>
          </a:p>
        </p:txBody>
      </p:sp>
      <p:pic>
        <p:nvPicPr>
          <p:cNvPr id="4098" name="Picture 2" descr="Multi-Activity, Bawdsey Manor - Aug 05 ...">
            <a:extLst>
              <a:ext uri="{FF2B5EF4-FFF2-40B4-BE49-F238E27FC236}">
                <a16:creationId xmlns:a16="http://schemas.microsoft.com/office/drawing/2014/main" id="{62A0BFF1-5DBA-4DAB-50EA-22FD3511E4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766" y="1947391"/>
            <a:ext cx="2102136" cy="21021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amily Adventure Holidays by the Sea ...">
            <a:extLst>
              <a:ext uri="{FF2B5EF4-FFF2-40B4-BE49-F238E27FC236}">
                <a16:creationId xmlns:a16="http://schemas.microsoft.com/office/drawing/2014/main" id="{33F97ED8-5DF8-E09C-8980-3815F7E17E9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58994" y="3691994"/>
            <a:ext cx="4485306" cy="25203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awdsey Manor - PGL Adventure Holidays">
            <a:extLst>
              <a:ext uri="{FF2B5EF4-FFF2-40B4-BE49-F238E27FC236}">
                <a16:creationId xmlns:a16="http://schemas.microsoft.com/office/drawing/2014/main" id="{AEBF5E38-602C-EC2F-D768-64382320D75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766" y="4142695"/>
            <a:ext cx="2102136"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ilent Disco Stock Photos, Images and ...">
            <a:extLst>
              <a:ext uri="{FF2B5EF4-FFF2-40B4-BE49-F238E27FC236}">
                <a16:creationId xmlns:a16="http://schemas.microsoft.com/office/drawing/2014/main" id="{CB893A56-FACB-DB6A-6189-7C3E591335F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58994" y="1948544"/>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ight Kids Campfire Images – Browse 6 ...">
            <a:extLst>
              <a:ext uri="{FF2B5EF4-FFF2-40B4-BE49-F238E27FC236}">
                <a16:creationId xmlns:a16="http://schemas.microsoft.com/office/drawing/2014/main" id="{BAD9C619-6F44-52F4-0D0A-1910A2E43AF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29825" y="1947391"/>
            <a:ext cx="32004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B4D480-0A8E-FDEF-578C-A0B2CF7EFEFE}"/>
              </a:ext>
            </a:extLst>
          </p:cNvPr>
          <p:cNvSpPr txBox="1"/>
          <p:nvPr/>
        </p:nvSpPr>
        <p:spPr>
          <a:xfrm>
            <a:off x="7347857" y="4049527"/>
            <a:ext cx="1698172" cy="1569660"/>
          </a:xfrm>
          <a:prstGeom prst="rect">
            <a:avLst/>
          </a:prstGeom>
          <a:noFill/>
        </p:spPr>
        <p:txBody>
          <a:bodyPr wrap="square" rtlCol="0">
            <a:spAutoFit/>
          </a:bodyPr>
          <a:lstStyle/>
          <a:p>
            <a:r>
              <a:rPr lang="en-US" sz="2400" dirty="0"/>
              <a:t>£120 deposit due end of September</a:t>
            </a:r>
            <a:endParaRPr lang="en-GB" sz="2400" dirty="0"/>
          </a:p>
        </p:txBody>
      </p:sp>
    </p:spTree>
    <p:extLst>
      <p:ext uri="{BB962C8B-B14F-4D97-AF65-F5344CB8AC3E}">
        <p14:creationId xmlns:p14="http://schemas.microsoft.com/office/powerpoint/2010/main" val="3853534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DB98E3-5204-034C-A44C-C65F97C570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428" y="1956429"/>
            <a:ext cx="5679593" cy="3331769"/>
          </a:xfrm>
          <a:prstGeom prst="rect">
            <a:avLst/>
          </a:prstGeom>
        </p:spPr>
      </p:pic>
      <p:pic>
        <p:nvPicPr>
          <p:cNvPr id="4" name="Picture 3">
            <a:extLst>
              <a:ext uri="{FF2B5EF4-FFF2-40B4-BE49-F238E27FC236}">
                <a16:creationId xmlns:a16="http://schemas.microsoft.com/office/drawing/2014/main" id="{6979814B-989B-6141-8397-BF6588D588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240742">
            <a:off x="623149" y="3124746"/>
            <a:ext cx="1276561" cy="995132"/>
          </a:xfrm>
          <a:prstGeom prst="rect">
            <a:avLst/>
          </a:prstGeom>
        </p:spPr>
      </p:pic>
      <p:pic>
        <p:nvPicPr>
          <p:cNvPr id="9" name="Picture 8">
            <a:extLst>
              <a:ext uri="{FF2B5EF4-FFF2-40B4-BE49-F238E27FC236}">
                <a16:creationId xmlns:a16="http://schemas.microsoft.com/office/drawing/2014/main" id="{C45555D1-4C77-494C-95FA-A859B05FD9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4032" y="3533292"/>
            <a:ext cx="2062443" cy="2674184"/>
          </a:xfrm>
          <a:prstGeom prst="rect">
            <a:avLst/>
          </a:prstGeom>
        </p:spPr>
      </p:pic>
      <p:pic>
        <p:nvPicPr>
          <p:cNvPr id="16" name="Picture 15">
            <a:extLst>
              <a:ext uri="{FF2B5EF4-FFF2-40B4-BE49-F238E27FC236}">
                <a16:creationId xmlns:a16="http://schemas.microsoft.com/office/drawing/2014/main" id="{6D136C47-EFEB-054A-B05A-C7A26AE7F7A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0" b="90000" l="0" r="90000"/>
                    </a14:imgEffect>
                  </a14:imgLayer>
                </a14:imgProps>
              </a:ext>
              <a:ext uri="{28A0092B-C50C-407E-A947-70E740481C1C}">
                <a14:useLocalDpi xmlns:a14="http://schemas.microsoft.com/office/drawing/2010/main"/>
              </a:ext>
            </a:extLst>
          </a:blip>
          <a:stretch>
            <a:fillRect/>
          </a:stretch>
        </p:blipFill>
        <p:spPr>
          <a:xfrm rot="5660562">
            <a:off x="5373090" y="4591955"/>
            <a:ext cx="2099249" cy="2267191"/>
          </a:xfrm>
          <a:prstGeom prst="rect">
            <a:avLst/>
          </a:prstGeom>
        </p:spPr>
      </p:pic>
      <p:sp>
        <p:nvSpPr>
          <p:cNvPr id="10" name="Rectangle 9">
            <a:extLst>
              <a:ext uri="{FF2B5EF4-FFF2-40B4-BE49-F238E27FC236}">
                <a16:creationId xmlns:a16="http://schemas.microsoft.com/office/drawing/2014/main" id="{3B428180-2BFF-6C48-94F0-165FC06C5ED6}"/>
              </a:ext>
            </a:extLst>
          </p:cNvPr>
          <p:cNvSpPr/>
          <p:nvPr/>
        </p:nvSpPr>
        <p:spPr>
          <a:xfrm>
            <a:off x="2623129" y="1214816"/>
            <a:ext cx="4199444"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Website</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667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F2014-04B6-E24B-9534-95827F0FF4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365" y="1706483"/>
            <a:ext cx="2484863" cy="3221899"/>
          </a:xfrm>
          <a:prstGeom prst="rect">
            <a:avLst/>
          </a:prstGeom>
        </p:spPr>
      </p:pic>
      <p:cxnSp>
        <p:nvCxnSpPr>
          <p:cNvPr id="7" name="Straight Arrow Connector 6">
            <a:extLst>
              <a:ext uri="{FF2B5EF4-FFF2-40B4-BE49-F238E27FC236}">
                <a16:creationId xmlns:a16="http://schemas.microsoft.com/office/drawing/2014/main" id="{92CF286A-5459-7A4D-9BF3-86A3FC6D861E}"/>
              </a:ext>
            </a:extLst>
          </p:cNvPr>
          <p:cNvCxnSpPr>
            <a:cxnSpLocks/>
            <a:stCxn id="39" idx="1"/>
          </p:cNvCxnSpPr>
          <p:nvPr/>
        </p:nvCxnSpPr>
        <p:spPr>
          <a:xfrm flipH="1" flipV="1">
            <a:off x="1849454" y="2999483"/>
            <a:ext cx="3201622" cy="12808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CC0D4719-DFC1-CF4C-8708-E073CFAC6828}"/>
              </a:ext>
            </a:extLst>
          </p:cNvPr>
          <p:cNvCxnSpPr>
            <a:cxnSpLocks/>
          </p:cNvCxnSpPr>
          <p:nvPr/>
        </p:nvCxnSpPr>
        <p:spPr>
          <a:xfrm flipH="1" flipV="1">
            <a:off x="1734992" y="4144686"/>
            <a:ext cx="3471138" cy="8922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39527550-93ED-6345-92B7-75BDDA0F890C}"/>
              </a:ext>
            </a:extLst>
          </p:cNvPr>
          <p:cNvCxnSpPr>
            <a:cxnSpLocks/>
            <a:stCxn id="33" idx="1"/>
          </p:cNvCxnSpPr>
          <p:nvPr/>
        </p:nvCxnSpPr>
        <p:spPr>
          <a:xfrm flipH="1">
            <a:off x="1745390" y="2042862"/>
            <a:ext cx="1850296" cy="70554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7CD3FA15-F96F-494C-81A3-2E53229B1780}"/>
              </a:ext>
            </a:extLst>
          </p:cNvPr>
          <p:cNvCxnSpPr>
            <a:cxnSpLocks/>
          </p:cNvCxnSpPr>
          <p:nvPr/>
        </p:nvCxnSpPr>
        <p:spPr>
          <a:xfrm flipH="1" flipV="1">
            <a:off x="1658790" y="3838394"/>
            <a:ext cx="3873792" cy="225059"/>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33" name="Picture 32">
            <a:extLst>
              <a:ext uri="{FF2B5EF4-FFF2-40B4-BE49-F238E27FC236}">
                <a16:creationId xmlns:a16="http://schemas.microsoft.com/office/drawing/2014/main" id="{5B63DB36-2C12-3A4C-A264-73A6487E45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5686" y="1589939"/>
            <a:ext cx="2876943" cy="905845"/>
          </a:xfrm>
          <a:prstGeom prst="rect">
            <a:avLst/>
          </a:prstGeom>
        </p:spPr>
      </p:pic>
      <p:pic>
        <p:nvPicPr>
          <p:cNvPr id="39" name="Picture 38">
            <a:extLst>
              <a:ext uri="{FF2B5EF4-FFF2-40B4-BE49-F238E27FC236}">
                <a16:creationId xmlns:a16="http://schemas.microsoft.com/office/drawing/2014/main" id="{C3B1EC66-C28D-FC41-934F-ACDD48B516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1076" y="2636619"/>
            <a:ext cx="3118025" cy="981904"/>
          </a:xfrm>
          <a:prstGeom prst="rect">
            <a:avLst/>
          </a:prstGeom>
        </p:spPr>
      </p:pic>
      <p:pic>
        <p:nvPicPr>
          <p:cNvPr id="29" name="Picture 28">
            <a:extLst>
              <a:ext uri="{FF2B5EF4-FFF2-40B4-BE49-F238E27FC236}">
                <a16:creationId xmlns:a16="http://schemas.microsoft.com/office/drawing/2014/main" id="{B0953F10-C742-2548-8B72-4BF6515A9A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6258" y="3668482"/>
            <a:ext cx="2613827" cy="938769"/>
          </a:xfrm>
          <a:prstGeom prst="rect">
            <a:avLst/>
          </a:prstGeom>
        </p:spPr>
      </p:pic>
      <p:pic>
        <p:nvPicPr>
          <p:cNvPr id="30" name="Picture 29">
            <a:extLst>
              <a:ext uri="{FF2B5EF4-FFF2-40B4-BE49-F238E27FC236}">
                <a16:creationId xmlns:a16="http://schemas.microsoft.com/office/drawing/2014/main" id="{C130CE15-8D61-6847-8561-372C222486E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99528" y="4657210"/>
            <a:ext cx="3044457" cy="1369028"/>
          </a:xfrm>
          <a:prstGeom prst="rect">
            <a:avLst/>
          </a:prstGeom>
        </p:spPr>
      </p:pic>
      <p:sp>
        <p:nvSpPr>
          <p:cNvPr id="17" name="Rectangle 16">
            <a:extLst>
              <a:ext uri="{FF2B5EF4-FFF2-40B4-BE49-F238E27FC236}">
                <a16:creationId xmlns:a16="http://schemas.microsoft.com/office/drawing/2014/main" id="{FF6EA839-2986-1246-8A2C-3605C84DD64C}"/>
              </a:ext>
            </a:extLst>
          </p:cNvPr>
          <p:cNvSpPr/>
          <p:nvPr/>
        </p:nvSpPr>
        <p:spPr>
          <a:xfrm>
            <a:off x="2609717" y="921272"/>
            <a:ext cx="3924566" cy="676660"/>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797"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Website</a:t>
            </a:r>
            <a:endParaRPr lang="en-US" sz="3797"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402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43ACF9-D635-44CF-B950-3D0C603E89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574012"/>
            <a:ext cx="3641352" cy="2497725"/>
          </a:xfrm>
          <a:prstGeom prst="rect">
            <a:avLst/>
          </a:prstGeom>
        </p:spPr>
      </p:pic>
      <p:pic>
        <p:nvPicPr>
          <p:cNvPr id="12" name="Picture 11">
            <a:extLst>
              <a:ext uri="{FF2B5EF4-FFF2-40B4-BE49-F238E27FC236}">
                <a16:creationId xmlns:a16="http://schemas.microsoft.com/office/drawing/2014/main" id="{BEDDD298-4DE3-4698-9926-F18DCD311D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009032">
            <a:off x="397328" y="1801421"/>
            <a:ext cx="3188211" cy="1392051"/>
          </a:xfrm>
          <a:prstGeom prst="rect">
            <a:avLst/>
          </a:prstGeom>
        </p:spPr>
      </p:pic>
      <p:sp>
        <p:nvSpPr>
          <p:cNvPr id="3" name="Rectangle 2">
            <a:extLst>
              <a:ext uri="{FF2B5EF4-FFF2-40B4-BE49-F238E27FC236}">
                <a16:creationId xmlns:a16="http://schemas.microsoft.com/office/drawing/2014/main" id="{371F6F4A-2DCE-0549-9739-E933F9906180}"/>
              </a:ext>
            </a:extLst>
          </p:cNvPr>
          <p:cNvSpPr/>
          <p:nvPr/>
        </p:nvSpPr>
        <p:spPr>
          <a:xfrm>
            <a:off x="2674612" y="897352"/>
            <a:ext cx="3794776" cy="676660"/>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797"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Website</a:t>
            </a:r>
            <a:endParaRPr lang="en-US" sz="3797"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3B2AD1D-2033-49E1-A85B-8C09912D83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6336" y="3581588"/>
            <a:ext cx="1111519" cy="1916909"/>
          </a:xfrm>
          <a:prstGeom prst="rect">
            <a:avLst/>
          </a:prstGeom>
        </p:spPr>
      </p:pic>
      <p:pic>
        <p:nvPicPr>
          <p:cNvPr id="2" name="Picture 1" descr="A white text on a white background&#10;&#10;Description automatically generated">
            <a:extLst>
              <a:ext uri="{FF2B5EF4-FFF2-40B4-BE49-F238E27FC236}">
                <a16:creationId xmlns:a16="http://schemas.microsoft.com/office/drawing/2014/main" id="{67BA3960-8E2A-DD5C-DFEB-DC2DB0FAF3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4612" y="3776407"/>
            <a:ext cx="4254439" cy="2295488"/>
          </a:xfrm>
          <a:prstGeom prst="rect">
            <a:avLst/>
          </a:prstGeom>
        </p:spPr>
      </p:pic>
      <p:pic>
        <p:nvPicPr>
          <p:cNvPr id="11" name="Picture 10">
            <a:extLst>
              <a:ext uri="{FF2B5EF4-FFF2-40B4-BE49-F238E27FC236}">
                <a16:creationId xmlns:a16="http://schemas.microsoft.com/office/drawing/2014/main" id="{E0D165E2-0EAD-4BF9-8EC9-D3DD35F08AE4}"/>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0" b="90000" l="0" r="90000"/>
                    </a14:imgEffect>
                  </a14:imgLayer>
                </a14:imgProps>
              </a:ext>
              <a:ext uri="{28A0092B-C50C-407E-A947-70E740481C1C}">
                <a14:useLocalDpi xmlns:a14="http://schemas.microsoft.com/office/drawing/2010/main"/>
              </a:ext>
            </a:extLst>
          </a:blip>
          <a:stretch>
            <a:fillRect/>
          </a:stretch>
        </p:blipFill>
        <p:spPr>
          <a:xfrm rot="10800000">
            <a:off x="2103036" y="2124238"/>
            <a:ext cx="2698795" cy="2914700"/>
          </a:xfrm>
          <a:prstGeom prst="rect">
            <a:avLst/>
          </a:prstGeom>
        </p:spPr>
      </p:pic>
    </p:spTree>
    <p:extLst>
      <p:ext uri="{BB962C8B-B14F-4D97-AF65-F5344CB8AC3E}">
        <p14:creationId xmlns:p14="http://schemas.microsoft.com/office/powerpoint/2010/main" val="3819603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97A777-8546-1744-99EA-739E03350A90}"/>
              </a:ext>
            </a:extLst>
          </p:cNvPr>
          <p:cNvSpPr>
            <a:spLocks noGrp="1"/>
          </p:cNvSpPr>
          <p:nvPr>
            <p:ph idx="1"/>
          </p:nvPr>
        </p:nvSpPr>
        <p:spPr>
          <a:xfrm>
            <a:off x="141515" y="1769973"/>
            <a:ext cx="3237530" cy="1901399"/>
          </a:xfrm>
        </p:spPr>
        <p:txBody>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buNone/>
            </a:pPr>
            <a:r>
              <a:rPr lang="en-GB" sz="1600" dirty="0">
                <a:latin typeface="Arial" panose="020B0604020202020204" pitchFamily="34" charset="0"/>
                <a:cs typeface="Arial" panose="020B0604020202020204" pitchFamily="34" charset="0"/>
              </a:rPr>
              <a:t>We produce digital newsletters, all about transition, which will help students get to know us and our school better. </a:t>
            </a:r>
          </a:p>
          <a:p>
            <a:pPr marL="0" indent="0">
              <a:buNone/>
            </a:pPr>
            <a:endParaRPr lang="en-GB" sz="16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71F6F4A-2DCE-0549-9739-E933F9906180}"/>
              </a:ext>
            </a:extLst>
          </p:cNvPr>
          <p:cNvSpPr/>
          <p:nvPr/>
        </p:nvSpPr>
        <p:spPr>
          <a:xfrm>
            <a:off x="2821531" y="865512"/>
            <a:ext cx="4031851"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Website</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C1395FF-C2C2-4079-B7C6-FEC69CC8D9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1404" y="2924188"/>
            <a:ext cx="2795303" cy="1901398"/>
          </a:xfrm>
          <a:prstGeom prst="rect">
            <a:avLst/>
          </a:prstGeom>
        </p:spPr>
      </p:pic>
      <p:pic>
        <p:nvPicPr>
          <p:cNvPr id="9" name="Picture 8">
            <a:extLst>
              <a:ext uri="{FF2B5EF4-FFF2-40B4-BE49-F238E27FC236}">
                <a16:creationId xmlns:a16="http://schemas.microsoft.com/office/drawing/2014/main" id="{506D7800-8544-A442-B39A-3FF3B8A7C4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40509">
            <a:off x="941917" y="4144171"/>
            <a:ext cx="774655" cy="603877"/>
          </a:xfrm>
          <a:prstGeom prst="rect">
            <a:avLst/>
          </a:prstGeom>
        </p:spPr>
      </p:pic>
      <p:pic>
        <p:nvPicPr>
          <p:cNvPr id="4" name="Picture 3">
            <a:extLst>
              <a:ext uri="{FF2B5EF4-FFF2-40B4-BE49-F238E27FC236}">
                <a16:creationId xmlns:a16="http://schemas.microsoft.com/office/drawing/2014/main" id="{B5756FB5-1DFA-AC72-B523-FA367CE0AC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2807" y="1769973"/>
            <a:ext cx="5071543" cy="3560871"/>
          </a:xfrm>
          <a:prstGeom prst="rect">
            <a:avLst/>
          </a:prstGeom>
          <a:ln>
            <a:solidFill>
              <a:schemeClr val="tx1"/>
            </a:solidFill>
          </a:ln>
        </p:spPr>
      </p:pic>
    </p:spTree>
    <p:extLst>
      <p:ext uri="{BB962C8B-B14F-4D97-AF65-F5344CB8AC3E}">
        <p14:creationId xmlns:p14="http://schemas.microsoft.com/office/powerpoint/2010/main" val="970243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68DC-A0CE-EE48-A791-05867DED4159}"/>
              </a:ext>
            </a:extLst>
          </p:cNvPr>
          <p:cNvSpPr>
            <a:spLocks noGrp="1"/>
          </p:cNvSpPr>
          <p:nvPr>
            <p:ph type="title"/>
          </p:nvPr>
        </p:nvSpPr>
        <p:spPr>
          <a:xfrm>
            <a:off x="1586936" y="1213678"/>
            <a:ext cx="5970135" cy="857251"/>
          </a:xfrm>
        </p:spPr>
        <p:txBody>
          <a:bodyPr>
            <a:no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4219" b="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a:t>
            </a:r>
            <a:br>
              <a:rPr lang="en-GB" sz="4219" b="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4219" b="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King Edward VI School</a:t>
            </a:r>
            <a:endParaRPr lang="en-US" sz="4219" b="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0F28EA1-5830-6546-B46D-1953D2517C62}"/>
              </a:ext>
            </a:extLst>
          </p:cNvPr>
          <p:cNvSpPr>
            <a:spLocks noGrp="1"/>
          </p:cNvSpPr>
          <p:nvPr>
            <p:ph idx="1"/>
          </p:nvPr>
        </p:nvSpPr>
        <p:spPr>
          <a:xfrm>
            <a:off x="1554790" y="2428821"/>
            <a:ext cx="6034428" cy="575516"/>
          </a:xfrm>
        </p:spPr>
        <p:txBody>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buNone/>
            </a:pPr>
            <a:r>
              <a:rPr lang="en-GB" sz="1319" dirty="0">
                <a:latin typeface="Arial" panose="020B0604020202020204" pitchFamily="34" charset="0"/>
                <a:cs typeface="Arial" panose="020B0604020202020204" pitchFamily="34" charset="0"/>
              </a:rPr>
              <a:t>We are very pleased that your child will be joining us in September 2025,</a:t>
            </a:r>
          </a:p>
          <a:p>
            <a:pPr marL="0" indent="0">
              <a:buNone/>
            </a:pPr>
            <a:r>
              <a:rPr lang="en-GB" sz="1319" dirty="0">
                <a:latin typeface="Arial" panose="020B0604020202020204" pitchFamily="34" charset="0"/>
                <a:cs typeface="Arial" panose="020B0604020202020204" pitchFamily="34" charset="0"/>
              </a:rPr>
              <a:t>and we trust that their time with us will prove to be both happy and successful</a:t>
            </a:r>
          </a:p>
          <a:p>
            <a:pPr marL="0" indent="0">
              <a:buNone/>
            </a:pPr>
            <a:endParaRPr lang="en-US" dirty="0"/>
          </a:p>
        </p:txBody>
      </p:sp>
      <p:pic>
        <p:nvPicPr>
          <p:cNvPr id="4" name="Picture 3">
            <a:extLst>
              <a:ext uri="{FF2B5EF4-FFF2-40B4-BE49-F238E27FC236}">
                <a16:creationId xmlns:a16="http://schemas.microsoft.com/office/drawing/2014/main" id="{6DA79D69-5B55-484D-85C4-611E3E8D67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2999" y="3093645"/>
            <a:ext cx="6858001" cy="2472503"/>
          </a:xfrm>
          <a:prstGeom prst="rect">
            <a:avLst/>
          </a:prstGeom>
        </p:spPr>
      </p:pic>
    </p:spTree>
    <p:extLst>
      <p:ext uri="{BB962C8B-B14F-4D97-AF65-F5344CB8AC3E}">
        <p14:creationId xmlns:p14="http://schemas.microsoft.com/office/powerpoint/2010/main" val="12056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54581-24A2-441E-BB88-978EEC3195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1" b="-1034"/>
          <a:stretch/>
        </p:blipFill>
        <p:spPr>
          <a:xfrm>
            <a:off x="693207" y="2085461"/>
            <a:ext cx="7433480" cy="3433529"/>
          </a:xfrm>
          <a:prstGeom prst="rect">
            <a:avLst/>
          </a:prstGeom>
        </p:spPr>
      </p:pic>
      <p:pic>
        <p:nvPicPr>
          <p:cNvPr id="3074" name="Picture 2" descr="Watch applicaa for SIMS Indy | ESS SIMS">
            <a:extLst>
              <a:ext uri="{FF2B5EF4-FFF2-40B4-BE49-F238E27FC236}">
                <a16:creationId xmlns:a16="http://schemas.microsoft.com/office/drawing/2014/main" id="{CC2E97C9-A375-46C8-8078-0DBB247517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29862" y="853237"/>
            <a:ext cx="3084276" cy="97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33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201E6-0C7C-40A1-AF01-8E5E6996BE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7484" y="2975907"/>
            <a:ext cx="6034845" cy="2863933"/>
          </a:xfrm>
          <a:prstGeom prst="rect">
            <a:avLst/>
          </a:prstGeom>
        </p:spPr>
      </p:pic>
      <p:sp>
        <p:nvSpPr>
          <p:cNvPr id="3" name="Content Placeholder 2">
            <a:extLst>
              <a:ext uri="{FF2B5EF4-FFF2-40B4-BE49-F238E27FC236}">
                <a16:creationId xmlns:a16="http://schemas.microsoft.com/office/drawing/2014/main" id="{E50AC554-960E-634A-8594-23133A8C4394}"/>
              </a:ext>
            </a:extLst>
          </p:cNvPr>
          <p:cNvSpPr>
            <a:spLocks noGrp="1"/>
          </p:cNvSpPr>
          <p:nvPr>
            <p:ph idx="1"/>
          </p:nvPr>
        </p:nvSpPr>
        <p:spPr>
          <a:xfrm>
            <a:off x="1520363" y="1868896"/>
            <a:ext cx="6103287" cy="2949095"/>
          </a:xfrm>
        </p:spPr>
        <p:txBody>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buNone/>
            </a:pPr>
            <a:r>
              <a:rPr lang="en-US" sz="2400" dirty="0">
                <a:latin typeface="Arial" panose="020B0604020202020204" pitchFamily="34" charset="0"/>
                <a:cs typeface="Arial" panose="020B0604020202020204" pitchFamily="34" charset="0"/>
              </a:rPr>
              <a:t>Transition updates will be posted on the</a:t>
            </a:r>
          </a:p>
          <a:p>
            <a:pPr marL="0" indent="0">
              <a:buNone/>
            </a:pPr>
            <a:r>
              <a:rPr lang="en-US" sz="2400" b="1" dirty="0">
                <a:latin typeface="Arial" panose="020B0604020202020204" pitchFamily="34" charset="0"/>
                <a:cs typeface="Arial" panose="020B0604020202020204" pitchFamily="34" charset="0"/>
              </a:rPr>
              <a:t>‘Transition to Year 7’</a:t>
            </a:r>
            <a:r>
              <a:rPr lang="en-US" sz="2400" dirty="0">
                <a:latin typeface="Arial" panose="020B0604020202020204" pitchFamily="34" charset="0"/>
                <a:cs typeface="Arial" panose="020B0604020202020204" pitchFamily="34" charset="0"/>
              </a:rPr>
              <a:t> page of our website.</a:t>
            </a:r>
            <a:endParaRPr lang="en-GB" sz="2400" dirty="0">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E7B043E7-558B-B346-938E-EA3D3045FCAD}"/>
              </a:ext>
            </a:extLst>
          </p:cNvPr>
          <p:cNvCxnSpPr>
            <a:cxnSpLocks/>
          </p:cNvCxnSpPr>
          <p:nvPr/>
        </p:nvCxnSpPr>
        <p:spPr>
          <a:xfrm flipH="1">
            <a:off x="3563997" y="3616106"/>
            <a:ext cx="4368564" cy="110322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5" name="Title 1">
            <a:extLst>
              <a:ext uri="{FF2B5EF4-FFF2-40B4-BE49-F238E27FC236}">
                <a16:creationId xmlns:a16="http://schemas.microsoft.com/office/drawing/2014/main" id="{CA9FD0D9-047C-E640-A888-DD359555B9D7}"/>
              </a:ext>
            </a:extLst>
          </p:cNvPr>
          <p:cNvSpPr txBox="1">
            <a:spLocks/>
          </p:cNvSpPr>
          <p:nvPr/>
        </p:nvSpPr>
        <p:spPr>
          <a:xfrm>
            <a:off x="1143010" y="1066521"/>
            <a:ext cx="6857999" cy="857251"/>
          </a:xfrm>
          <a:prstGeom prst="rect">
            <a:avLst/>
          </a:prstGeom>
        </p:spPr>
        <p:txBody>
          <a:bodyPr vert="horz" lIns="48221" tIns="24111" rIns="48221" bIns="24111" rtlCol="0" anchor="ctr">
            <a:normAutofit fontScale="92500" lnSpcReduction="10000"/>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endParaRPr lang="en-US" sz="6065">
              <a:ln w="25400">
                <a:solidFill>
                  <a:sysClr val="windowText" lastClr="000000"/>
                </a:solidFill>
              </a:ln>
              <a:effectLst>
                <a:outerShdw blurRad="50800" dist="38100" dir="5400000" algn="t" rotWithShape="0">
                  <a:prstClr val="black">
                    <a:alpha val="40000"/>
                  </a:prstClr>
                </a:outerShdw>
              </a:effectLst>
            </a:endParaRPr>
          </a:p>
        </p:txBody>
      </p:sp>
      <p:sp>
        <p:nvSpPr>
          <p:cNvPr id="10" name="Rectangle 9">
            <a:extLst>
              <a:ext uri="{FF2B5EF4-FFF2-40B4-BE49-F238E27FC236}">
                <a16:creationId xmlns:a16="http://schemas.microsoft.com/office/drawing/2014/main" id="{643F04E3-4A0D-7E4E-945D-6496BDD1B0A6}"/>
              </a:ext>
            </a:extLst>
          </p:cNvPr>
          <p:cNvSpPr/>
          <p:nvPr/>
        </p:nvSpPr>
        <p:spPr>
          <a:xfrm>
            <a:off x="2687782" y="1028679"/>
            <a:ext cx="4054292"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Keeping in Touch</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F5A1878-FA55-4F46-88EB-F195DC41CA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7613" y="4407874"/>
            <a:ext cx="1546995" cy="487449"/>
          </a:xfrm>
          <a:prstGeom prst="rect">
            <a:avLst/>
          </a:prstGeom>
        </p:spPr>
      </p:pic>
    </p:spTree>
    <p:extLst>
      <p:ext uri="{BB962C8B-B14F-4D97-AF65-F5344CB8AC3E}">
        <p14:creationId xmlns:p14="http://schemas.microsoft.com/office/powerpoint/2010/main" val="3409300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BA2F9-F45F-08C4-D10F-917C7AABAB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DFF093-7DD2-CA61-326D-C0B2AD299323}"/>
              </a:ext>
            </a:extLst>
          </p:cNvPr>
          <p:cNvSpPr>
            <a:spLocks noGrp="1"/>
          </p:cNvSpPr>
          <p:nvPr>
            <p:ph idx="1"/>
          </p:nvPr>
        </p:nvSpPr>
        <p:spPr>
          <a:xfrm>
            <a:off x="1520363" y="1868896"/>
            <a:ext cx="6103287" cy="2949095"/>
          </a:xfrm>
        </p:spPr>
        <p:txBody>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buNone/>
            </a:pPr>
            <a:r>
              <a:rPr lang="en-US" sz="2400" dirty="0">
                <a:latin typeface="Arial" panose="020B0604020202020204" pitchFamily="34" charset="0"/>
                <a:cs typeface="Arial" panose="020B0604020202020204" pitchFamily="34" charset="0"/>
              </a:rPr>
              <a:t>We have a dedicated Transition Instagram page for parents – “</a:t>
            </a:r>
            <a:r>
              <a:rPr lang="en-US" sz="2400" dirty="0" err="1">
                <a:latin typeface="Arial" panose="020B0604020202020204" pitchFamily="34" charset="0"/>
                <a:cs typeface="Arial" panose="020B0604020202020204" pitchFamily="34" charset="0"/>
              </a:rPr>
              <a:t>Kevis_newintake</a:t>
            </a:r>
            <a:r>
              <a:rPr lang="en-US" sz="2400" dirty="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CDB7F7F2-4B40-0413-97E3-328132C0F34B}"/>
              </a:ext>
            </a:extLst>
          </p:cNvPr>
          <p:cNvSpPr txBox="1">
            <a:spLocks/>
          </p:cNvSpPr>
          <p:nvPr/>
        </p:nvSpPr>
        <p:spPr>
          <a:xfrm>
            <a:off x="1143010" y="1066521"/>
            <a:ext cx="6857999" cy="857251"/>
          </a:xfrm>
          <a:prstGeom prst="rect">
            <a:avLst/>
          </a:prstGeom>
        </p:spPr>
        <p:txBody>
          <a:bodyPr vert="horz" lIns="48221" tIns="24111" rIns="48221" bIns="24111" rtlCol="0" anchor="ctr">
            <a:normAutofit fontScale="92500" lnSpcReduction="10000"/>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endParaRPr lang="en-US" sz="6065">
              <a:ln w="25400">
                <a:solidFill>
                  <a:sysClr val="windowText" lastClr="000000"/>
                </a:solidFill>
              </a:ln>
              <a:effectLst>
                <a:outerShdw blurRad="50800" dist="38100" dir="5400000" algn="t" rotWithShape="0">
                  <a:prstClr val="black">
                    <a:alpha val="40000"/>
                  </a:prstClr>
                </a:outerShdw>
              </a:effectLst>
            </a:endParaRPr>
          </a:p>
        </p:txBody>
      </p:sp>
      <p:sp>
        <p:nvSpPr>
          <p:cNvPr id="10" name="Rectangle 9">
            <a:extLst>
              <a:ext uri="{FF2B5EF4-FFF2-40B4-BE49-F238E27FC236}">
                <a16:creationId xmlns:a16="http://schemas.microsoft.com/office/drawing/2014/main" id="{0527F650-98BB-7D58-B62F-6CDE2C2FF2C4}"/>
              </a:ext>
            </a:extLst>
          </p:cNvPr>
          <p:cNvSpPr/>
          <p:nvPr/>
        </p:nvSpPr>
        <p:spPr>
          <a:xfrm>
            <a:off x="2687782" y="1028679"/>
            <a:ext cx="4054292"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Keeping in Touch</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CFC52C4-B18E-B554-D8A6-3AD846DE5AC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23712" y="2971960"/>
            <a:ext cx="3096575" cy="2648406"/>
          </a:xfrm>
          <a:prstGeom prst="rect">
            <a:avLst/>
          </a:prstGeom>
        </p:spPr>
      </p:pic>
    </p:spTree>
    <p:extLst>
      <p:ext uri="{BB962C8B-B14F-4D97-AF65-F5344CB8AC3E}">
        <p14:creationId xmlns:p14="http://schemas.microsoft.com/office/powerpoint/2010/main" val="180199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FB6687-2A8A-134B-AACF-9B8DE3427606}"/>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263092">
            <a:off x="4894197" y="2331141"/>
            <a:ext cx="2792367" cy="2312761"/>
          </a:xfrm>
          <a:prstGeom prst="rect">
            <a:avLst/>
          </a:prstGeom>
        </p:spPr>
      </p:pic>
      <p:sp>
        <p:nvSpPr>
          <p:cNvPr id="3" name="Content Placeholder 2">
            <a:extLst>
              <a:ext uri="{FF2B5EF4-FFF2-40B4-BE49-F238E27FC236}">
                <a16:creationId xmlns:a16="http://schemas.microsoft.com/office/drawing/2014/main" id="{E50AC554-960E-634A-8594-23133A8C4394}"/>
              </a:ext>
            </a:extLst>
          </p:cNvPr>
          <p:cNvSpPr>
            <a:spLocks noGrp="1"/>
          </p:cNvSpPr>
          <p:nvPr>
            <p:ph idx="1"/>
          </p:nvPr>
        </p:nvSpPr>
        <p:spPr>
          <a:xfrm>
            <a:off x="609600" y="2670390"/>
            <a:ext cx="4333765" cy="1151971"/>
          </a:xfrm>
        </p:spPr>
        <p:txBody>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buNone/>
            </a:pPr>
            <a:r>
              <a:rPr lang="en-GB" sz="2109" dirty="0">
                <a:latin typeface="Arial" panose="020B0604020202020204" pitchFamily="34" charset="0"/>
                <a:cs typeface="Arial" panose="020B0604020202020204" pitchFamily="34" charset="0"/>
              </a:rPr>
              <a:t>You</a:t>
            </a:r>
            <a:r>
              <a:rPr lang="en-GB" sz="2109" b="1" dirty="0">
                <a:latin typeface="Arial" panose="020B0604020202020204" pitchFamily="34" charset="0"/>
                <a:cs typeface="Arial" panose="020B0604020202020204" pitchFamily="34" charset="0"/>
              </a:rPr>
              <a:t> </a:t>
            </a:r>
            <a:r>
              <a:rPr lang="en-US" sz="2109" dirty="0">
                <a:latin typeface="Arial" panose="020B0604020202020204" pitchFamily="34" charset="0"/>
                <a:cs typeface="Arial" panose="020B0604020202020204" pitchFamily="34" charset="0"/>
              </a:rPr>
              <a:t>can use the </a:t>
            </a:r>
            <a:r>
              <a:rPr lang="en-US" sz="2109" b="1" dirty="0">
                <a:latin typeface="Arial" panose="020B0604020202020204" pitchFamily="34" charset="0"/>
                <a:cs typeface="Arial" panose="020B0604020202020204" pitchFamily="34" charset="0"/>
              </a:rPr>
              <a:t>email address </a:t>
            </a:r>
            <a:r>
              <a:rPr lang="en-US" sz="2109" u="sng" dirty="0">
                <a:latin typeface="Arial" panose="020B0604020202020204" pitchFamily="34" charset="0"/>
                <a:cs typeface="Arial" panose="020B0604020202020204" pitchFamily="34" charset="0"/>
                <a:hlinkClick r:id="rId5"/>
              </a:rPr>
              <a:t>transition@king-ed.suffolk.sch.uk</a:t>
            </a:r>
            <a:r>
              <a:rPr lang="en-US" sz="2109" dirty="0">
                <a:latin typeface="Arial" panose="020B0604020202020204" pitchFamily="34" charset="0"/>
                <a:cs typeface="Arial" panose="020B0604020202020204" pitchFamily="34" charset="0"/>
              </a:rPr>
              <a:t> to ask any questions you may have in relation to starting secondary school. </a:t>
            </a:r>
          </a:p>
          <a:p>
            <a:pPr marL="0" indent="0">
              <a:buNone/>
            </a:pPr>
            <a:endParaRPr lang="en-US" sz="2109" dirty="0">
              <a:latin typeface="Arial" panose="020B0604020202020204" pitchFamily="34" charset="0"/>
              <a:cs typeface="Arial" panose="020B0604020202020204" pitchFamily="34" charset="0"/>
            </a:endParaRPr>
          </a:p>
          <a:p>
            <a:pPr marL="0" indent="0">
              <a:buNone/>
            </a:pPr>
            <a:endParaRPr lang="en-GB"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B2A00C9-84B6-EB42-BFF2-3E66D3A37694}"/>
              </a:ext>
            </a:extLst>
          </p:cNvPr>
          <p:cNvSpPr/>
          <p:nvPr/>
        </p:nvSpPr>
        <p:spPr>
          <a:xfrm>
            <a:off x="2678545" y="1092684"/>
            <a:ext cx="4088045"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Keeping in Touch</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602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 name="pasted-image.png"/>
          <p:cNvPicPr/>
          <p:nvPr/>
        </p:nvPicPr>
        <p:blipFill>
          <a:blip r:embed="rId3" cstate="email">
            <a:extLst>
              <a:ext uri="{28A0092B-C50C-407E-A947-70E740481C1C}">
                <a14:useLocalDpi xmlns:a14="http://schemas.microsoft.com/office/drawing/2010/main"/>
              </a:ext>
            </a:extLst>
          </a:blip>
          <a:stretch>
            <a:fillRect/>
          </a:stretch>
        </p:blipFill>
        <p:spPr>
          <a:xfrm>
            <a:off x="284230" y="5988896"/>
            <a:ext cx="467957" cy="464945"/>
          </a:xfrm>
          <a:prstGeom prst="rect">
            <a:avLst/>
          </a:prstGeom>
          <a:ln w="12700">
            <a:miter lim="400000"/>
          </a:ln>
        </p:spPr>
      </p:pic>
      <p:sp>
        <p:nvSpPr>
          <p:cNvPr id="85" name="Shape 85"/>
          <p:cNvSpPr/>
          <p:nvPr/>
        </p:nvSpPr>
        <p:spPr>
          <a:xfrm>
            <a:off x="838369" y="6174693"/>
            <a:ext cx="1771265" cy="248770"/>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lvl="0"/>
            <a:r>
              <a:rPr lang="en-GB" sz="1265" dirty="0">
                <a:latin typeface="Arial" panose="020B0604020202020204" pitchFamily="34" charset="0"/>
                <a:cs typeface="Arial" panose="020B0604020202020204" pitchFamily="34" charset="0"/>
              </a:rPr>
              <a:t> </a:t>
            </a:r>
            <a:r>
              <a:rPr sz="1265" dirty="0">
                <a:latin typeface="Arial" panose="020B0604020202020204" pitchFamily="34" charset="0"/>
                <a:cs typeface="Arial" panose="020B0604020202020204" pitchFamily="34" charset="0"/>
              </a:rPr>
              <a:t>King Edward VI School</a:t>
            </a:r>
          </a:p>
        </p:txBody>
      </p:sp>
      <p:sp>
        <p:nvSpPr>
          <p:cNvPr id="2" name="TextBox 1">
            <a:extLst>
              <a:ext uri="{FF2B5EF4-FFF2-40B4-BE49-F238E27FC236}">
                <a16:creationId xmlns:a16="http://schemas.microsoft.com/office/drawing/2014/main" id="{71D006CE-E8B9-C844-9F06-8B610D2946EB}"/>
              </a:ext>
            </a:extLst>
          </p:cNvPr>
          <p:cNvSpPr txBox="1"/>
          <p:nvPr/>
        </p:nvSpPr>
        <p:spPr>
          <a:xfrm>
            <a:off x="890567" y="1885234"/>
            <a:ext cx="6675959" cy="2492990"/>
          </a:xfrm>
          <a:prstGeom prst="rect">
            <a:avLst/>
          </a:prstGeom>
          <a:noFill/>
        </p:spPr>
        <p:txBody>
          <a:bodyPr wrap="square" rtlCol="0">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301380" indent="-301380" algn="l">
              <a:buFont typeface="Wingdings" pitchFamily="2" charset="2"/>
              <a:buChar char="ü"/>
            </a:pPr>
            <a:r>
              <a:rPr lang="en-US" sz="2000" dirty="0">
                <a:latin typeface="Arial" panose="020B0604020202020204" pitchFamily="34" charset="0"/>
                <a:cs typeface="Arial" panose="020B0604020202020204" pitchFamily="34" charset="0"/>
              </a:rPr>
              <a:t>If you haven’t already, login and update admissions+ </a:t>
            </a:r>
            <a:r>
              <a:rPr lang="en-US" sz="2000" b="1" u="sng" dirty="0">
                <a:latin typeface="Arial" panose="020B0604020202020204" pitchFamily="34" charset="0"/>
                <a:cs typeface="Arial" panose="020B0604020202020204" pitchFamily="34" charset="0"/>
              </a:rPr>
              <a:t>ASAP</a:t>
            </a:r>
          </a:p>
          <a:p>
            <a:pPr marL="301380" indent="-301380" algn="l">
              <a:buFont typeface="Wingdings" pitchFamily="2" charset="2"/>
              <a:buChar char="ü"/>
            </a:pPr>
            <a:r>
              <a:rPr lang="en-US" sz="2000" dirty="0">
                <a:latin typeface="Arial" panose="020B0604020202020204" pitchFamily="34" charset="0"/>
                <a:cs typeface="Arial" panose="020B0604020202020204" pitchFamily="34" charset="0"/>
              </a:rPr>
              <a:t>Explore our website</a:t>
            </a:r>
          </a:p>
          <a:p>
            <a:pPr marL="301380" indent="-301380" algn="l">
              <a:buFont typeface="Wingdings" pitchFamily="2" charset="2"/>
              <a:buChar char="ü"/>
            </a:pPr>
            <a:r>
              <a:rPr lang="en-US" sz="2000" dirty="0">
                <a:latin typeface="Arial" panose="020B0604020202020204" pitchFamily="34" charset="0"/>
                <a:cs typeface="Arial" panose="020B0604020202020204" pitchFamily="34" charset="0"/>
              </a:rPr>
              <a:t>Follow us on Facebook and Instagram</a:t>
            </a:r>
          </a:p>
          <a:p>
            <a:pPr marL="301380" indent="-301380" algn="l">
              <a:buFont typeface="Wingdings" pitchFamily="2" charset="2"/>
              <a:buChar char="ü"/>
            </a:pPr>
            <a:r>
              <a:rPr lang="en-US" sz="2000" dirty="0">
                <a:latin typeface="Arial" panose="020B0604020202020204" pitchFamily="34" charset="0"/>
                <a:cs typeface="Arial" panose="020B0604020202020204" pitchFamily="34" charset="0"/>
              </a:rPr>
              <a:t>Read the first issue of ‘Ed Lines’ </a:t>
            </a:r>
          </a:p>
          <a:p>
            <a:pPr marL="301380" indent="-301380" algn="l">
              <a:buFont typeface="Wingdings" pitchFamily="2" charset="2"/>
              <a:buChar char="ü"/>
            </a:pPr>
            <a:r>
              <a:rPr lang="en-US" sz="2000" dirty="0">
                <a:latin typeface="Arial" panose="020B0604020202020204" pitchFamily="34" charset="0"/>
                <a:cs typeface="Arial" panose="020B0604020202020204" pitchFamily="34" charset="0"/>
              </a:rPr>
              <a:t>Contact us if you have any questions</a:t>
            </a:r>
          </a:p>
          <a:p>
            <a:pPr marL="301380" indent="-301380" algn="l">
              <a:buFont typeface="Wingdings" pitchFamily="2" charset="2"/>
              <a:buChar char="ü"/>
            </a:pPr>
            <a:r>
              <a:rPr lang="en-US" sz="2000" dirty="0">
                <a:latin typeface="Arial" panose="020B0604020202020204" pitchFamily="34" charset="0"/>
                <a:cs typeface="Arial" panose="020B0604020202020204" pitchFamily="34" charset="0"/>
              </a:rPr>
              <a:t>Be ready for transition days on 14 and 15 July</a:t>
            </a:r>
          </a:p>
          <a:p>
            <a:pPr marL="301380" indent="-301380" algn="l">
              <a:buFont typeface="Wingdings" pitchFamily="2" charset="2"/>
              <a:buChar char="ü"/>
            </a:pPr>
            <a:endParaRPr lang="en-US"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2B7CC0A-FF8D-9F42-821D-C4137C144BCE}"/>
              </a:ext>
            </a:extLst>
          </p:cNvPr>
          <p:cNvPicPr>
            <a:picLocks noChangeAspect="1"/>
          </p:cNvPicPr>
          <p:nvPr/>
        </p:nvPicPr>
        <p:blipFill>
          <a:blip r:embed="rId4" cstate="email">
            <a:alphaModFix amt="5000"/>
            <a:extLst>
              <a:ext uri="{28A0092B-C50C-407E-A947-70E740481C1C}">
                <a14:useLocalDpi xmlns:a14="http://schemas.microsoft.com/office/drawing/2010/main"/>
              </a:ext>
            </a:extLst>
          </a:blip>
          <a:stretch>
            <a:fillRect/>
          </a:stretch>
        </p:blipFill>
        <p:spPr>
          <a:xfrm rot="20906574">
            <a:off x="2232252" y="4197869"/>
            <a:ext cx="7110623" cy="2494808"/>
          </a:xfrm>
          <a:prstGeom prst="rect">
            <a:avLst/>
          </a:prstGeom>
        </p:spPr>
      </p:pic>
      <p:sp>
        <p:nvSpPr>
          <p:cNvPr id="12" name="Rectangle 11">
            <a:extLst>
              <a:ext uri="{FF2B5EF4-FFF2-40B4-BE49-F238E27FC236}">
                <a16:creationId xmlns:a16="http://schemas.microsoft.com/office/drawing/2014/main" id="{1C3E04B3-7B35-5C46-A852-C8D8672BAFC2}"/>
              </a:ext>
            </a:extLst>
          </p:cNvPr>
          <p:cNvSpPr/>
          <p:nvPr/>
        </p:nvSpPr>
        <p:spPr>
          <a:xfrm>
            <a:off x="2924505" y="1067384"/>
            <a:ext cx="3659165"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Next Steps</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1C8B0A1-7C98-4891-A681-E7312E8857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40123" y="3962365"/>
            <a:ext cx="1913965" cy="1091172"/>
          </a:xfrm>
          <a:prstGeom prst="rect">
            <a:avLst/>
          </a:prstGeom>
          <a:ln>
            <a:noFill/>
          </a:ln>
          <a:effectLst>
            <a:softEdge rad="112500"/>
          </a:effectLst>
        </p:spPr>
      </p:pic>
      <p:pic>
        <p:nvPicPr>
          <p:cNvPr id="14" name="Picture 13">
            <a:extLst>
              <a:ext uri="{FF2B5EF4-FFF2-40B4-BE49-F238E27FC236}">
                <a16:creationId xmlns:a16="http://schemas.microsoft.com/office/drawing/2014/main" id="{0B59442C-725F-48C3-9BCB-A5055EB770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flipH="1">
            <a:off x="2601963" y="4158948"/>
            <a:ext cx="467716" cy="467716"/>
          </a:xfrm>
          <a:prstGeom prst="rect">
            <a:avLst/>
          </a:prstGeom>
        </p:spPr>
      </p:pic>
      <p:pic>
        <p:nvPicPr>
          <p:cNvPr id="16" name="Picture 15">
            <a:extLst>
              <a:ext uri="{FF2B5EF4-FFF2-40B4-BE49-F238E27FC236}">
                <a16:creationId xmlns:a16="http://schemas.microsoft.com/office/drawing/2014/main" id="{21F7D972-1605-4267-B333-7BE2CC13F43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24799" y="3836515"/>
            <a:ext cx="1905583" cy="2152381"/>
          </a:xfrm>
          <a:prstGeom prst="rect">
            <a:avLst/>
          </a:prstGeom>
        </p:spPr>
      </p:pic>
      <p:pic>
        <p:nvPicPr>
          <p:cNvPr id="3074" name="Picture 2" descr="Making Instagram Safer For Young People ...">
            <a:extLst>
              <a:ext uri="{FF2B5EF4-FFF2-40B4-BE49-F238E27FC236}">
                <a16:creationId xmlns:a16="http://schemas.microsoft.com/office/drawing/2014/main" id="{523C4AFC-ED1D-450A-8ED5-8FB09F1C1D1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44979" y="5394123"/>
            <a:ext cx="507208" cy="545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C6A05-E6C4-4AB9-86AD-E9596C863B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5557" y="1092046"/>
            <a:ext cx="6532885" cy="4914334"/>
          </a:xfrm>
          <a:prstGeom prst="rect">
            <a:avLst/>
          </a:prstGeom>
        </p:spPr>
      </p:pic>
      <p:sp>
        <p:nvSpPr>
          <p:cNvPr id="6" name="Rectangle 5">
            <a:extLst>
              <a:ext uri="{FF2B5EF4-FFF2-40B4-BE49-F238E27FC236}">
                <a16:creationId xmlns:a16="http://schemas.microsoft.com/office/drawing/2014/main" id="{6809CB94-6A83-4798-9531-DF9EC00ECB71}"/>
              </a:ext>
            </a:extLst>
          </p:cNvPr>
          <p:cNvSpPr/>
          <p:nvPr/>
        </p:nvSpPr>
        <p:spPr>
          <a:xfrm>
            <a:off x="5670751" y="2003372"/>
            <a:ext cx="2360727" cy="1801737"/>
          </a:xfrm>
          <a:prstGeom prst="rect">
            <a:avLst/>
          </a:prstGeom>
          <a:noFill/>
        </p:spPr>
        <p:txBody>
          <a:bodyPr wrap="square" lIns="48221" tIns="24111" rIns="48221" bIns="24111">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ctr"/>
            <a:r>
              <a:rPr lang="en-US" sz="2848" b="1" spc="25">
                <a:ln w="0"/>
                <a:solidFill>
                  <a:schemeClr val="bg2"/>
                </a:solidFill>
                <a:effectLst>
                  <a:innerShdw blurRad="63500" dist="50800" dir="13500000">
                    <a:srgbClr val="000000">
                      <a:alpha val="50000"/>
                    </a:srgbClr>
                  </a:innerShdw>
                </a:effectLst>
              </a:rPr>
              <a:t>We look forward to seeing you again soon</a:t>
            </a:r>
          </a:p>
        </p:txBody>
      </p:sp>
      <p:sp>
        <p:nvSpPr>
          <p:cNvPr id="7" name="Rectangle 6">
            <a:extLst>
              <a:ext uri="{FF2B5EF4-FFF2-40B4-BE49-F238E27FC236}">
                <a16:creationId xmlns:a16="http://schemas.microsoft.com/office/drawing/2014/main" id="{16FFF37B-EC38-4414-ACB2-757DEDCA1C21}"/>
              </a:ext>
            </a:extLst>
          </p:cNvPr>
          <p:cNvSpPr/>
          <p:nvPr/>
        </p:nvSpPr>
        <p:spPr>
          <a:xfrm>
            <a:off x="1263144" y="2222481"/>
            <a:ext cx="1591683" cy="1363476"/>
          </a:xfrm>
          <a:prstGeom prst="rect">
            <a:avLst/>
          </a:prstGeom>
          <a:noFill/>
        </p:spPr>
        <p:txBody>
          <a:bodyPr wrap="square" lIns="48221" tIns="24111" rIns="48221" bIns="24111">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ctr"/>
            <a:r>
              <a:rPr lang="en-US" sz="2848" b="1" spc="25">
                <a:ln w="0"/>
                <a:solidFill>
                  <a:schemeClr val="bg2"/>
                </a:solidFill>
                <a:effectLst>
                  <a:innerShdw blurRad="63500" dist="50800" dir="13500000">
                    <a:srgbClr val="000000">
                      <a:alpha val="50000"/>
                    </a:srgbClr>
                  </a:innerShdw>
                </a:effectLst>
              </a:rPr>
              <a:t>Thank you for listening</a:t>
            </a:r>
          </a:p>
        </p:txBody>
      </p:sp>
    </p:spTree>
    <p:extLst>
      <p:ext uri="{BB962C8B-B14F-4D97-AF65-F5344CB8AC3E}">
        <p14:creationId xmlns:p14="http://schemas.microsoft.com/office/powerpoint/2010/main" val="998895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Shape 37"/>
          <p:cNvSpPr>
            <a:spLocks noGrp="1"/>
          </p:cNvSpPr>
          <p:nvPr>
            <p:ph type="title"/>
          </p:nvPr>
        </p:nvSpPr>
        <p:spPr>
          <a:xfrm>
            <a:off x="1867326" y="712210"/>
            <a:ext cx="5409347" cy="857251"/>
          </a:xfrm>
          <a:prstGeom prst="rect">
            <a:avLst/>
          </a:prstGeom>
        </p:spPr>
        <p:txBody>
          <a:bodyPr>
            <a:no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lvl="0" algn="l">
              <a:defRPr sz="1800"/>
            </a:pPr>
            <a:r>
              <a:rPr lang="en-GB" sz="4400" b="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Transition Staff</a:t>
            </a:r>
            <a:endParaRPr sz="4400" b="0" dirty="0">
              <a:ln w="31750">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E1DA788-4779-4C47-8BD5-6C4BAFA6CF4E}"/>
              </a:ext>
            </a:extLst>
          </p:cNvPr>
          <p:cNvSpPr txBox="1"/>
          <p:nvPr/>
        </p:nvSpPr>
        <p:spPr>
          <a:xfrm>
            <a:off x="4593997" y="3898962"/>
            <a:ext cx="3882445" cy="2324059"/>
          </a:xfrm>
          <a:prstGeom prst="rect">
            <a:avLst/>
          </a:prstGeom>
          <a:noFill/>
        </p:spPr>
        <p:txBody>
          <a:bodyPr wrap="square" lIns="48221" tIns="24111" rIns="48221" bIns="24111" rtlCol="0"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l"/>
            <a:endParaRPr lang="en-US" sz="1583" dirty="0">
              <a:latin typeface="Arial" panose="020B0604020202020204" pitchFamily="34" charset="0"/>
              <a:cs typeface="Arial" panose="020B0604020202020204" pitchFamily="34" charset="0"/>
            </a:endParaRPr>
          </a:p>
          <a:p>
            <a:pPr algn="l"/>
            <a:endParaRPr lang="en-US" sz="527"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527" dirty="0">
              <a:latin typeface="Arial" panose="020B0604020202020204" pitchFamily="34" charset="0"/>
              <a:cs typeface="Arial" panose="020B0604020202020204" pitchFamily="34" charset="0"/>
            </a:endParaRPr>
          </a:p>
          <a:p>
            <a:pPr algn="l"/>
            <a:r>
              <a:rPr lang="en-US" sz="1319" b="1" dirty="0">
                <a:latin typeface="Arial" panose="020B0604020202020204" pitchFamily="34" charset="0"/>
                <a:cs typeface="Arial" panose="020B0604020202020204" pitchFamily="34" charset="0"/>
              </a:rPr>
              <a:t>Debbie Dunning</a:t>
            </a:r>
          </a:p>
          <a:p>
            <a:pPr algn="l"/>
            <a:r>
              <a:rPr lang="en-US" sz="1319" dirty="0">
                <a:latin typeface="Arial" panose="020B0604020202020204" pitchFamily="34" charset="0"/>
                <a:cs typeface="Arial" panose="020B0604020202020204" pitchFamily="34" charset="0"/>
              </a:rPr>
              <a:t>Transition Administrator</a:t>
            </a:r>
            <a:endParaRPr lang="en-US" sz="1589" dirty="0">
              <a:latin typeface="Arial" panose="020B0604020202020204" pitchFamily="34" charset="0"/>
              <a:ea typeface="Calibri"/>
              <a:cs typeface="Arial" panose="020B0604020202020204" pitchFamily="34" charset="0"/>
            </a:endParaRPr>
          </a:p>
          <a:p>
            <a:pPr algn="l"/>
            <a:r>
              <a:rPr lang="en-US" sz="1055" dirty="0">
                <a:latin typeface="Arial" panose="020B0604020202020204" pitchFamily="34" charset="0"/>
                <a:ea typeface="Calibri"/>
                <a:cs typeface="Arial" panose="020B0604020202020204" pitchFamily="34" charset="0"/>
                <a:hlinkClick r:id="rId3"/>
              </a:rPr>
              <a:t>transition</a:t>
            </a:r>
            <a:r>
              <a:rPr lang="en-US" sz="1055" dirty="0">
                <a:latin typeface="Arial" panose="020B0604020202020204" pitchFamily="34" charset="0"/>
                <a:ea typeface="+mn-lt"/>
                <a:cs typeface="Arial" panose="020B0604020202020204" pitchFamily="34" charset="0"/>
                <a:hlinkClick r:id="rId3"/>
              </a:rPr>
              <a:t>@king-ed.suffolk.sch.uk</a:t>
            </a:r>
            <a:endParaRPr lang="en-US" sz="1589"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527" dirty="0">
              <a:latin typeface="Arial" panose="020B0604020202020204" pitchFamily="34" charset="0"/>
              <a:cs typeface="Arial" panose="020B0604020202020204" pitchFamily="34" charset="0"/>
            </a:endParaRPr>
          </a:p>
          <a:p>
            <a:pPr algn="l"/>
            <a:endParaRPr lang="en-US" sz="1589" dirty="0">
              <a:latin typeface="Arial" panose="020B0604020202020204" pitchFamily="34" charset="0"/>
              <a:cs typeface="Arial" panose="020B0604020202020204" pitchFamily="34" charset="0"/>
            </a:endParaRPr>
          </a:p>
          <a:p>
            <a:pPr algn="l"/>
            <a:endParaRPr lang="en-US" sz="1589"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BA5684B-CD92-244C-8EA0-83F3654E02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10279" y="4400836"/>
            <a:ext cx="835683" cy="923768"/>
          </a:xfrm>
          <a:prstGeom prst="rect">
            <a:avLst/>
          </a:prstGeom>
        </p:spPr>
      </p:pic>
      <p:sp>
        <p:nvSpPr>
          <p:cNvPr id="13" name="Rectangle 12">
            <a:extLst>
              <a:ext uri="{FF2B5EF4-FFF2-40B4-BE49-F238E27FC236}">
                <a16:creationId xmlns:a16="http://schemas.microsoft.com/office/drawing/2014/main" id="{BCAA736C-147E-4024-9F58-8211E334CEE4}"/>
              </a:ext>
            </a:extLst>
          </p:cNvPr>
          <p:cNvSpPr/>
          <p:nvPr/>
        </p:nvSpPr>
        <p:spPr>
          <a:xfrm>
            <a:off x="1034086" y="3130426"/>
            <a:ext cx="3429000" cy="2037892"/>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l"/>
            <a:r>
              <a:rPr lang="en-US" sz="1477" b="1" dirty="0">
                <a:latin typeface="Arial" panose="020B0604020202020204" pitchFamily="34" charset="0"/>
                <a:cs typeface="Arial" panose="020B0604020202020204" pitchFamily="34" charset="0"/>
              </a:rPr>
              <a:t>Deri </a:t>
            </a:r>
            <a:r>
              <a:rPr lang="en-US" sz="1477" b="1" dirty="0" err="1">
                <a:latin typeface="Arial" panose="020B0604020202020204" pitchFamily="34" charset="0"/>
                <a:cs typeface="Arial" panose="020B0604020202020204" pitchFamily="34" charset="0"/>
              </a:rPr>
              <a:t>O’Regan</a:t>
            </a:r>
            <a:endParaRPr lang="en-US" sz="1477" b="1" dirty="0">
              <a:latin typeface="Arial" panose="020B0604020202020204" pitchFamily="34" charset="0"/>
              <a:cs typeface="Arial" panose="020B0604020202020204" pitchFamily="34" charset="0"/>
            </a:endParaRPr>
          </a:p>
          <a:p>
            <a:pPr algn="l"/>
            <a:r>
              <a:rPr lang="en-US" sz="1477" dirty="0">
                <a:latin typeface="Arial" panose="020B0604020202020204" pitchFamily="34" charset="0"/>
                <a:cs typeface="Arial" panose="020B0604020202020204" pitchFamily="34" charset="0"/>
              </a:rPr>
              <a:t>Headteacher</a:t>
            </a:r>
          </a:p>
          <a:p>
            <a:pPr algn="l"/>
            <a:r>
              <a:rPr lang="en-US" sz="1055" dirty="0">
                <a:latin typeface="Arial" panose="020B0604020202020204" pitchFamily="34" charset="0"/>
                <a:cs typeface="Arial" panose="020B0604020202020204" pitchFamily="34" charset="0"/>
                <a:hlinkClick r:id="rId5"/>
              </a:rPr>
              <a:t>OR@king-ed.suffolk.sch.uk</a:t>
            </a:r>
            <a:endParaRPr lang="en-US" sz="105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endParaRPr lang="en-US" sz="475" dirty="0">
              <a:latin typeface="Arial" panose="020B0604020202020204" pitchFamily="34" charset="0"/>
              <a:cs typeface="Arial" panose="020B0604020202020204" pitchFamily="34" charset="0"/>
            </a:endParaRPr>
          </a:p>
          <a:p>
            <a:pPr algn="l"/>
            <a:r>
              <a:rPr lang="en-US" sz="1477" b="1" dirty="0">
                <a:latin typeface="Arial" panose="020B0604020202020204" pitchFamily="34" charset="0"/>
                <a:cs typeface="Arial" panose="020B0604020202020204" pitchFamily="34" charset="0"/>
              </a:rPr>
              <a:t>Tom Spillane</a:t>
            </a:r>
          </a:p>
          <a:p>
            <a:pPr algn="l"/>
            <a:r>
              <a:rPr lang="en-US" sz="1477" dirty="0">
                <a:latin typeface="Arial" panose="020B0604020202020204" pitchFamily="34" charset="0"/>
                <a:cs typeface="Arial" panose="020B0604020202020204" pitchFamily="34" charset="0"/>
              </a:rPr>
              <a:t>Assistant Headteacher</a:t>
            </a:r>
            <a:endParaRPr lang="en-US" sz="1589" dirty="0">
              <a:latin typeface="Arial" panose="020B0604020202020204" pitchFamily="34" charset="0"/>
              <a:cs typeface="Arial" panose="020B0604020202020204" pitchFamily="34" charset="0"/>
            </a:endParaRPr>
          </a:p>
          <a:p>
            <a:pPr algn="l"/>
            <a:r>
              <a:rPr lang="en-US" sz="1055" dirty="0">
                <a:latin typeface="Arial" panose="020B0604020202020204" pitchFamily="34" charset="0"/>
                <a:cs typeface="Arial" panose="020B0604020202020204" pitchFamily="34" charset="0"/>
                <a:hlinkClick r:id="rId6"/>
              </a:rPr>
              <a:t>SP@king-ed.Suffolk.sch.uk</a:t>
            </a:r>
            <a:r>
              <a:rPr lang="en-US" sz="1055" dirty="0">
                <a:latin typeface="Arial" panose="020B0604020202020204" pitchFamily="34" charset="0"/>
                <a:cs typeface="Arial" panose="020B0604020202020204" pitchFamily="34" charset="0"/>
              </a:rPr>
              <a:t> </a:t>
            </a:r>
          </a:p>
          <a:p>
            <a:pPr algn="l"/>
            <a:endParaRPr lang="en-US" sz="633"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F9E00E4-C356-4484-941C-7B2674B5DBB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2915" y="2874974"/>
            <a:ext cx="884105" cy="1108052"/>
          </a:xfrm>
          <a:prstGeom prst="rect">
            <a:avLst/>
          </a:prstGeom>
        </p:spPr>
      </p:pic>
      <p:sp>
        <p:nvSpPr>
          <p:cNvPr id="6" name="Rectangle 5">
            <a:extLst>
              <a:ext uri="{FF2B5EF4-FFF2-40B4-BE49-F238E27FC236}">
                <a16:creationId xmlns:a16="http://schemas.microsoft.com/office/drawing/2014/main" id="{AC5B4E7C-B0DE-4466-B1AF-DA48CD25E9A8}"/>
              </a:ext>
            </a:extLst>
          </p:cNvPr>
          <p:cNvSpPr/>
          <p:nvPr/>
        </p:nvSpPr>
        <p:spPr>
          <a:xfrm>
            <a:off x="4572000" y="1730834"/>
            <a:ext cx="1962665" cy="1306986"/>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l"/>
            <a:r>
              <a:rPr lang="en-US" sz="1319" b="1" dirty="0">
                <a:latin typeface="Arial" panose="020B0604020202020204" pitchFamily="34" charset="0"/>
                <a:cs typeface="Arial" panose="020B0604020202020204" pitchFamily="34" charset="0"/>
              </a:rPr>
              <a:t>Hannah Scarlett</a:t>
            </a:r>
          </a:p>
          <a:p>
            <a:pPr algn="l"/>
            <a:r>
              <a:rPr lang="en-US" sz="1319" b="1" dirty="0" err="1">
                <a:latin typeface="Arial" panose="020B0604020202020204" pitchFamily="34" charset="0"/>
                <a:cs typeface="Arial" panose="020B0604020202020204" pitchFamily="34" charset="0"/>
              </a:rPr>
              <a:t>Ches</a:t>
            </a:r>
            <a:r>
              <a:rPr lang="en-US" sz="1319" b="1" dirty="0">
                <a:latin typeface="Arial" panose="020B0604020202020204" pitchFamily="34" charset="0"/>
                <a:cs typeface="Arial" panose="020B0604020202020204" pitchFamily="34" charset="0"/>
              </a:rPr>
              <a:t> Ward </a:t>
            </a:r>
          </a:p>
          <a:p>
            <a:pPr algn="l"/>
            <a:r>
              <a:rPr lang="en-US" sz="1319" dirty="0">
                <a:latin typeface="Arial" panose="020B0604020202020204" pitchFamily="34" charset="0"/>
                <a:cs typeface="Arial" panose="020B0604020202020204" pitchFamily="34" charset="0"/>
              </a:rPr>
              <a:t>Co-Heads of Year 7</a:t>
            </a:r>
          </a:p>
          <a:p>
            <a:pPr lvl="0" algn="l"/>
            <a:r>
              <a:rPr lang="en-US" sz="1055" u="sng" dirty="0">
                <a:solidFill>
                  <a:srgbClr val="0070C0"/>
                </a:solidFill>
                <a:latin typeface="Arial" panose="020B0604020202020204" pitchFamily="34" charset="0"/>
                <a:cs typeface="Arial" panose="020B0604020202020204" pitchFamily="34" charset="0"/>
                <a:hlinkClick r:id="rId8"/>
              </a:rPr>
              <a:t>year7@king-ed.suffolk.sch.uk</a:t>
            </a:r>
          </a:p>
          <a:p>
            <a:pPr lvl="0" algn="l"/>
            <a:endParaRPr lang="en-US" sz="1055" u="sng" dirty="0">
              <a:solidFill>
                <a:srgbClr val="0070C0"/>
              </a:solidFill>
              <a:latin typeface="Arial" panose="020B0604020202020204" pitchFamily="34" charset="0"/>
              <a:cs typeface="Arial" panose="020B0604020202020204" pitchFamily="34" charset="0"/>
            </a:endParaRPr>
          </a:p>
          <a:p>
            <a:pPr lvl="0" algn="l"/>
            <a:endParaRPr lang="en-US" sz="1055" u="sng" dirty="0">
              <a:solidFill>
                <a:srgbClr val="0070C0"/>
              </a:solidFill>
              <a:latin typeface="Arial" panose="020B0604020202020204" pitchFamily="34" charset="0"/>
              <a:cs typeface="Arial" panose="020B0604020202020204" pitchFamily="34" charset="0"/>
            </a:endParaRPr>
          </a:p>
          <a:p>
            <a:pPr algn="l"/>
            <a:endParaRPr lang="en-US" sz="527" dirty="0">
              <a:latin typeface="Arial" panose="020B0604020202020204" pitchFamily="34" charset="0"/>
              <a:cs typeface="Arial" panose="020B0604020202020204" pitchFamily="34" charset="0"/>
            </a:endParaRPr>
          </a:p>
          <a:p>
            <a:pPr algn="l"/>
            <a:endParaRPr lang="en-US" sz="527" dirty="0">
              <a:latin typeface="Avenir Book" panose="02000503020000020003" pitchFamily="2" charset="0"/>
            </a:endParaRPr>
          </a:p>
        </p:txBody>
      </p:sp>
      <p:pic>
        <p:nvPicPr>
          <p:cNvPr id="9" name="Picture 8">
            <a:extLst>
              <a:ext uri="{FF2B5EF4-FFF2-40B4-BE49-F238E27FC236}">
                <a16:creationId xmlns:a16="http://schemas.microsoft.com/office/drawing/2014/main" id="{9C7048F9-3EBF-48DF-8DC0-A302CE04CE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06096" y="3098949"/>
            <a:ext cx="835683" cy="1046302"/>
          </a:xfrm>
          <a:prstGeom prst="rect">
            <a:avLst/>
          </a:prstGeom>
        </p:spPr>
      </p:pic>
      <p:pic>
        <p:nvPicPr>
          <p:cNvPr id="7" name="Picture 6" descr="A person smiling for the camera&#10;&#10;Description automatically generated">
            <a:extLst>
              <a:ext uri="{FF2B5EF4-FFF2-40B4-BE49-F238E27FC236}">
                <a16:creationId xmlns:a16="http://schemas.microsoft.com/office/drawing/2014/main" id="{6659482D-EF98-A5D2-C717-36C8A80B98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02739" y="1573352"/>
            <a:ext cx="762943" cy="1218173"/>
          </a:xfrm>
          <a:prstGeom prst="rect">
            <a:avLst/>
          </a:prstGeom>
        </p:spPr>
      </p:pic>
      <p:sp>
        <p:nvSpPr>
          <p:cNvPr id="14" name="TextBox 13">
            <a:extLst>
              <a:ext uri="{FF2B5EF4-FFF2-40B4-BE49-F238E27FC236}">
                <a16:creationId xmlns:a16="http://schemas.microsoft.com/office/drawing/2014/main" id="{43E840B6-866C-D63B-9202-AC2D379EBD82}"/>
              </a:ext>
            </a:extLst>
          </p:cNvPr>
          <p:cNvSpPr txBox="1"/>
          <p:nvPr/>
        </p:nvSpPr>
        <p:spPr>
          <a:xfrm>
            <a:off x="4593997" y="3284114"/>
            <a:ext cx="3371617" cy="1039157"/>
          </a:xfrm>
          <a:prstGeom prst="rect">
            <a:avLst/>
          </a:prstGeom>
          <a:noFill/>
        </p:spPr>
        <p:txBody>
          <a:bodyPr rot="0" spcFirstLastPara="0" vertOverflow="overflow" horzOverflow="overflow" vert="horz" wrap="square" lIns="48221" tIns="24111" rIns="48221" bIns="24111" numCol="1" spcCol="0" rtlCol="0" fromWordArt="0" anchor="t" anchorCtr="0" forceAA="0" compatLnSpc="1">
            <a:prstTxWarp prst="textNoShape">
              <a:avLst/>
            </a:prstTxWarp>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algn="l" rtl="0"/>
            <a:r>
              <a:rPr lang="en-US" sz="1319" b="1" dirty="0">
                <a:latin typeface="Arial" panose="020B0604020202020204" pitchFamily="34" charset="0"/>
                <a:cs typeface="Arial" panose="020B0604020202020204" pitchFamily="34" charset="0"/>
              </a:rPr>
              <a:t>Michaela Organ</a:t>
            </a:r>
            <a:r>
              <a:rPr lang="en-US" sz="1319" dirty="0">
                <a:latin typeface="Arial" panose="020B0604020202020204" pitchFamily="34" charset="0"/>
                <a:cs typeface="Arial" panose="020B0604020202020204" pitchFamily="34" charset="0"/>
              </a:rPr>
              <a:t>​</a:t>
            </a:r>
            <a:endParaRPr lang="en-US" sz="1319" dirty="0">
              <a:solidFill>
                <a:srgbClr val="000000"/>
              </a:solidFill>
              <a:latin typeface="Arial" panose="020B0604020202020204" pitchFamily="34" charset="0"/>
              <a:cs typeface="Arial" panose="020B0604020202020204" pitchFamily="34" charset="0"/>
            </a:endParaRPr>
          </a:p>
          <a:p>
            <a:pPr algn="l" rtl="0"/>
            <a:r>
              <a:rPr lang="en-US" sz="1319" dirty="0">
                <a:latin typeface="Arial" panose="020B0604020202020204" pitchFamily="34" charset="0"/>
                <a:cs typeface="Arial" panose="020B0604020202020204" pitchFamily="34" charset="0"/>
              </a:rPr>
              <a:t>Year 7 Pastoral Support Manager​</a:t>
            </a:r>
          </a:p>
          <a:p>
            <a:pPr algn="l" rtl="0"/>
            <a:r>
              <a:rPr lang="en-US" sz="1055" u="sng" dirty="0">
                <a:solidFill>
                  <a:srgbClr val="0000FF"/>
                </a:solidFill>
                <a:latin typeface="Arial" panose="020B0604020202020204" pitchFamily="34" charset="0"/>
                <a:cs typeface="Arial" panose="020B0604020202020204" pitchFamily="34" charset="0"/>
                <a:hlinkClick r:id="rId11"/>
              </a:rPr>
              <a:t>ON@king-ed.suffolk.sch.uk</a:t>
            </a:r>
            <a:r>
              <a:rPr lang="en-US" sz="1055" dirty="0">
                <a:latin typeface="Arial" panose="020B0604020202020204" pitchFamily="34" charset="0"/>
                <a:cs typeface="Arial" panose="020B0604020202020204" pitchFamily="34" charset="0"/>
              </a:rPr>
              <a:t>​</a:t>
            </a:r>
          </a:p>
          <a:p>
            <a:pPr algn="l" rtl="0"/>
            <a:endParaRPr lang="en-US" sz="1055" dirty="0">
              <a:latin typeface="Arial" panose="020B0604020202020204" pitchFamily="34" charset="0"/>
              <a:cs typeface="Arial" panose="020B0604020202020204" pitchFamily="34" charset="0"/>
            </a:endParaRPr>
          </a:p>
          <a:p>
            <a:pPr algn="l" rtl="0"/>
            <a:r>
              <a:rPr lang="en-US" sz="1688" dirty="0">
                <a:latin typeface="Arial" panose="020B0604020202020204" pitchFamily="34" charset="0"/>
                <a:cs typeface="Arial" panose="020B0604020202020204" pitchFamily="34" charset="0"/>
              </a:rPr>
              <a:t>​</a:t>
            </a:r>
          </a:p>
        </p:txBody>
      </p:sp>
      <p:pic>
        <p:nvPicPr>
          <p:cNvPr id="1026" name="Picture 2" descr="https://www.king-ed.suffolk.sch.uk/wp-content/uploads/2024/09/WZ-scaled.jpg">
            <a:extLst>
              <a:ext uri="{FF2B5EF4-FFF2-40B4-BE49-F238E27FC236}">
                <a16:creationId xmlns:a16="http://schemas.microsoft.com/office/drawing/2014/main" id="{3B3B1A95-16AD-4693-A204-FF243C2F4DA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306096" y="1573352"/>
            <a:ext cx="812397" cy="12181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BC5545D-978E-4F5C-9821-08083B742AD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52915" y="4218406"/>
            <a:ext cx="870128" cy="11080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210" y="1951438"/>
            <a:ext cx="5101415" cy="3405911"/>
          </a:xfrm>
        </p:spPr>
        <p:txBody>
          <a:bodyPr lIns="48221" tIns="24111" rIns="48221" bIns="24111" anchor="t">
            <a:no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lgn="l">
              <a:spcBef>
                <a:spcPts val="0"/>
              </a:spcBef>
              <a:buNone/>
            </a:pPr>
            <a:r>
              <a:rPr lang="en-US" sz="1688" b="1" dirty="0">
                <a:latin typeface="Arial" panose="020B0604020202020204" pitchFamily="34" charset="0"/>
                <a:cs typeface="Arial" panose="020B0604020202020204" pitchFamily="34" charset="0"/>
              </a:rPr>
              <a:t>Katy Farrow</a:t>
            </a:r>
            <a:endParaRPr lang="en-US" sz="1688" dirty="0">
              <a:latin typeface="Arial" panose="020B0604020202020204" pitchFamily="34" charset="0"/>
              <a:cs typeface="Arial" panose="020B0604020202020204" pitchFamily="34" charset="0"/>
            </a:endParaRPr>
          </a:p>
          <a:p>
            <a:pPr marL="0" indent="0" algn="l">
              <a:spcBef>
                <a:spcPts val="0"/>
              </a:spcBef>
              <a:buNone/>
            </a:pPr>
            <a:r>
              <a:rPr lang="en-US" sz="1688" dirty="0" err="1">
                <a:latin typeface="Arial" panose="020B0604020202020204" pitchFamily="34" charset="0"/>
                <a:cs typeface="Arial" panose="020B0604020202020204" pitchFamily="34" charset="0"/>
              </a:rPr>
              <a:t>SENDCo</a:t>
            </a:r>
            <a:endParaRPr lang="en-US" sz="1688" dirty="0">
              <a:latin typeface="Arial" panose="020B0604020202020204" pitchFamily="34" charset="0"/>
              <a:cs typeface="Arial" panose="020B0604020202020204" pitchFamily="34" charset="0"/>
            </a:endParaRPr>
          </a:p>
          <a:p>
            <a:pPr marL="0" indent="0" algn="l">
              <a:spcBef>
                <a:spcPts val="0"/>
              </a:spcBef>
              <a:buNone/>
            </a:pPr>
            <a:r>
              <a:rPr lang="en-US" sz="1688" dirty="0">
                <a:latin typeface="Arial" panose="020B0604020202020204" pitchFamily="34" charset="0"/>
                <a:cs typeface="Arial" panose="020B0604020202020204" pitchFamily="34" charset="0"/>
                <a:hlinkClick r:id="rId3"/>
              </a:rPr>
              <a:t>fy@king-ed.suffolk.sch.uk</a:t>
            </a:r>
            <a:endParaRPr lang="en-US" sz="1688" dirty="0">
              <a:latin typeface="Arial" panose="020B0604020202020204" pitchFamily="34" charset="0"/>
              <a:cs typeface="Arial" panose="020B0604020202020204" pitchFamily="34" charset="0"/>
            </a:endParaRPr>
          </a:p>
          <a:p>
            <a:pPr marL="0" indent="0" algn="l">
              <a:buNone/>
            </a:pPr>
            <a:endParaRPr lang="en-GB" sz="1688" dirty="0">
              <a:highlight>
                <a:srgbClr val="FFFF00"/>
              </a:highlight>
              <a:latin typeface="Arial" panose="020B0604020202020204" pitchFamily="34" charset="0"/>
              <a:cs typeface="Arial" panose="020B0604020202020204" pitchFamily="34" charset="0"/>
            </a:endParaRPr>
          </a:p>
          <a:p>
            <a:pPr marL="0" indent="0" algn="l">
              <a:buNone/>
            </a:pPr>
            <a:endParaRPr lang="en-GB" sz="1688" dirty="0">
              <a:highlight>
                <a:srgbClr val="FFFF00"/>
              </a:highlight>
              <a:latin typeface="Arial" panose="020B0604020202020204" pitchFamily="34" charset="0"/>
              <a:cs typeface="Arial" panose="020B0604020202020204" pitchFamily="34" charset="0"/>
            </a:endParaRPr>
          </a:p>
          <a:p>
            <a:pPr marL="0" indent="0" algn="l">
              <a:buNone/>
            </a:pPr>
            <a:r>
              <a:rPr lang="en-GB" sz="1688" b="1" dirty="0">
                <a:latin typeface="Arial" panose="020B0604020202020204" pitchFamily="34" charset="0"/>
                <a:cs typeface="Arial" panose="020B0604020202020204" pitchFamily="34" charset="0"/>
              </a:rPr>
              <a:t>Di White - </a:t>
            </a:r>
            <a:r>
              <a:rPr lang="en-GB" sz="1688" dirty="0">
                <a:latin typeface="Arial" panose="020B0604020202020204" pitchFamily="34" charset="0"/>
                <a:cs typeface="Arial" panose="020B0604020202020204" pitchFamily="34" charset="0"/>
              </a:rPr>
              <a:t>Assistant SENCo for KS3</a:t>
            </a:r>
            <a:endParaRPr lang="en-GB" sz="1688" dirty="0">
              <a:latin typeface="Arial" panose="020B0604020202020204" pitchFamily="34" charset="0"/>
              <a:ea typeface="Calibri"/>
              <a:cs typeface="Arial" panose="020B0604020202020204" pitchFamily="34" charset="0"/>
            </a:endParaRPr>
          </a:p>
          <a:p>
            <a:pPr marL="0" indent="0" algn="l">
              <a:buNone/>
            </a:pPr>
            <a:r>
              <a:rPr lang="en-GB" sz="1688" dirty="0">
                <a:latin typeface="Arial" panose="020B0604020202020204" pitchFamily="34" charset="0"/>
                <a:cs typeface="Arial" panose="020B0604020202020204" pitchFamily="34" charset="0"/>
                <a:hlinkClick r:id="rId4"/>
              </a:rPr>
              <a:t>dew@king-ed.Suffolk.sch.uk</a:t>
            </a:r>
            <a:r>
              <a:rPr lang="en-GB" sz="1688" dirty="0">
                <a:latin typeface="Arial" panose="020B0604020202020204" pitchFamily="34" charset="0"/>
                <a:cs typeface="Arial" panose="020B0604020202020204" pitchFamily="34" charset="0"/>
              </a:rPr>
              <a:t> </a:t>
            </a:r>
          </a:p>
          <a:p>
            <a:pPr marL="0" indent="0" algn="l">
              <a:buNone/>
            </a:pPr>
            <a:endParaRPr lang="en-GB" sz="1688" dirty="0">
              <a:highlight>
                <a:srgbClr val="FFFF00"/>
              </a:highlight>
              <a:latin typeface="Arial" panose="020B0604020202020204" pitchFamily="34" charset="0"/>
              <a:cs typeface="Arial" panose="020B0604020202020204" pitchFamily="34" charset="0"/>
            </a:endParaRPr>
          </a:p>
          <a:p>
            <a:pPr marL="0" indent="0" algn="l">
              <a:buNone/>
            </a:pPr>
            <a:endParaRPr lang="en-GB" sz="1688" dirty="0">
              <a:highlight>
                <a:srgbClr val="FFFF00"/>
              </a:highlight>
              <a:latin typeface="Arial" panose="020B0604020202020204" pitchFamily="34" charset="0"/>
              <a:cs typeface="Arial" panose="020B0604020202020204" pitchFamily="34" charset="0"/>
            </a:endParaRPr>
          </a:p>
          <a:p>
            <a:pPr marL="0" indent="0" algn="l">
              <a:buNone/>
            </a:pPr>
            <a:r>
              <a:rPr lang="en-GB" sz="1688" b="1" dirty="0">
                <a:latin typeface="Arial" panose="020B0604020202020204" pitchFamily="34" charset="0"/>
                <a:cs typeface="Arial" panose="020B0604020202020204" pitchFamily="34" charset="0"/>
              </a:rPr>
              <a:t>Jess Lee - </a:t>
            </a:r>
            <a:r>
              <a:rPr lang="en-GB" sz="1688" dirty="0">
                <a:latin typeface="Arial" panose="020B0604020202020204" pitchFamily="34" charset="0"/>
                <a:cs typeface="Arial" panose="020B0604020202020204" pitchFamily="34" charset="0"/>
              </a:rPr>
              <a:t>Learning Support Senior Administrator </a:t>
            </a:r>
            <a:endParaRPr lang="en-GB" sz="1688" dirty="0">
              <a:latin typeface="Arial" panose="020B0604020202020204" pitchFamily="34" charset="0"/>
              <a:ea typeface="Calibri"/>
              <a:cs typeface="Arial" panose="020B0604020202020204" pitchFamily="34" charset="0"/>
            </a:endParaRPr>
          </a:p>
          <a:p>
            <a:pPr marL="0" indent="0" algn="l">
              <a:buNone/>
            </a:pPr>
            <a:r>
              <a:rPr lang="en-GB" sz="1688" dirty="0">
                <a:latin typeface="Arial" panose="020B0604020202020204" pitchFamily="34" charset="0"/>
                <a:cs typeface="Arial" panose="020B0604020202020204" pitchFamily="34" charset="0"/>
                <a:hlinkClick r:id="rId5"/>
              </a:rPr>
              <a:t>jle@king-ed.suffolk.sch.uk</a:t>
            </a:r>
            <a:r>
              <a:rPr lang="en-GB" sz="1688" dirty="0">
                <a:latin typeface="Arial" panose="020B0604020202020204" pitchFamily="34" charset="0"/>
                <a:cs typeface="Arial" panose="020B0604020202020204" pitchFamily="34" charset="0"/>
              </a:rPr>
              <a:t>  </a:t>
            </a:r>
            <a:endParaRPr lang="en-GB" sz="1477" dirty="0">
              <a:latin typeface="Arial" panose="020B0604020202020204" pitchFamily="34" charset="0"/>
              <a:cs typeface="Arial" panose="020B0604020202020204" pitchFamily="34" charset="0"/>
            </a:endParaRPr>
          </a:p>
          <a:p>
            <a:pPr marL="0" indent="0" algn="l">
              <a:buNone/>
            </a:pPr>
            <a:endParaRPr lang="en-GB" sz="1351" dirty="0">
              <a:latin typeface="Arial" panose="020B0604020202020204" pitchFamily="34" charset="0"/>
              <a:cs typeface="Arial" panose="020B0604020202020204" pitchFamily="34" charset="0"/>
            </a:endParaRPr>
          </a:p>
          <a:p>
            <a:pPr marL="0" indent="0" algn="l">
              <a:buNone/>
            </a:pPr>
            <a:endParaRPr lang="en-GB"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EACB32E-F1B7-4135-BF79-064DF5506325}"/>
              </a:ext>
            </a:extLst>
          </p:cNvPr>
          <p:cNvSpPr/>
          <p:nvPr/>
        </p:nvSpPr>
        <p:spPr>
          <a:xfrm>
            <a:off x="2410671" y="894726"/>
            <a:ext cx="4322655" cy="676660"/>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79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SEND Staff</a:t>
            </a:r>
          </a:p>
        </p:txBody>
      </p:sp>
      <p:sp>
        <p:nvSpPr>
          <p:cNvPr id="6" name="TextBox 5">
            <a:extLst>
              <a:ext uri="{FF2B5EF4-FFF2-40B4-BE49-F238E27FC236}">
                <a16:creationId xmlns:a16="http://schemas.microsoft.com/office/drawing/2014/main" id="{1F94BD60-9839-497F-9300-F5AAB7176766}"/>
              </a:ext>
            </a:extLst>
          </p:cNvPr>
          <p:cNvSpPr txBox="1"/>
          <p:nvPr/>
        </p:nvSpPr>
        <p:spPr>
          <a:xfrm>
            <a:off x="617680" y="5846344"/>
            <a:ext cx="7908638" cy="308444"/>
          </a:xfrm>
          <a:prstGeom prst="rect">
            <a:avLst/>
          </a:prstGeom>
          <a:noFill/>
        </p:spPr>
        <p:txBody>
          <a:bodyPr wrap="square" lIns="48221" tIns="24111" rIns="48221" bIns="24111" rtlCol="0"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1688" b="1" dirty="0">
                <a:latin typeface="Arial" panose="020B0604020202020204" pitchFamily="34" charset="0"/>
                <a:cs typeface="Arial" panose="020B0604020202020204" pitchFamily="34" charset="0"/>
              </a:rPr>
              <a:t>There will be a presentation in the PAC at 6.30pm by the SEND department.</a:t>
            </a:r>
          </a:p>
        </p:txBody>
      </p:sp>
      <p:pic>
        <p:nvPicPr>
          <p:cNvPr id="4" name="Picture 3" descr="A person smiling at camera&#10;&#10;Description automatically generated">
            <a:extLst>
              <a:ext uri="{FF2B5EF4-FFF2-40B4-BE49-F238E27FC236}">
                <a16:creationId xmlns:a16="http://schemas.microsoft.com/office/drawing/2014/main" id="{319E1ED2-A5AA-E77B-A622-7F0B940C39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7542" y="1749348"/>
            <a:ext cx="1053731" cy="1420925"/>
          </a:xfrm>
          <a:prstGeom prst="rect">
            <a:avLst/>
          </a:prstGeom>
        </p:spPr>
      </p:pic>
      <p:pic>
        <p:nvPicPr>
          <p:cNvPr id="7" name="Picture 6">
            <a:extLst>
              <a:ext uri="{FF2B5EF4-FFF2-40B4-BE49-F238E27FC236}">
                <a16:creationId xmlns:a16="http://schemas.microsoft.com/office/drawing/2014/main" id="{7B8A4115-1708-42A5-8CA2-36A20B29C6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76287" y="3148593"/>
            <a:ext cx="892277" cy="1260986"/>
          </a:xfrm>
          <a:prstGeom prst="rect">
            <a:avLst/>
          </a:prstGeom>
        </p:spPr>
      </p:pic>
      <p:pic>
        <p:nvPicPr>
          <p:cNvPr id="8" name="Picture 7">
            <a:extLst>
              <a:ext uri="{FF2B5EF4-FFF2-40B4-BE49-F238E27FC236}">
                <a16:creationId xmlns:a16="http://schemas.microsoft.com/office/drawing/2014/main" id="{42EC3B6C-74F5-46E2-9AB5-FE111FA2FA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3578" y="4096362"/>
            <a:ext cx="940008" cy="1260987"/>
          </a:xfrm>
          <a:prstGeom prst="rect">
            <a:avLst/>
          </a:prstGeom>
        </p:spPr>
      </p:pic>
    </p:spTree>
    <p:extLst>
      <p:ext uri="{BB962C8B-B14F-4D97-AF65-F5344CB8AC3E}">
        <p14:creationId xmlns:p14="http://schemas.microsoft.com/office/powerpoint/2010/main" val="2255697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Shape 37"/>
          <p:cNvSpPr>
            <a:spLocks noGrp="1"/>
          </p:cNvSpPr>
          <p:nvPr>
            <p:ph type="title"/>
          </p:nvPr>
        </p:nvSpPr>
        <p:spPr>
          <a:xfrm>
            <a:off x="0" y="1187693"/>
            <a:ext cx="9144000" cy="857251"/>
          </a:xfrm>
          <a:prstGeom prst="rect">
            <a:avLst/>
          </a:prstGeom>
        </p:spPr>
        <p:txBody>
          <a:bodyPr>
            <a:no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lvl="0">
              <a:defRPr sz="1800"/>
            </a:pPr>
            <a:r>
              <a:rPr lang="en-GB" sz="3800" b="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Transition Process at King Edward VI</a:t>
            </a:r>
            <a:endParaRPr sz="3800" b="0" dirty="0">
              <a:ln w="31750">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2B4AB18-99CC-4020-B7FD-5970B983F87A}"/>
              </a:ext>
            </a:extLst>
          </p:cNvPr>
          <p:cNvSpPr txBox="1"/>
          <p:nvPr/>
        </p:nvSpPr>
        <p:spPr>
          <a:xfrm>
            <a:off x="596841" y="2349991"/>
            <a:ext cx="5062553" cy="1895352"/>
          </a:xfrm>
          <a:prstGeom prst="rect">
            <a:avLst/>
          </a:prstGeom>
          <a:noFill/>
        </p:spPr>
        <p:txBody>
          <a:bodyPr wrap="square" lIns="48221" tIns="24111" rIns="48221" bIns="24111" rtlCol="0"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391796" indent="-391796" algn="l">
              <a:buAutoNum type="arabicPeriod"/>
            </a:pPr>
            <a:r>
              <a:rPr lang="en-GB" sz="2000" dirty="0">
                <a:latin typeface="Arial" panose="020B0604020202020204" pitchFamily="34" charset="0"/>
                <a:cs typeface="Arial" panose="020B0604020202020204" pitchFamily="34" charset="0"/>
              </a:rPr>
              <a:t>Transition evening</a:t>
            </a:r>
          </a:p>
          <a:p>
            <a:pPr marL="391796" indent="-391796" algn="l">
              <a:buAutoNum type="arabicPeriod"/>
            </a:pPr>
            <a:r>
              <a:rPr lang="en-GB" sz="2000" dirty="0">
                <a:latin typeface="Arial" panose="020B0604020202020204" pitchFamily="34" charset="0"/>
                <a:cs typeface="Arial" panose="020B0604020202020204" pitchFamily="34" charset="0"/>
              </a:rPr>
              <a:t>Liaison with primary schools </a:t>
            </a:r>
          </a:p>
          <a:p>
            <a:pPr marL="391796" indent="-391796" algn="l">
              <a:buAutoNum type="arabicPeriod"/>
            </a:pPr>
            <a:r>
              <a:rPr lang="en-GB" sz="2000" dirty="0">
                <a:latin typeface="Arial" panose="020B0604020202020204" pitchFamily="34" charset="0"/>
                <a:cs typeface="Arial" panose="020B0604020202020204" pitchFamily="34" charset="0"/>
              </a:rPr>
              <a:t>Transition days</a:t>
            </a:r>
          </a:p>
          <a:p>
            <a:pPr marL="391796" indent="-391796" algn="l">
              <a:buAutoNum type="arabicPeriod"/>
            </a:pPr>
            <a:r>
              <a:rPr lang="en-GB" sz="2000" dirty="0">
                <a:latin typeface="Arial" panose="020B0604020202020204" pitchFamily="34" charset="0"/>
                <a:cs typeface="Arial" panose="020B0604020202020204" pitchFamily="34" charset="0"/>
              </a:rPr>
              <a:t>First day of term – Year 7 only</a:t>
            </a:r>
          </a:p>
          <a:p>
            <a:pPr marL="391796" indent="-391796" algn="l">
              <a:buAutoNum type="arabicPeriod"/>
            </a:pPr>
            <a:r>
              <a:rPr lang="en-GB" sz="2000" dirty="0">
                <a:latin typeface="Arial" panose="020B0604020202020204" pitchFamily="34" charset="0"/>
                <a:cs typeface="Arial" panose="020B0604020202020204" pitchFamily="34" charset="0"/>
              </a:rPr>
              <a:t>Success in Year 7 Evening - September</a:t>
            </a:r>
          </a:p>
          <a:p>
            <a:pPr marL="391796" indent="-391796" algn="l">
              <a:buAutoNum type="arabicPeriod"/>
            </a:pPr>
            <a:r>
              <a:rPr lang="en-GB" sz="2000" dirty="0">
                <a:latin typeface="Arial" panose="020B0604020202020204" pitchFamily="34" charset="0"/>
                <a:cs typeface="Arial" panose="020B0604020202020204" pitchFamily="34" charset="0"/>
              </a:rPr>
              <a:t>First report in November</a:t>
            </a:r>
          </a:p>
        </p:txBody>
      </p:sp>
      <p:pic>
        <p:nvPicPr>
          <p:cNvPr id="11" name="Picture 10">
            <a:extLst>
              <a:ext uri="{FF2B5EF4-FFF2-40B4-BE49-F238E27FC236}">
                <a16:creationId xmlns:a16="http://schemas.microsoft.com/office/drawing/2014/main" id="{AF2214A3-F925-45A0-AB06-4DD3BAFC45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8517" y="4408839"/>
            <a:ext cx="2526965" cy="1684643"/>
          </a:xfrm>
          <a:prstGeom prst="rect">
            <a:avLst/>
          </a:prstGeom>
        </p:spPr>
      </p:pic>
      <p:pic>
        <p:nvPicPr>
          <p:cNvPr id="15" name="Picture 14">
            <a:extLst>
              <a:ext uri="{FF2B5EF4-FFF2-40B4-BE49-F238E27FC236}">
                <a16:creationId xmlns:a16="http://schemas.microsoft.com/office/drawing/2014/main" id="{2B0DC446-551A-40DF-B144-6DA9BC87C4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35482" y="2291877"/>
            <a:ext cx="2569315" cy="1811915"/>
          </a:xfrm>
          <a:prstGeom prst="rect">
            <a:avLst/>
          </a:prstGeom>
        </p:spPr>
      </p:pic>
    </p:spTree>
    <p:extLst>
      <p:ext uri="{BB962C8B-B14F-4D97-AF65-F5344CB8AC3E}">
        <p14:creationId xmlns:p14="http://schemas.microsoft.com/office/powerpoint/2010/main" val="205934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 name="Shape 72"/>
          <p:cNvSpPr>
            <a:spLocks noGrp="1"/>
          </p:cNvSpPr>
          <p:nvPr>
            <p:ph idx="1"/>
          </p:nvPr>
        </p:nvSpPr>
        <p:spPr>
          <a:xfrm>
            <a:off x="1046145" y="1966160"/>
            <a:ext cx="2884289" cy="2291339"/>
          </a:xfrm>
          <a:prstGeom prst="rect">
            <a:avLst/>
          </a:prstGeom>
        </p:spPr>
        <p:txBody>
          <a:bodyPr lIns="48221" tIns="24111" rIns="48221" bIns="24111"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defTabSz="224226">
              <a:spcBef>
                <a:spcPts val="0"/>
              </a:spcBef>
              <a:buSzPct val="100000"/>
              <a:buNone/>
              <a:defRPr sz="1800"/>
            </a:pPr>
            <a:endParaRPr lang="en-GB" sz="1055" b="1" u="sng" dirty="0">
              <a:latin typeface="Arial" panose="020B0604020202020204" pitchFamily="34" charset="0"/>
              <a:ea typeface="Avenir Book"/>
              <a:cs typeface="Arial" panose="020B0604020202020204" pitchFamily="34" charset="0"/>
              <a:sym typeface="Avenir Book"/>
            </a:endParaRPr>
          </a:p>
          <a:p>
            <a:pPr marL="0" indent="0" defTabSz="224226">
              <a:spcBef>
                <a:spcPts val="0"/>
              </a:spcBef>
              <a:buSzPct val="100000"/>
              <a:buNone/>
              <a:defRPr sz="1800"/>
            </a:pPr>
            <a:r>
              <a:rPr lang="en-GB" sz="1900" b="1" dirty="0">
                <a:latin typeface="Arial" panose="020B0604020202020204" pitchFamily="34" charset="0"/>
                <a:ea typeface="Avenir Book"/>
                <a:cs typeface="Arial" panose="020B0604020202020204" pitchFamily="34" charset="0"/>
                <a:sym typeface="Avenir Book"/>
              </a:rPr>
              <a:t>DAY 1: </a:t>
            </a:r>
            <a:r>
              <a:rPr lang="en-GB" sz="1900" dirty="0">
                <a:latin typeface="Arial" panose="020B0604020202020204" pitchFamily="34" charset="0"/>
                <a:ea typeface="Avenir Book"/>
                <a:cs typeface="Arial" panose="020B0604020202020204" pitchFamily="34" charset="0"/>
                <a:sym typeface="Avenir Book"/>
              </a:rPr>
              <a:t>Monday 14 July</a:t>
            </a:r>
            <a:endParaRPr lang="en-GB" sz="1900" dirty="0">
              <a:highlight>
                <a:srgbClr val="FFFF00"/>
              </a:highlight>
              <a:latin typeface="Arial" panose="020B0604020202020204" pitchFamily="34" charset="0"/>
              <a:ea typeface="Avenir Book"/>
              <a:cs typeface="Arial" panose="020B0604020202020204" pitchFamily="34" charset="0"/>
              <a:sym typeface="Avenir Book"/>
            </a:endParaRPr>
          </a:p>
          <a:p>
            <a:pPr marL="0" indent="0" defTabSz="224226">
              <a:spcBef>
                <a:spcPts val="0"/>
              </a:spcBef>
              <a:buSzPct val="100000"/>
              <a:buNone/>
              <a:defRPr sz="1800"/>
            </a:pPr>
            <a:endParaRPr lang="en-GB" sz="1055" b="1" u="sng" dirty="0">
              <a:latin typeface="Arial" panose="020B0604020202020204" pitchFamily="34" charset="0"/>
              <a:ea typeface="Avenir Book"/>
              <a:cs typeface="Arial" panose="020B0604020202020204" pitchFamily="34" charset="0"/>
              <a:sym typeface="Avenir Book"/>
            </a:endParaRPr>
          </a:p>
          <a:p>
            <a:pPr marL="0" indent="0" defTabSz="224226">
              <a:spcBef>
                <a:spcPts val="0"/>
              </a:spcBef>
              <a:buSzPct val="100000"/>
              <a:buNone/>
              <a:defRPr sz="1800"/>
            </a:pPr>
            <a:r>
              <a:rPr lang="en-GB" sz="1900" b="1" dirty="0">
                <a:latin typeface="Arial" panose="020B0604020202020204" pitchFamily="34" charset="0"/>
                <a:ea typeface="Avenir Book"/>
                <a:cs typeface="Arial" panose="020B0604020202020204" pitchFamily="34" charset="0"/>
                <a:sym typeface="Avenir Book"/>
              </a:rPr>
              <a:t>DAY 2</a:t>
            </a:r>
            <a:r>
              <a:rPr lang="en-GB" sz="1900" dirty="0">
                <a:latin typeface="Arial" panose="020B0604020202020204" pitchFamily="34" charset="0"/>
                <a:ea typeface="Avenir Book"/>
                <a:cs typeface="Arial" panose="020B0604020202020204" pitchFamily="34" charset="0"/>
                <a:sym typeface="Avenir Book"/>
              </a:rPr>
              <a:t>: Tuesday 15 July</a:t>
            </a:r>
            <a:endParaRPr lang="en-GB" sz="1900" dirty="0">
              <a:latin typeface="Arial" panose="020B0604020202020204" pitchFamily="34" charset="0"/>
              <a:ea typeface="Avenir Book"/>
              <a:cs typeface="Arial" panose="020B0604020202020204" pitchFamily="34" charset="0"/>
            </a:endParaRPr>
          </a:p>
          <a:p>
            <a:pPr marL="0" indent="0" defTabSz="224226">
              <a:spcBef>
                <a:spcPts val="0"/>
              </a:spcBef>
              <a:buSzPct val="100000"/>
              <a:buNone/>
              <a:defRPr sz="1800"/>
            </a:pPr>
            <a:endParaRPr lang="en-GB" sz="1055" b="1" u="sng" dirty="0">
              <a:latin typeface="Arial" panose="020B0604020202020204" pitchFamily="34" charset="0"/>
              <a:ea typeface="Avenir Book"/>
              <a:cs typeface="Arial" panose="020B0604020202020204" pitchFamily="34" charset="0"/>
              <a:sym typeface="Avenir Book"/>
            </a:endParaRPr>
          </a:p>
          <a:p>
            <a:pPr marL="0" indent="0" defTabSz="224226">
              <a:spcBef>
                <a:spcPts val="0"/>
              </a:spcBef>
              <a:buSzPct val="100000"/>
              <a:buNone/>
              <a:defRPr sz="1800"/>
            </a:pPr>
            <a:endParaRPr lang="en-GB" sz="1319" dirty="0">
              <a:latin typeface="Arial" panose="020B0604020202020204" pitchFamily="34" charset="0"/>
              <a:ea typeface="Avenir Book"/>
              <a:cs typeface="Arial" panose="020B0604020202020204" pitchFamily="34" charset="0"/>
              <a:sym typeface="Avenir Book"/>
            </a:endParaRPr>
          </a:p>
          <a:p>
            <a:pPr marL="0" indent="0" defTabSz="224226">
              <a:spcBef>
                <a:spcPts val="0"/>
              </a:spcBef>
              <a:buSzPct val="100000"/>
              <a:buNone/>
              <a:defRPr sz="1800"/>
            </a:pPr>
            <a:endParaRPr lang="en-GB" sz="1319" dirty="0">
              <a:latin typeface="Arial" panose="020B0604020202020204" pitchFamily="34" charset="0"/>
              <a:ea typeface="Avenir Book"/>
              <a:cs typeface="Arial" panose="020B0604020202020204" pitchFamily="34" charset="0"/>
              <a:sym typeface="Avenir Book"/>
            </a:endParaRPr>
          </a:p>
          <a:p>
            <a:pPr marL="0" indent="0" defTabSz="224226">
              <a:spcBef>
                <a:spcPts val="0"/>
              </a:spcBef>
              <a:buSzPct val="100000"/>
              <a:buNone/>
              <a:defRPr sz="1800"/>
            </a:pPr>
            <a:endParaRPr lang="en-GB" sz="1319" dirty="0">
              <a:latin typeface="Arial" panose="020B0604020202020204" pitchFamily="34" charset="0"/>
              <a:ea typeface="Avenir Book"/>
              <a:cs typeface="Arial" panose="020B0604020202020204" pitchFamily="34" charset="0"/>
              <a:sym typeface="Avenir Book"/>
            </a:endParaRPr>
          </a:p>
          <a:p>
            <a:pPr marL="0" indent="0" defTabSz="224226">
              <a:spcBef>
                <a:spcPts val="0"/>
              </a:spcBef>
              <a:buSzPct val="100000"/>
              <a:buNone/>
              <a:defRPr sz="1800"/>
            </a:pPr>
            <a:endParaRPr lang="en-GB" sz="949" dirty="0">
              <a:latin typeface="Arial" panose="020B0604020202020204" pitchFamily="34" charset="0"/>
              <a:ea typeface="Avenir Book"/>
              <a:cs typeface="Arial" panose="020B0604020202020204" pitchFamily="34" charset="0"/>
              <a:sym typeface="Avenir Book"/>
            </a:endParaRPr>
          </a:p>
        </p:txBody>
      </p:sp>
      <p:sp>
        <p:nvSpPr>
          <p:cNvPr id="2" name="Rectangle 1">
            <a:extLst>
              <a:ext uri="{FF2B5EF4-FFF2-40B4-BE49-F238E27FC236}">
                <a16:creationId xmlns:a16="http://schemas.microsoft.com/office/drawing/2014/main" id="{47856073-BBD3-BF47-AF1E-AD59A55F8E39}"/>
              </a:ext>
            </a:extLst>
          </p:cNvPr>
          <p:cNvSpPr/>
          <p:nvPr/>
        </p:nvSpPr>
        <p:spPr>
          <a:xfrm>
            <a:off x="4730620" y="2678192"/>
            <a:ext cx="3956179" cy="1987685"/>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241105" lvl="1" indent="-241105" algn="l" defTabSz="224226">
              <a:buSzPct val="100000"/>
              <a:buFont typeface="Wingdings" pitchFamily="2" charset="2"/>
              <a:buChar char="ü"/>
              <a:defRPr sz="1800"/>
            </a:pPr>
            <a:r>
              <a:rPr lang="en-GB" sz="1800" dirty="0">
                <a:latin typeface="Arial" panose="020B0604020202020204" pitchFamily="34" charset="0"/>
                <a:ea typeface="Avenir Book"/>
                <a:cs typeface="Arial" panose="020B0604020202020204" pitchFamily="34" charset="0"/>
                <a:sym typeface="Avenir Book"/>
              </a:rPr>
              <a:t>Meet your tutor group </a:t>
            </a:r>
          </a:p>
          <a:p>
            <a:pPr marL="241105" lvl="1" indent="-241105" algn="l" defTabSz="224226">
              <a:buSzPct val="100000"/>
              <a:buFont typeface="Wingdings" pitchFamily="2" charset="2"/>
              <a:buChar char="ü"/>
              <a:defRPr sz="1800"/>
            </a:pPr>
            <a:r>
              <a:rPr lang="en-GB" sz="1800" dirty="0">
                <a:latin typeface="Arial" panose="020B0604020202020204" pitchFamily="34" charset="0"/>
                <a:ea typeface="Avenir Book"/>
                <a:cs typeface="Arial" panose="020B0604020202020204" pitchFamily="34" charset="0"/>
                <a:sym typeface="Avenir Book"/>
              </a:rPr>
              <a:t>Meet your pastoral team</a:t>
            </a:r>
          </a:p>
          <a:p>
            <a:pPr marL="241105" lvl="1" indent="-241105" algn="l" defTabSz="224226">
              <a:buSzPct val="100000"/>
              <a:buFont typeface="Wingdings" pitchFamily="2" charset="2"/>
              <a:buChar char="ü"/>
              <a:defRPr sz="1800"/>
            </a:pPr>
            <a:r>
              <a:rPr lang="en-GB" sz="1800" dirty="0">
                <a:latin typeface="Arial" panose="020B0604020202020204" pitchFamily="34" charset="0"/>
                <a:ea typeface="Avenir Book"/>
                <a:cs typeface="Arial" panose="020B0604020202020204" pitchFamily="34" charset="0"/>
                <a:sym typeface="Avenir Book"/>
              </a:rPr>
              <a:t>Experience a variety of lessons</a:t>
            </a:r>
          </a:p>
          <a:p>
            <a:pPr marL="241105" lvl="1" indent="-241105" algn="l" defTabSz="224226">
              <a:buSzPct val="100000"/>
              <a:buFont typeface="Wingdings" pitchFamily="2" charset="2"/>
              <a:buChar char="ü"/>
              <a:defRPr sz="1800"/>
            </a:pPr>
            <a:r>
              <a:rPr lang="en-GB" sz="1800" dirty="0">
                <a:latin typeface="Arial" panose="020B0604020202020204" pitchFamily="34" charset="0"/>
                <a:ea typeface="Avenir Book"/>
                <a:cs typeface="Arial" panose="020B0604020202020204" pitchFamily="34" charset="0"/>
                <a:sym typeface="Avenir Book"/>
              </a:rPr>
              <a:t>Meet the other members of Year 7</a:t>
            </a:r>
          </a:p>
          <a:p>
            <a:pPr marL="241105" lvl="1" indent="-241105" algn="l" defTabSz="224226">
              <a:buSzPct val="100000"/>
              <a:buFont typeface="Wingdings" pitchFamily="2" charset="2"/>
              <a:buChar char="ü"/>
              <a:defRPr sz="1800"/>
            </a:pPr>
            <a:r>
              <a:rPr lang="en-GB" sz="1800" dirty="0">
                <a:latin typeface="Arial" panose="020B0604020202020204" pitchFamily="34" charset="0"/>
                <a:ea typeface="Avenir Book"/>
                <a:cs typeface="Arial" panose="020B0604020202020204" pitchFamily="34" charset="0"/>
                <a:sym typeface="Avenir Book"/>
              </a:rPr>
              <a:t>Find out more about the school</a:t>
            </a:r>
          </a:p>
          <a:p>
            <a:pPr marL="241105" lvl="1" indent="-241105" algn="l" defTabSz="224226">
              <a:buSzPct val="100000"/>
              <a:buFont typeface="Wingdings" pitchFamily="2" charset="2"/>
              <a:buChar char="ü"/>
              <a:defRPr sz="1800"/>
            </a:pPr>
            <a:r>
              <a:rPr lang="en-GB" sz="1800" dirty="0">
                <a:latin typeface="Arial" panose="020B0604020202020204" pitchFamily="34" charset="0"/>
                <a:ea typeface="Avenir Book"/>
                <a:cs typeface="Arial" panose="020B0604020202020204" pitchFamily="34" charset="0"/>
                <a:sym typeface="Avenir Book"/>
              </a:rPr>
              <a:t>Settle in to school</a:t>
            </a:r>
          </a:p>
          <a:p>
            <a:pPr marL="241105" lvl="1" indent="-241105" algn="l" defTabSz="224226">
              <a:buSzPct val="100000"/>
              <a:buFont typeface="Wingdings" pitchFamily="2" charset="2"/>
              <a:buChar char="ü"/>
              <a:defRPr sz="1800"/>
            </a:pPr>
            <a:r>
              <a:rPr lang="en-GB" sz="1800" dirty="0">
                <a:latin typeface="Arial" panose="020B0604020202020204" pitchFamily="34" charset="0"/>
                <a:ea typeface="Avenir Book"/>
                <a:cs typeface="Arial" panose="020B0604020202020204" pitchFamily="34" charset="0"/>
                <a:sym typeface="Avenir Book"/>
              </a:rPr>
              <a:t>Find your way around the school</a:t>
            </a:r>
          </a:p>
        </p:txBody>
      </p:sp>
      <p:sp>
        <p:nvSpPr>
          <p:cNvPr id="5" name="Rectangle 4">
            <a:extLst>
              <a:ext uri="{FF2B5EF4-FFF2-40B4-BE49-F238E27FC236}">
                <a16:creationId xmlns:a16="http://schemas.microsoft.com/office/drawing/2014/main" id="{77A9642D-F82B-6347-9FC5-F12BBC1AA87D}"/>
              </a:ext>
            </a:extLst>
          </p:cNvPr>
          <p:cNvSpPr/>
          <p:nvPr/>
        </p:nvSpPr>
        <p:spPr>
          <a:xfrm>
            <a:off x="201383" y="5488983"/>
            <a:ext cx="8741229" cy="646331"/>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defTabSz="224226">
              <a:buSzPct val="100000"/>
              <a:defRPr sz="1800"/>
            </a:pPr>
            <a:r>
              <a:rPr lang="en-GB" sz="1800" b="1" u="sng" dirty="0">
                <a:latin typeface="Arial" panose="020B0604020202020204" pitchFamily="34" charset="0"/>
                <a:ea typeface="Avenir Book"/>
                <a:cs typeface="Arial" panose="020B0604020202020204" pitchFamily="34" charset="0"/>
                <a:sym typeface="Avenir Book"/>
              </a:rPr>
              <a:t>Students will also have an induction at the start of the 2025/26 Academic Year</a:t>
            </a:r>
          </a:p>
          <a:p>
            <a:pPr defTabSz="224226">
              <a:buSzPct val="100000"/>
              <a:defRPr sz="1800"/>
            </a:pPr>
            <a:r>
              <a:rPr lang="en-GB" sz="1800" b="1" u="sng" dirty="0">
                <a:latin typeface="Arial" panose="020B0604020202020204" pitchFamily="34" charset="0"/>
                <a:ea typeface="Avenir Book"/>
                <a:cs typeface="Arial" panose="020B0604020202020204" pitchFamily="34" charset="0"/>
                <a:sym typeface="Avenir Book"/>
              </a:rPr>
              <a:t>Parents and Carers will be invited to a Success in Year 7 Evening</a:t>
            </a:r>
          </a:p>
        </p:txBody>
      </p:sp>
      <p:sp>
        <p:nvSpPr>
          <p:cNvPr id="9" name="Rectangle 8">
            <a:extLst>
              <a:ext uri="{FF2B5EF4-FFF2-40B4-BE49-F238E27FC236}">
                <a16:creationId xmlns:a16="http://schemas.microsoft.com/office/drawing/2014/main" id="{75053F1D-2795-4044-9A71-19FBD3ED58A3}"/>
              </a:ext>
            </a:extLst>
          </p:cNvPr>
          <p:cNvSpPr/>
          <p:nvPr/>
        </p:nvSpPr>
        <p:spPr>
          <a:xfrm>
            <a:off x="1369307" y="1121129"/>
            <a:ext cx="6405383"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Transition Days</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0" name="Picture 2" descr="13+ Thousand August 2025 Calendar Royalty-Free Images, Stock Photos &amp;  Pictures | Shutterstock">
            <a:extLst>
              <a:ext uri="{FF2B5EF4-FFF2-40B4-BE49-F238E27FC236}">
                <a16:creationId xmlns:a16="http://schemas.microsoft.com/office/drawing/2014/main" id="{CD883E1C-C1A6-4040-A6A6-8B21CF7082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0058" y="3245176"/>
            <a:ext cx="1793979" cy="19961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746F0C-FD4B-4AFE-A5E1-E78CA03D1E43}"/>
              </a:ext>
            </a:extLst>
          </p:cNvPr>
          <p:cNvSpPr/>
          <p:nvPr/>
        </p:nvSpPr>
        <p:spPr>
          <a:xfrm>
            <a:off x="4372472" y="2141904"/>
            <a:ext cx="4539327" cy="341081"/>
          </a:xfrm>
          <a:prstGeom prst="rect">
            <a:avLst/>
          </a:prstGeom>
        </p:spPr>
        <p:txBody>
          <a:bodyPr wrap="square" lIns="48221" tIns="24111" rIns="48221" bIns="24111" anchor="t">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defTabSz="224226">
              <a:buSzPct val="100000"/>
              <a:defRPr sz="1800"/>
            </a:pPr>
            <a:r>
              <a:rPr lang="en-GB" sz="1900" dirty="0">
                <a:latin typeface="Arial" panose="020B0604020202020204" pitchFamily="34" charset="0"/>
                <a:ea typeface="Avenir Book"/>
                <a:cs typeface="Arial" panose="020B0604020202020204" pitchFamily="34" charset="0"/>
                <a:sym typeface="Avenir Book"/>
              </a:rPr>
              <a:t>		These days provide opportunities to: </a:t>
            </a:r>
          </a:p>
        </p:txBody>
      </p:sp>
      <p:pic>
        <p:nvPicPr>
          <p:cNvPr id="2052" name="Picture 4" descr="File:Curved Arrow.svg - Wikimedia Commons">
            <a:extLst>
              <a:ext uri="{FF2B5EF4-FFF2-40B4-BE49-F238E27FC236}">
                <a16:creationId xmlns:a16="http://schemas.microsoft.com/office/drawing/2014/main" id="{2805C144-B464-4A96-9C3D-7AF7C3480571}"/>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4717" b="94811" l="2110" r="95781">
                        <a14:foregroundMark x1="10970" y1="59434" x2="2110" y2="10377"/>
                        <a14:foregroundMark x1="2110" y1="10377" x2="2110" y2="4717"/>
                        <a14:foregroundMark x1="91983" y1="75000" x2="93249" y2="75000"/>
                        <a14:foregroundMark x1="83544" y1="89623" x2="79325" y2="95283"/>
                        <a14:foregroundMark x1="95781" y1="69340" x2="95781" y2="76887"/>
                      </a14:backgroundRemoval>
                    </a14:imgEffect>
                  </a14:imgLayer>
                </a14:imgProps>
              </a:ext>
              <a:ext uri="{28A0092B-C50C-407E-A947-70E740481C1C}">
                <a14:useLocalDpi xmlns:a14="http://schemas.microsoft.com/office/drawing/2010/main"/>
              </a:ext>
            </a:extLst>
          </a:blip>
          <a:srcRect/>
          <a:stretch>
            <a:fillRect/>
          </a:stretch>
        </p:blipFill>
        <p:spPr bwMode="auto">
          <a:xfrm rot="19617923">
            <a:off x="1647236" y="4008195"/>
            <a:ext cx="1444096" cy="129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02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E024D5-59EA-8146-865D-53CF2166C6CB}"/>
              </a:ext>
            </a:extLst>
          </p:cNvPr>
          <p:cNvSpPr/>
          <p:nvPr/>
        </p:nvSpPr>
        <p:spPr>
          <a:xfrm>
            <a:off x="1393684" y="969079"/>
            <a:ext cx="2851755"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Uniform</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1F39D67-61C0-47EA-AC6C-5A59247955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3696" y="1646187"/>
            <a:ext cx="3528304" cy="3115103"/>
          </a:xfrm>
          <a:prstGeom prst="rect">
            <a:avLst/>
          </a:prstGeom>
        </p:spPr>
      </p:pic>
      <p:sp>
        <p:nvSpPr>
          <p:cNvPr id="3" name="Content Placeholder 2">
            <a:extLst>
              <a:ext uri="{FF2B5EF4-FFF2-40B4-BE49-F238E27FC236}">
                <a16:creationId xmlns:a16="http://schemas.microsoft.com/office/drawing/2014/main" id="{EE416825-7308-B642-A851-9249D5E4F2DE}"/>
              </a:ext>
            </a:extLst>
          </p:cNvPr>
          <p:cNvSpPr>
            <a:spLocks noGrp="1"/>
          </p:cNvSpPr>
          <p:nvPr>
            <p:ph idx="1"/>
          </p:nvPr>
        </p:nvSpPr>
        <p:spPr>
          <a:xfrm>
            <a:off x="5167471" y="1307633"/>
            <a:ext cx="3976529" cy="1926231"/>
          </a:xfrm>
        </p:spPr>
        <p:txBody>
          <a:bodyPr lIns="48221" tIns="24111" rIns="48221" bIns="24111" anchor="t"/>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pPr marL="0" indent="0" algn="l">
              <a:buNone/>
            </a:pPr>
            <a:r>
              <a:rPr lang="en-GB" sz="1600" dirty="0">
                <a:latin typeface="Arial" panose="020B0604020202020204" pitchFamily="34" charset="0"/>
                <a:cs typeface="Arial" panose="020B0604020202020204" pitchFamily="34" charset="0"/>
              </a:rPr>
              <a:t>Details regarding the school's uniform requirements are available from our school website.  </a:t>
            </a:r>
          </a:p>
          <a:p>
            <a:pPr marL="0" indent="0" algn="l">
              <a:buNone/>
            </a:pPr>
            <a:endParaRPr lang="en-GB" sz="1600" dirty="0">
              <a:latin typeface="Arial" panose="020B0604020202020204" pitchFamily="34" charset="0"/>
              <a:cs typeface="Arial" panose="020B0604020202020204" pitchFamily="34" charset="0"/>
            </a:endParaRPr>
          </a:p>
          <a:p>
            <a:pPr marL="0" indent="0" algn="l">
              <a:buNone/>
            </a:pPr>
            <a:r>
              <a:rPr lang="en-GB" sz="1600" dirty="0">
                <a:latin typeface="Arial" panose="020B0604020202020204" pitchFamily="34" charset="0"/>
                <a:cs typeface="Arial" panose="020B0604020202020204" pitchFamily="34" charset="0"/>
              </a:rPr>
              <a:t>Our branded school items (jumper, shirt, skirt, PE kit) is available via Aubyn Davis. Please view their website for more information </a:t>
            </a:r>
            <a:r>
              <a:rPr lang="en-GB" sz="1600" dirty="0">
                <a:latin typeface="Arial" panose="020B0604020202020204" pitchFamily="34" charset="0"/>
                <a:cs typeface="Arial" panose="020B0604020202020204" pitchFamily="34" charset="0"/>
                <a:hlinkClick r:id="rId4"/>
              </a:rPr>
              <a:t>www.aubyndavies.co.uk</a:t>
            </a:r>
            <a:r>
              <a:rPr lang="en-GB" sz="1600" dirty="0">
                <a:latin typeface="Arial" panose="020B0604020202020204" pitchFamily="34" charset="0"/>
                <a:cs typeface="Arial" panose="020B0604020202020204" pitchFamily="34" charset="0"/>
              </a:rPr>
              <a:t>. </a:t>
            </a:r>
          </a:p>
          <a:p>
            <a:pPr marL="0" indent="0" algn="l">
              <a:buNone/>
            </a:pPr>
            <a:endParaRPr lang="en-GB" sz="1600" dirty="0">
              <a:latin typeface="Arial" panose="020B0604020202020204" pitchFamily="34" charset="0"/>
              <a:cs typeface="Arial" panose="020B0604020202020204" pitchFamily="34" charset="0"/>
            </a:endParaRPr>
          </a:p>
          <a:p>
            <a:pPr marL="0" indent="0" algn="l">
              <a:buNone/>
            </a:pPr>
            <a:r>
              <a:rPr lang="en-GB" sz="1600" b="1" dirty="0">
                <a:latin typeface="Arial" panose="020B0604020202020204" pitchFamily="34" charset="0"/>
                <a:cs typeface="Arial" panose="020B0604020202020204" pitchFamily="34" charset="0"/>
              </a:rPr>
              <a:t>Aubyn Davies have requested that parents/carers make appointments if they want to try on and purchase uniform or a click and collect option is available.</a:t>
            </a:r>
            <a:endParaRPr lang="en-US" sz="1600" b="1"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CB937314-E783-44C0-92BE-7BACA9418DC7}"/>
              </a:ext>
            </a:extLst>
          </p:cNvPr>
          <p:cNvCxnSpPr>
            <a:cxnSpLocks/>
          </p:cNvCxnSpPr>
          <p:nvPr/>
        </p:nvCxnSpPr>
        <p:spPr>
          <a:xfrm flipH="1">
            <a:off x="1911924" y="3472543"/>
            <a:ext cx="1957468" cy="9631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Content Placeholder 2">
            <a:extLst>
              <a:ext uri="{FF2B5EF4-FFF2-40B4-BE49-F238E27FC236}">
                <a16:creationId xmlns:a16="http://schemas.microsoft.com/office/drawing/2014/main" id="{8163592C-798B-B7E7-268D-4BBC05F9C103}"/>
              </a:ext>
            </a:extLst>
          </p:cNvPr>
          <p:cNvSpPr txBox="1">
            <a:spLocks/>
          </p:cNvSpPr>
          <p:nvPr/>
        </p:nvSpPr>
        <p:spPr>
          <a:xfrm>
            <a:off x="645917" y="2053522"/>
            <a:ext cx="7852166" cy="1080467"/>
          </a:xfrm>
          <a:prstGeom prst="rect">
            <a:avLst/>
          </a:prstGeom>
        </p:spPr>
        <p:txBody>
          <a:bodyPr/>
          <a:lstStyle>
            <a:lvl1pPr marL="487694" indent="-487694" algn="l" defTabSz="650261" rtl="0" eaLnBrk="1" latinLnBrk="0" hangingPunct="1">
              <a:spcBef>
                <a:spcPct val="20000"/>
              </a:spcBef>
              <a:buFont typeface="Arial"/>
              <a:buChar char="•"/>
              <a:defRPr sz="2100" kern="1200">
                <a:solidFill>
                  <a:schemeClr val="tx1"/>
                </a:solidFill>
                <a:latin typeface="+mn-lt"/>
                <a:ea typeface="+mn-ea"/>
                <a:cs typeface="+mn-cs"/>
              </a:defRPr>
            </a:lvl1pPr>
            <a:lvl2pPr marL="1056672" indent="-406414" algn="l" defTabSz="650261" rtl="0" eaLnBrk="1" latinLnBrk="0" hangingPunct="1">
              <a:spcBef>
                <a:spcPct val="20000"/>
              </a:spcBef>
              <a:buFont typeface="Arial"/>
              <a:buChar char="–"/>
              <a:defRPr sz="1800" kern="1200">
                <a:solidFill>
                  <a:schemeClr val="tx1"/>
                </a:solidFill>
                <a:latin typeface="+mn-lt"/>
                <a:ea typeface="+mn-ea"/>
                <a:cs typeface="+mn-cs"/>
              </a:defRPr>
            </a:lvl2pPr>
            <a:lvl3pPr marL="1625650" indent="-325129" algn="l" defTabSz="650261" rtl="0" eaLnBrk="1" latinLnBrk="0" hangingPunct="1">
              <a:spcBef>
                <a:spcPct val="20000"/>
              </a:spcBef>
              <a:buFont typeface="Arial"/>
              <a:buChar char="•"/>
              <a:defRPr sz="1500" kern="1200">
                <a:solidFill>
                  <a:schemeClr val="tx1"/>
                </a:solidFill>
                <a:latin typeface="+mn-lt"/>
                <a:ea typeface="+mn-ea"/>
                <a:cs typeface="+mn-cs"/>
              </a:defRPr>
            </a:lvl3pPr>
            <a:lvl4pPr marL="2275910" indent="-325129" algn="l" defTabSz="650261" rtl="0" eaLnBrk="1" latinLnBrk="0" hangingPunct="1">
              <a:spcBef>
                <a:spcPct val="20000"/>
              </a:spcBef>
              <a:buFont typeface="Arial"/>
              <a:buChar char="–"/>
              <a:defRPr sz="1351" kern="1200">
                <a:solidFill>
                  <a:schemeClr val="tx1"/>
                </a:solidFill>
                <a:latin typeface="+mn-lt"/>
                <a:ea typeface="+mn-ea"/>
                <a:cs typeface="+mn-cs"/>
              </a:defRPr>
            </a:lvl4pPr>
            <a:lvl5pPr marL="2926168" indent="-325129" algn="l" defTabSz="650261" rtl="0" eaLnBrk="1" latinLnBrk="0" hangingPunct="1">
              <a:spcBef>
                <a:spcPct val="20000"/>
              </a:spcBef>
              <a:buFont typeface="Arial"/>
              <a:buChar char="»"/>
              <a:defRPr sz="1351" kern="1200">
                <a:solidFill>
                  <a:schemeClr val="tx1"/>
                </a:solidFill>
                <a:latin typeface="+mn-lt"/>
                <a:ea typeface="+mn-ea"/>
                <a:cs typeface="+mn-cs"/>
              </a:defRPr>
            </a:lvl5pPr>
            <a:lvl6pPr marL="3576428" indent="-325129" algn="l" defTabSz="650261" rtl="0" eaLnBrk="1" latinLnBrk="0" hangingPunct="1">
              <a:spcBef>
                <a:spcPct val="20000"/>
              </a:spcBef>
              <a:buFont typeface="Arial"/>
              <a:buChar char="•"/>
              <a:defRPr sz="2844" kern="1200">
                <a:solidFill>
                  <a:schemeClr val="tx1"/>
                </a:solidFill>
                <a:latin typeface="+mn-lt"/>
                <a:ea typeface="+mn-ea"/>
                <a:cs typeface="+mn-cs"/>
              </a:defRPr>
            </a:lvl6pPr>
            <a:lvl7pPr marL="4226689" indent="-325129" algn="l" defTabSz="650261" rtl="0" eaLnBrk="1" latinLnBrk="0" hangingPunct="1">
              <a:spcBef>
                <a:spcPct val="20000"/>
              </a:spcBef>
              <a:buFont typeface="Arial"/>
              <a:buChar char="•"/>
              <a:defRPr sz="2844" kern="1200">
                <a:solidFill>
                  <a:schemeClr val="tx1"/>
                </a:solidFill>
                <a:latin typeface="+mn-lt"/>
                <a:ea typeface="+mn-ea"/>
                <a:cs typeface="+mn-cs"/>
              </a:defRPr>
            </a:lvl7pPr>
            <a:lvl8pPr marL="4876949" indent="-325129" algn="l" defTabSz="650261" rtl="0" eaLnBrk="1" latinLnBrk="0" hangingPunct="1">
              <a:spcBef>
                <a:spcPct val="20000"/>
              </a:spcBef>
              <a:buFont typeface="Arial"/>
              <a:buChar char="•"/>
              <a:defRPr sz="2844" kern="1200">
                <a:solidFill>
                  <a:schemeClr val="tx1"/>
                </a:solidFill>
                <a:latin typeface="+mn-lt"/>
                <a:ea typeface="+mn-ea"/>
                <a:cs typeface="+mn-cs"/>
              </a:defRPr>
            </a:lvl8pPr>
            <a:lvl9pPr marL="5527210" indent="-325129" algn="l" defTabSz="650261" rtl="0" eaLnBrk="1" latinLnBrk="0" hangingPunct="1">
              <a:spcBef>
                <a:spcPct val="20000"/>
              </a:spcBef>
              <a:buFont typeface="Arial"/>
              <a:buChar char="•"/>
              <a:defRPr sz="2844" kern="1200">
                <a:solidFill>
                  <a:schemeClr val="tx1"/>
                </a:solidFill>
                <a:latin typeface="+mn-lt"/>
                <a:ea typeface="+mn-ea"/>
                <a:cs typeface="+mn-cs"/>
              </a:defRPr>
            </a:lvl9pPr>
          </a:lstStyle>
          <a:p>
            <a:pPr marL="0" indent="0">
              <a:buFont typeface="Arial"/>
              <a:buNone/>
            </a:pPr>
            <a:endParaRPr lang="en-US" sz="2000" dirty="0"/>
          </a:p>
          <a:p>
            <a:pPr marL="0" indent="0">
              <a:buFont typeface="Arial"/>
              <a:buNone/>
            </a:pPr>
            <a:endParaRPr lang="en-US" sz="2000" dirty="0">
              <a:latin typeface="Arial" panose="020B0604020202020204" pitchFamily="34" charset="0"/>
              <a:cs typeface="Arial" panose="020B0604020202020204" pitchFamily="34" charset="0"/>
            </a:endParaRPr>
          </a:p>
          <a:p>
            <a:pPr marL="0" indent="0">
              <a:buFont typeface="Arial"/>
              <a:buNone/>
            </a:pPr>
            <a:endParaRPr lang="en-US" sz="2000" dirty="0"/>
          </a:p>
          <a:p>
            <a:pPr marL="0" indent="0">
              <a:buFont typeface="Arial"/>
              <a:buNone/>
            </a:pPr>
            <a:endParaRPr lang="en-US" sz="2000" dirty="0"/>
          </a:p>
          <a:p>
            <a:pPr marL="0" indent="0">
              <a:buFont typeface="Arial"/>
              <a:buNone/>
            </a:pPr>
            <a:endParaRPr lang="en-US" sz="2000" dirty="0"/>
          </a:p>
          <a:p>
            <a:pPr marL="0" indent="0">
              <a:buFont typeface="Arial"/>
              <a:buNone/>
            </a:pPr>
            <a:endParaRPr lang="en-US" sz="2000" dirty="0"/>
          </a:p>
          <a:p>
            <a:pPr marL="0" indent="0">
              <a:buFont typeface="Arial"/>
              <a:buNone/>
            </a:pPr>
            <a:endParaRPr lang="en-US" sz="2000" dirty="0"/>
          </a:p>
          <a:p>
            <a:pPr marL="0" indent="0">
              <a:buFont typeface="Arial"/>
              <a:buNone/>
            </a:pPr>
            <a:endParaRPr lang="en-US" sz="2000" dirty="0"/>
          </a:p>
          <a:p>
            <a:pPr marL="0" indent="0">
              <a:buFont typeface="Arial"/>
              <a:buNone/>
            </a:pPr>
            <a:endParaRPr lang="en-US" sz="1800" dirty="0">
              <a:latin typeface="Arial" panose="020B0604020202020204" pitchFamily="34" charset="0"/>
              <a:cs typeface="Arial" panose="020B0604020202020204" pitchFamily="34" charset="0"/>
            </a:endParaRPr>
          </a:p>
          <a:p>
            <a:pPr marL="0" indent="0">
              <a:buFont typeface="Arial"/>
              <a:buNone/>
            </a:pPr>
            <a:r>
              <a:rPr lang="en-US" sz="1800" dirty="0">
                <a:latin typeface="Arial" panose="020B0604020202020204" pitchFamily="34" charset="0"/>
                <a:cs typeface="Arial" panose="020B0604020202020204" pitchFamily="34" charset="0"/>
              </a:rPr>
              <a:t>We do have a second hand uniform shop in school if you are struggling financially. Please email </a:t>
            </a:r>
            <a:r>
              <a:rPr lang="en-US" sz="1800" dirty="0">
                <a:latin typeface="Arial" panose="020B0604020202020204" pitchFamily="34" charset="0"/>
                <a:cs typeface="Arial" panose="020B0604020202020204" pitchFamily="34" charset="0"/>
                <a:hlinkClick r:id="rId5"/>
              </a:rPr>
              <a:t>admin@king-ed.suffolk.sch.uk</a:t>
            </a:r>
            <a:r>
              <a:rPr lang="en-US" sz="1800" dirty="0">
                <a:latin typeface="Arial" panose="020B0604020202020204" pitchFamily="34" charset="0"/>
                <a:cs typeface="Arial" panose="020B0604020202020204" pitchFamily="34" charset="0"/>
              </a:rPr>
              <a:t> if you would like to arrange to view the stock.</a:t>
            </a: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062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E024D5-59EA-8146-865D-53CF2166C6CB}"/>
              </a:ext>
            </a:extLst>
          </p:cNvPr>
          <p:cNvSpPr/>
          <p:nvPr/>
        </p:nvSpPr>
        <p:spPr>
          <a:xfrm>
            <a:off x="3146122" y="676116"/>
            <a:ext cx="2851755" cy="677108"/>
          </a:xfrm>
          <a:prstGeom prst="rect">
            <a:avLst/>
          </a:prstGeom>
        </p:spPr>
        <p:txBody>
          <a:bodyPr wrap="square">
            <a:spAutoFit/>
          </a:bodyPr>
          <a:lstStyle>
            <a:lvl1pPr algn="ctr" defTabSz="488975">
              <a:defRPr sz="3013">
                <a:latin typeface="+mn-lt"/>
                <a:ea typeface="+mn-ea"/>
                <a:cs typeface="+mn-cs"/>
                <a:sym typeface="Helvetica Light"/>
              </a:defRPr>
            </a:lvl1pPr>
            <a:lvl2pPr indent="191338" algn="ctr" defTabSz="488975">
              <a:defRPr sz="3013">
                <a:latin typeface="+mn-lt"/>
                <a:ea typeface="+mn-ea"/>
                <a:cs typeface="+mn-cs"/>
                <a:sym typeface="Helvetica Light"/>
              </a:defRPr>
            </a:lvl2pPr>
            <a:lvl3pPr indent="382676" algn="ctr" defTabSz="488975">
              <a:defRPr sz="3013">
                <a:latin typeface="+mn-lt"/>
                <a:ea typeface="+mn-ea"/>
                <a:cs typeface="+mn-cs"/>
                <a:sym typeface="Helvetica Light"/>
              </a:defRPr>
            </a:lvl3pPr>
            <a:lvl4pPr indent="574015" algn="ctr" defTabSz="488975">
              <a:defRPr sz="3013">
                <a:latin typeface="+mn-lt"/>
                <a:ea typeface="+mn-ea"/>
                <a:cs typeface="+mn-cs"/>
                <a:sym typeface="Helvetica Light"/>
              </a:defRPr>
            </a:lvl4pPr>
            <a:lvl5pPr indent="765353" algn="ctr" defTabSz="488975">
              <a:defRPr sz="3013">
                <a:latin typeface="+mn-lt"/>
                <a:ea typeface="+mn-ea"/>
                <a:cs typeface="+mn-cs"/>
                <a:sym typeface="Helvetica Light"/>
              </a:defRPr>
            </a:lvl5pPr>
            <a:lvl6pPr indent="956691" algn="ctr" defTabSz="488975">
              <a:defRPr sz="3013">
                <a:latin typeface="+mn-lt"/>
                <a:ea typeface="+mn-ea"/>
                <a:cs typeface="+mn-cs"/>
                <a:sym typeface="Helvetica Light"/>
              </a:defRPr>
            </a:lvl6pPr>
            <a:lvl7pPr indent="1148029" algn="ctr" defTabSz="488975">
              <a:defRPr sz="3013">
                <a:latin typeface="+mn-lt"/>
                <a:ea typeface="+mn-ea"/>
                <a:cs typeface="+mn-cs"/>
                <a:sym typeface="Helvetica Light"/>
              </a:defRPr>
            </a:lvl7pPr>
            <a:lvl8pPr indent="1339367" algn="ctr" defTabSz="488975">
              <a:defRPr sz="3013">
                <a:latin typeface="+mn-lt"/>
                <a:ea typeface="+mn-ea"/>
                <a:cs typeface="+mn-cs"/>
                <a:sym typeface="Helvetica Light"/>
              </a:defRPr>
            </a:lvl8pPr>
            <a:lvl9pPr indent="1530706" algn="ctr" defTabSz="488975">
              <a:defRPr sz="3013">
                <a:latin typeface="+mn-lt"/>
                <a:ea typeface="+mn-ea"/>
                <a:cs typeface="+mn-cs"/>
                <a:sym typeface="Helvetica Light"/>
              </a:defRPr>
            </a:lvl9pPr>
          </a:lstStyle>
          <a:p>
            <a:r>
              <a:rPr lang="en-GB" sz="3800" dirty="0">
                <a:ln>
                  <a:solidFill>
                    <a:sysClr val="windowText" lastClr="0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Uniform</a:t>
            </a:r>
            <a:endPar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678C2B0-9BA9-4D33-8835-2CE53D046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839" y="1555439"/>
            <a:ext cx="1958313" cy="2171055"/>
          </a:xfrm>
          <a:prstGeom prst="rect">
            <a:avLst/>
          </a:prstGeom>
        </p:spPr>
      </p:pic>
      <p:pic>
        <p:nvPicPr>
          <p:cNvPr id="4" name="Picture 3">
            <a:extLst>
              <a:ext uri="{FF2B5EF4-FFF2-40B4-BE49-F238E27FC236}">
                <a16:creationId xmlns:a16="http://schemas.microsoft.com/office/drawing/2014/main" id="{49363481-D432-1C8A-DFE8-3332DE9813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06" y="3726494"/>
            <a:ext cx="2178177" cy="2428063"/>
          </a:xfrm>
          <a:prstGeom prst="rect">
            <a:avLst/>
          </a:prstGeom>
        </p:spPr>
      </p:pic>
      <p:pic>
        <p:nvPicPr>
          <p:cNvPr id="6" name="Picture 5">
            <a:extLst>
              <a:ext uri="{FF2B5EF4-FFF2-40B4-BE49-F238E27FC236}">
                <a16:creationId xmlns:a16="http://schemas.microsoft.com/office/drawing/2014/main" id="{11503F8F-C139-976E-C9BC-4DEA19D113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88764" y="1494409"/>
            <a:ext cx="1008321" cy="2309627"/>
          </a:xfrm>
          <a:prstGeom prst="rect">
            <a:avLst/>
          </a:prstGeom>
        </p:spPr>
      </p:pic>
      <p:pic>
        <p:nvPicPr>
          <p:cNvPr id="9" name="Picture 8">
            <a:extLst>
              <a:ext uri="{FF2B5EF4-FFF2-40B4-BE49-F238E27FC236}">
                <a16:creationId xmlns:a16="http://schemas.microsoft.com/office/drawing/2014/main" id="{7E4C27A3-EEC9-4929-C32D-40D4FF94E7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27948" y="3945221"/>
            <a:ext cx="2144051" cy="2103749"/>
          </a:xfrm>
          <a:prstGeom prst="rect">
            <a:avLst/>
          </a:prstGeom>
        </p:spPr>
      </p:pic>
      <p:sp>
        <p:nvSpPr>
          <p:cNvPr id="10" name="TextBox 9">
            <a:extLst>
              <a:ext uri="{FF2B5EF4-FFF2-40B4-BE49-F238E27FC236}">
                <a16:creationId xmlns:a16="http://schemas.microsoft.com/office/drawing/2014/main" id="{DF1D4180-AEA3-A35A-6E3F-4534EB9A2BC0}"/>
              </a:ext>
            </a:extLst>
          </p:cNvPr>
          <p:cNvSpPr txBox="1"/>
          <p:nvPr/>
        </p:nvSpPr>
        <p:spPr>
          <a:xfrm>
            <a:off x="4822437" y="2274838"/>
            <a:ext cx="3886200"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School jumper</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School shirt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Black tailored trousers (no leggings)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Official school pleated black skirt (optional)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4053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e6aded3-d89a-4d1b-be3b-9995c13b309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0D3D3E80994E48B85E085ADEFD3960" ma:contentTypeVersion="16" ma:contentTypeDescription="Create a new document." ma:contentTypeScope="" ma:versionID="90025c0aa65525356322993e787e9aa2">
  <xsd:schema xmlns:xsd="http://www.w3.org/2001/XMLSchema" xmlns:xs="http://www.w3.org/2001/XMLSchema" xmlns:p="http://schemas.microsoft.com/office/2006/metadata/properties" xmlns:ns3="fe6aded3-d89a-4d1b-be3b-9995c13b309b" xmlns:ns4="6a11396c-be7e-4eb3-88d5-55badc27d47d" targetNamespace="http://schemas.microsoft.com/office/2006/metadata/properties" ma:root="true" ma:fieldsID="a7074b52e1c812271d954c84cf74fda0" ns3:_="" ns4:_="">
    <xsd:import namespace="fe6aded3-d89a-4d1b-be3b-9995c13b309b"/>
    <xsd:import namespace="6a11396c-be7e-4eb3-88d5-55badc27d47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_activity"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MediaServiceSearchPropertie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aded3-d89a-4d1b-be3b-9995c13b30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11396c-be7e-4eb3-88d5-55badc27d47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E155A8-D5CC-4B26-92D8-BAFBD1133DFC}">
  <ds:schemaRefs>
    <ds:schemaRef ds:uri="http://schemas.openxmlformats.org/package/2006/metadata/core-properties"/>
    <ds:schemaRef ds:uri="6a11396c-be7e-4eb3-88d5-55badc27d47d"/>
    <ds:schemaRef ds:uri="http://schemas.microsoft.com/office/2006/documentManagement/types"/>
    <ds:schemaRef ds:uri="http://schemas.microsoft.com/office/infopath/2007/PartnerControls"/>
    <ds:schemaRef ds:uri="fe6aded3-d89a-4d1b-be3b-9995c13b309b"/>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DC4F8B5B-F81F-4341-9C81-9D94485FA1FD}">
  <ds:schemaRefs>
    <ds:schemaRef ds:uri="http://schemas.microsoft.com/sharepoint/v3/contenttype/forms"/>
  </ds:schemaRefs>
</ds:datastoreItem>
</file>

<file path=customXml/itemProps3.xml><?xml version="1.0" encoding="utf-8"?>
<ds:datastoreItem xmlns:ds="http://schemas.openxmlformats.org/officeDocument/2006/customXml" ds:itemID="{93D76267-44A1-401B-BEAD-370F1D3BC856}">
  <ds:schemaRefs>
    <ds:schemaRef ds:uri="6a11396c-be7e-4eb3-88d5-55badc27d47d"/>
    <ds:schemaRef ds:uri="fe6aded3-d89a-4d1b-be3b-9995c13b30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557</TotalTime>
  <Words>1515</Words>
  <Application>Microsoft Office PowerPoint</Application>
  <PresentationFormat>On-screen Show (4:3)</PresentationFormat>
  <Paragraphs>259</Paragraphs>
  <Slides>35</Slides>
  <Notes>35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Avenir Book</vt:lpstr>
      <vt:lpstr>Avenir Roman</vt:lpstr>
      <vt:lpstr>Calibri</vt:lpstr>
      <vt:lpstr>Courier New</vt:lpstr>
      <vt:lpstr>Helvetica Light</vt:lpstr>
      <vt:lpstr>Wingdings</vt:lpstr>
      <vt:lpstr>White</vt:lpstr>
      <vt:lpstr>1_Office Theme</vt:lpstr>
      <vt:lpstr>PowerPoint Presentation</vt:lpstr>
      <vt:lpstr>PowerPoint Presentation</vt:lpstr>
      <vt:lpstr>Welcome to King Edward VI School</vt:lpstr>
      <vt:lpstr>Key Transition Staff</vt:lpstr>
      <vt:lpstr>PowerPoint Presentation</vt:lpstr>
      <vt:lpstr>Transition Process at King Edward 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Enrichment</vt:lpstr>
      <vt:lpstr>PowerPoint Presentation</vt:lpstr>
      <vt:lpstr>PowerPoint Presentation</vt:lpstr>
      <vt:lpstr>PowerPoint Presentation</vt:lpstr>
      <vt:lpstr>PowerPoint Presentation</vt:lpstr>
      <vt:lpstr>PowerPoint Presentation</vt:lpstr>
      <vt:lpstr>PowerPoint Presentation</vt:lpstr>
      <vt:lpstr>Mobile Phones</vt:lpstr>
      <vt:lpstr>PowerPoint Presentation</vt:lpstr>
      <vt:lpstr>End of Year Reward Trip</vt:lpstr>
      <vt:lpstr>Bawdsey Island Trip July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Evening 2019</dc:title>
  <dc:creator>Lee Walker</dc:creator>
  <cp:lastModifiedBy>Jessica Reynolds</cp:lastModifiedBy>
  <cp:revision>63</cp:revision>
  <cp:lastPrinted>2023-04-24T09:07:43Z</cp:lastPrinted>
  <dcterms:modified xsi:type="dcterms:W3CDTF">2025-05-13T07:46:37Z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0x010100D60D3D3E80994E48B85E085ADEFD3960</vt:lpwstr>
  </property>
</Properties>
</file>