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gif"/>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0" r:id="rId3"/>
    <p:sldMasterId id="2147483653" r:id="rId4"/>
    <p:sldMasterId id="2147483651" r:id="rId5"/>
    <p:sldMasterId id="2147483723" r:id="rId6"/>
  </p:sldMasterIdLst>
  <p:notesMasterIdLst>
    <p:notesMasterId r:id="rId20"/>
  </p:notesMasterIdLst>
  <p:handoutMasterIdLst>
    <p:handoutMasterId r:id="rId21"/>
  </p:handoutMasterIdLst>
  <p:sldIdLst>
    <p:sldId id="256" r:id="rId7"/>
    <p:sldId id="433" r:id="rId8"/>
    <p:sldId id="434" r:id="rId9"/>
    <p:sldId id="411" r:id="rId10"/>
    <p:sldId id="418" r:id="rId11"/>
    <p:sldId id="444" r:id="rId12"/>
    <p:sldId id="409" r:id="rId13"/>
    <p:sldId id="439" r:id="rId14"/>
    <p:sldId id="440" r:id="rId15"/>
    <p:sldId id="432" r:id="rId16"/>
    <p:sldId id="437" r:id="rId17"/>
    <p:sldId id="445" r:id="rId18"/>
    <p:sldId id="442" r:id="rId19"/>
  </p:sldIdLst>
  <p:sldSz cx="9144000" cy="6858000" type="screen4x3"/>
  <p:notesSz cx="6797675" cy="9926638"/>
  <p:defaultTextStyle>
    <a:defPPr>
      <a:defRPr lang="en-GB"/>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66FF33"/>
    <a:srgbClr val="99FF66"/>
    <a:srgbClr val="DDDDDD"/>
    <a:srgbClr val="FF6600"/>
    <a:srgbClr val="C2CADF"/>
    <a:srgbClr val="8799C0"/>
    <a:srgbClr val="11519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3040" autoAdjust="0"/>
  </p:normalViewPr>
  <p:slideViewPr>
    <p:cSldViewPr>
      <p:cViewPr varScale="1">
        <p:scale>
          <a:sx n="106" d="100"/>
          <a:sy n="106" d="100"/>
        </p:scale>
        <p:origin x="160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4167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1677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41677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FBB23FF0-34F4-4E76-9744-CFDDF98F5DB8}" type="slidenum">
              <a:rPr lang="en-GB"/>
              <a:pPr/>
              <a:t>‹#›</a:t>
            </a:fld>
            <a:endParaRPr lang="en-GB"/>
          </a:p>
        </p:txBody>
      </p:sp>
    </p:spTree>
    <p:extLst>
      <p:ext uri="{BB962C8B-B14F-4D97-AF65-F5344CB8AC3E}">
        <p14:creationId xmlns:p14="http://schemas.microsoft.com/office/powerpoint/2010/main" val="2177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51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EAD4B620-5DA1-4431-BD7D-1B3C3C76EA04}" type="slidenum">
              <a:rPr lang="en-GB"/>
              <a:pPr/>
              <a:t>‹#›</a:t>
            </a:fld>
            <a:endParaRPr lang="en-GB"/>
          </a:p>
        </p:txBody>
      </p:sp>
    </p:spTree>
    <p:extLst>
      <p:ext uri="{BB962C8B-B14F-4D97-AF65-F5344CB8AC3E}">
        <p14:creationId xmlns:p14="http://schemas.microsoft.com/office/powerpoint/2010/main" val="2319669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55FF1-CB30-454D-B143-607F8B9AF7C3}" type="slidenum">
              <a:rPr lang="en-GB"/>
              <a:pPr/>
              <a:t>1</a:t>
            </a:fld>
            <a:endParaRPr lang="en-GB"/>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0679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2</a:t>
            </a:fld>
            <a:endParaRPr lang="en-GB"/>
          </a:p>
        </p:txBody>
      </p:sp>
    </p:spTree>
    <p:extLst>
      <p:ext uri="{BB962C8B-B14F-4D97-AF65-F5344CB8AC3E}">
        <p14:creationId xmlns:p14="http://schemas.microsoft.com/office/powerpoint/2010/main" val="130817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3</a:t>
            </a:fld>
            <a:endParaRPr lang="en-GB"/>
          </a:p>
        </p:txBody>
      </p:sp>
    </p:spTree>
    <p:extLst>
      <p:ext uri="{BB962C8B-B14F-4D97-AF65-F5344CB8AC3E}">
        <p14:creationId xmlns:p14="http://schemas.microsoft.com/office/powerpoint/2010/main" val="288972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4</a:t>
            </a:fld>
            <a:endParaRPr lang="en-GB"/>
          </a:p>
        </p:txBody>
      </p:sp>
    </p:spTree>
    <p:extLst>
      <p:ext uri="{BB962C8B-B14F-4D97-AF65-F5344CB8AC3E}">
        <p14:creationId xmlns:p14="http://schemas.microsoft.com/office/powerpoint/2010/main" val="87970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11</a:t>
            </a:fld>
            <a:endParaRPr lang="en-GB"/>
          </a:p>
        </p:txBody>
      </p:sp>
    </p:spTree>
    <p:extLst>
      <p:ext uri="{BB962C8B-B14F-4D97-AF65-F5344CB8AC3E}">
        <p14:creationId xmlns:p14="http://schemas.microsoft.com/office/powerpoint/2010/main" val="77293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3990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39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898525"/>
            <a:ext cx="8229600" cy="539750"/>
          </a:xfrm>
        </p:spPr>
        <p:txBody>
          <a:bodyPr/>
          <a:lstStyle/>
          <a:p>
            <a:r>
              <a:rPr lang="en-US"/>
              <a:t>Click to edit Master title style</a:t>
            </a:r>
            <a:endParaRPr lang="en-GB"/>
          </a:p>
        </p:txBody>
      </p:sp>
      <p:sp>
        <p:nvSpPr>
          <p:cNvPr id="3" name="SmartArt Placeholder 2"/>
          <p:cNvSpPr>
            <a:spLocks noGrp="1"/>
          </p:cNvSpPr>
          <p:nvPr>
            <p:ph type="dgm" idx="1"/>
          </p:nvPr>
        </p:nvSpPr>
        <p:spPr>
          <a:xfrm>
            <a:off x="468313" y="1619250"/>
            <a:ext cx="8229600" cy="4678363"/>
          </a:xfrm>
        </p:spPr>
        <p:txBody>
          <a:bodyPr/>
          <a:lstStyle/>
          <a:p>
            <a:endParaRPr lang="en-GB"/>
          </a:p>
        </p:txBody>
      </p:sp>
      <p:sp>
        <p:nvSpPr>
          <p:cNvPr id="4" name="Footer Placeholder 3"/>
          <p:cNvSpPr>
            <a:spLocks noGrp="1"/>
          </p:cNvSpPr>
          <p:nvPr>
            <p:ph type="ftr" sz="quarter" idx="10"/>
          </p:nvPr>
        </p:nvSpPr>
        <p:spPr>
          <a:xfrm>
            <a:off x="468313" y="6405563"/>
            <a:ext cx="8207375" cy="288925"/>
          </a:xfrm>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898525"/>
            <a:ext cx="8229600" cy="539750"/>
          </a:xfrm>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59313" y="161925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468313" y="6405563"/>
            <a:ext cx="8207375" cy="288925"/>
          </a:xfrm>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xamination of Long Answer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0"/>
          </p:nvPr>
        </p:nvSpPr>
        <p:spPr/>
        <p:txBody>
          <a:bodyPr/>
          <a:lstStyle>
            <a:lvl1pPr>
              <a:defRPr dirty="0" smtClean="0"/>
            </a:lvl1pPr>
          </a:lstStyle>
          <a:p>
            <a:pPr>
              <a:defRPr/>
            </a:pPr>
            <a:r>
              <a:rPr lang="en-GB"/>
              <a:t>Version 1.0                                    Copyright © 2009 AQA and its licensors. All rights reserved.</a:t>
            </a:r>
            <a:endParaRPr lang="en-GB" b="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3990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39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8" name="Footer Placeholder 7"/>
          <p:cNvSpPr>
            <a:spLocks noGrp="1"/>
          </p:cNvSpPr>
          <p:nvPr>
            <p:ph type="ftr" sz="quarter" idx="11"/>
          </p:nvPr>
        </p:nvSpPr>
        <p:spPr/>
        <p:txBody>
          <a:bodyPr/>
          <a:lstStyle/>
          <a:p>
            <a:r>
              <a:rPr lang="en-GB"/>
              <a:t>Version 1.0                                    Copyright © 2009 AQA and its licensors. All rights reserved.</a:t>
            </a:r>
            <a:endParaRPr lang="en-GB" b="0"/>
          </a:p>
        </p:txBody>
      </p:sp>
      <p:sp>
        <p:nvSpPr>
          <p:cNvPr id="9" name="Slide Number Placeholder 8"/>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4" name="Footer Placeholder 3"/>
          <p:cNvSpPr>
            <a:spLocks noGrp="1"/>
          </p:cNvSpPr>
          <p:nvPr>
            <p:ph type="ftr" sz="quarter" idx="11"/>
          </p:nvPr>
        </p:nvSpPr>
        <p:spPr/>
        <p:txBody>
          <a:bodyPr/>
          <a:lstStyle/>
          <a:p>
            <a:r>
              <a:rPr lang="en-GB"/>
              <a:t>Version 1.0                                    Copyright © 2009 AQA and its licensors. All rights reserved.</a:t>
            </a:r>
            <a:endParaRPr lang="en-GB" b="0"/>
          </a:p>
        </p:txBody>
      </p:sp>
      <p:sp>
        <p:nvSpPr>
          <p:cNvPr id="5" name="Slide Number Placeholder 4"/>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3" name="Footer Placeholder 2"/>
          <p:cNvSpPr>
            <a:spLocks noGrp="1"/>
          </p:cNvSpPr>
          <p:nvPr>
            <p:ph type="ftr" sz="quarter" idx="11"/>
          </p:nvPr>
        </p:nvSpPr>
        <p:spPr/>
        <p:txBody>
          <a:bodyPr/>
          <a:lstStyle/>
          <a:p>
            <a:r>
              <a:rPr lang="en-GB"/>
              <a:t>Version 1.0                                    Copyright © 2009 AQA and its licensors. All rights reserved.</a:t>
            </a:r>
            <a:endParaRPr lang="en-GB" b="0"/>
          </a:p>
        </p:txBody>
      </p:sp>
      <p:sp>
        <p:nvSpPr>
          <p:cNvPr id="4" name="Slide Number Placeholder 3"/>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29/04/2024</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468313" y="1619250"/>
            <a:ext cx="8229600" cy="4678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9699" name="Rectangle 3"/>
          <p:cNvSpPr>
            <a:spLocks noGrp="1" noChangeArrowheads="1"/>
          </p:cNvSpPr>
          <p:nvPr>
            <p:ph type="title"/>
          </p:nvPr>
        </p:nvSpPr>
        <p:spPr bwMode="auto">
          <a:xfrm>
            <a:off x="468313" y="898525"/>
            <a:ext cx="8229600" cy="53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9703" name="Line 7"/>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9711" name="Rectangle 15"/>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9712" name="Text Box 16"/>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Exams Officers’ Network Group</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20" r:id="rId12"/>
    <p:sldLayoutId id="2147483721" r:id="rId13"/>
    <p:sldLayoutId id="2147483722" r:id="rId14"/>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buChar cha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000">
          <a:solidFill>
            <a:schemeClr val="tx1"/>
          </a:solidFill>
          <a:latin typeface="+mn-lt"/>
        </a:defRPr>
      </a:lvl2pPr>
      <a:lvl3pPr marL="1143000" indent="-228600" algn="l" rtl="0" fontAlgn="base">
        <a:spcBef>
          <a:spcPct val="20000"/>
        </a:spcBef>
        <a:spcAft>
          <a:spcPct val="0"/>
        </a:spcAft>
        <a:buClr>
          <a:srgbClr val="115190"/>
        </a:buClr>
        <a:buChar char="•"/>
        <a:defRPr>
          <a:solidFill>
            <a:schemeClr val="tx1"/>
          </a:solidFill>
          <a:latin typeface="+mn-lt"/>
        </a:defRPr>
      </a:lvl3pPr>
      <a:lvl4pPr marL="1600200" indent="-228600" algn="l" rtl="0" fontAlgn="base">
        <a:spcBef>
          <a:spcPct val="20000"/>
        </a:spcBef>
        <a:spcAft>
          <a:spcPct val="0"/>
        </a:spcAft>
        <a:buClr>
          <a:srgbClr val="115190"/>
        </a:buClr>
        <a:buChar char="–"/>
        <a:defRPr sz="1600">
          <a:solidFill>
            <a:schemeClr val="tx1"/>
          </a:solidFill>
          <a:latin typeface="+mn-lt"/>
        </a:defRPr>
      </a:lvl4pPr>
      <a:lvl5pPr marL="2057400" indent="-228600" algn="l" rtl="0" fontAlgn="base">
        <a:spcBef>
          <a:spcPct val="20000"/>
        </a:spcBef>
        <a:spcAft>
          <a:spcPct val="0"/>
        </a:spcAft>
        <a:buClr>
          <a:srgbClr val="115190"/>
        </a:buClr>
        <a:buChar char="»"/>
        <a:defRPr sz="1400">
          <a:solidFill>
            <a:schemeClr val="tx1"/>
          </a:solidFill>
          <a:latin typeface="+mn-lt"/>
        </a:defRPr>
      </a:lvl5pPr>
      <a:lvl6pPr marL="2514600" indent="-228600" algn="l" rtl="0" fontAlgn="base">
        <a:spcBef>
          <a:spcPct val="20000"/>
        </a:spcBef>
        <a:spcAft>
          <a:spcPct val="0"/>
        </a:spcAft>
        <a:buClr>
          <a:srgbClr val="115190"/>
        </a:buClr>
        <a:buChar char="»"/>
        <a:defRPr sz="1400">
          <a:solidFill>
            <a:schemeClr val="tx1"/>
          </a:solidFill>
          <a:latin typeface="+mn-lt"/>
        </a:defRPr>
      </a:lvl6pPr>
      <a:lvl7pPr marL="2971800" indent="-228600" algn="l" rtl="0" fontAlgn="base">
        <a:spcBef>
          <a:spcPct val="20000"/>
        </a:spcBef>
        <a:spcAft>
          <a:spcPct val="0"/>
        </a:spcAft>
        <a:buClr>
          <a:srgbClr val="115190"/>
        </a:buClr>
        <a:buChar char="»"/>
        <a:defRPr sz="1400">
          <a:solidFill>
            <a:schemeClr val="tx1"/>
          </a:solidFill>
          <a:latin typeface="+mn-lt"/>
        </a:defRPr>
      </a:lvl7pPr>
      <a:lvl8pPr marL="3429000" indent="-228600" algn="l" rtl="0" fontAlgn="base">
        <a:spcBef>
          <a:spcPct val="20000"/>
        </a:spcBef>
        <a:spcAft>
          <a:spcPct val="0"/>
        </a:spcAft>
        <a:buClr>
          <a:srgbClr val="115190"/>
        </a:buClr>
        <a:buChar char="»"/>
        <a:defRPr sz="1400">
          <a:solidFill>
            <a:schemeClr val="tx1"/>
          </a:solidFill>
          <a:latin typeface="+mn-lt"/>
        </a:defRPr>
      </a:lvl8pPr>
      <a:lvl9pPr marL="3886200" indent="-228600" algn="l" rtl="0" fontAlgn="base">
        <a:spcBef>
          <a:spcPct val="20000"/>
        </a:spcBef>
        <a:spcAft>
          <a:spcPct val="0"/>
        </a:spcAft>
        <a:buClr>
          <a:srgbClr val="11519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bwMode="auto">
          <a:xfrm>
            <a:off x="468313" y="1619250"/>
            <a:ext cx="8229600" cy="4678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11971" name="Rectangle 3"/>
          <p:cNvSpPr>
            <a:spLocks noGrp="1" noChangeArrowheads="1"/>
          </p:cNvSpPr>
          <p:nvPr>
            <p:ph type="title"/>
          </p:nvPr>
        </p:nvSpPr>
        <p:spPr bwMode="auto">
          <a:xfrm>
            <a:off x="468313" y="898525"/>
            <a:ext cx="8229600" cy="53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11973"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11976" name="Rectangle 8"/>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11981" name="Text Box 13"/>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000">
          <a:solidFill>
            <a:schemeClr val="tx1"/>
          </a:solidFill>
          <a:latin typeface="+mn-lt"/>
        </a:defRPr>
      </a:lvl2pPr>
      <a:lvl3pPr marL="1143000" indent="-228600" algn="l" rtl="0" fontAlgn="base">
        <a:spcBef>
          <a:spcPct val="20000"/>
        </a:spcBef>
        <a:spcAft>
          <a:spcPct val="0"/>
        </a:spcAft>
        <a:buClr>
          <a:srgbClr val="115190"/>
        </a:buClr>
        <a:buChar char="•"/>
        <a:defRPr>
          <a:solidFill>
            <a:schemeClr val="tx1"/>
          </a:solidFill>
          <a:latin typeface="+mn-lt"/>
        </a:defRPr>
      </a:lvl3pPr>
      <a:lvl4pPr marL="1600200" indent="-228600" algn="l" rtl="0" fontAlgn="base">
        <a:spcBef>
          <a:spcPct val="20000"/>
        </a:spcBef>
        <a:spcAft>
          <a:spcPct val="0"/>
        </a:spcAft>
        <a:buClr>
          <a:srgbClr val="115190"/>
        </a:buClr>
        <a:buChar char="–"/>
        <a:defRPr sz="1600">
          <a:solidFill>
            <a:schemeClr val="tx1"/>
          </a:solidFill>
          <a:latin typeface="+mn-lt"/>
        </a:defRPr>
      </a:lvl4pPr>
      <a:lvl5pPr marL="2057400" indent="-228600" algn="l" rtl="0" fontAlgn="base">
        <a:spcBef>
          <a:spcPct val="20000"/>
        </a:spcBef>
        <a:spcAft>
          <a:spcPct val="0"/>
        </a:spcAft>
        <a:buClr>
          <a:srgbClr val="115190"/>
        </a:buClr>
        <a:buChar char="»"/>
        <a:defRPr sz="1400">
          <a:solidFill>
            <a:schemeClr val="tx1"/>
          </a:solidFill>
          <a:latin typeface="+mn-lt"/>
        </a:defRPr>
      </a:lvl5pPr>
      <a:lvl6pPr marL="2514600" indent="-228600" algn="l" rtl="0" fontAlgn="base">
        <a:spcBef>
          <a:spcPct val="20000"/>
        </a:spcBef>
        <a:spcAft>
          <a:spcPct val="0"/>
        </a:spcAft>
        <a:buClr>
          <a:srgbClr val="115190"/>
        </a:buClr>
        <a:buChar char="»"/>
        <a:defRPr sz="1400">
          <a:solidFill>
            <a:schemeClr val="tx1"/>
          </a:solidFill>
          <a:latin typeface="+mn-lt"/>
        </a:defRPr>
      </a:lvl6pPr>
      <a:lvl7pPr marL="2971800" indent="-228600" algn="l" rtl="0" fontAlgn="base">
        <a:spcBef>
          <a:spcPct val="20000"/>
        </a:spcBef>
        <a:spcAft>
          <a:spcPct val="0"/>
        </a:spcAft>
        <a:buClr>
          <a:srgbClr val="115190"/>
        </a:buClr>
        <a:buChar char="»"/>
        <a:defRPr sz="1400">
          <a:solidFill>
            <a:schemeClr val="tx1"/>
          </a:solidFill>
          <a:latin typeface="+mn-lt"/>
        </a:defRPr>
      </a:lvl7pPr>
      <a:lvl8pPr marL="3429000" indent="-228600" algn="l" rtl="0" fontAlgn="base">
        <a:spcBef>
          <a:spcPct val="20000"/>
        </a:spcBef>
        <a:spcAft>
          <a:spcPct val="0"/>
        </a:spcAft>
        <a:buClr>
          <a:srgbClr val="115190"/>
        </a:buClr>
        <a:buChar char="»"/>
        <a:defRPr sz="1400">
          <a:solidFill>
            <a:schemeClr val="tx1"/>
          </a:solidFill>
          <a:latin typeface="+mn-lt"/>
        </a:defRPr>
      </a:lvl8pPr>
      <a:lvl9pPr marL="3886200" indent="-228600" algn="l" rtl="0" fontAlgn="base">
        <a:spcBef>
          <a:spcPct val="20000"/>
        </a:spcBef>
        <a:spcAft>
          <a:spcPct val="0"/>
        </a:spcAft>
        <a:buClr>
          <a:srgbClr val="11519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468313" y="2159000"/>
            <a:ext cx="8229600" cy="4149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45059" name="Rectangle 3"/>
          <p:cNvSpPr>
            <a:spLocks noGrp="1" noChangeArrowheads="1"/>
          </p:cNvSpPr>
          <p:nvPr>
            <p:ph type="title"/>
          </p:nvPr>
        </p:nvSpPr>
        <p:spPr bwMode="auto">
          <a:xfrm>
            <a:off x="468313" y="898525"/>
            <a:ext cx="8229600"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45061"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45066" name="Rectangle 10"/>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45071" name="Text Box 15"/>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buChar cha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400">
          <a:solidFill>
            <a:schemeClr val="tx1"/>
          </a:solidFill>
          <a:latin typeface="+mn-lt"/>
        </a:defRPr>
      </a:lvl2pPr>
      <a:lvl3pPr marL="1143000" indent="-228600" algn="l" rtl="0" fontAlgn="base">
        <a:spcBef>
          <a:spcPct val="20000"/>
        </a:spcBef>
        <a:spcAft>
          <a:spcPct val="0"/>
        </a:spcAft>
        <a:buClr>
          <a:srgbClr val="115190"/>
        </a:buClr>
        <a:buChar char="•"/>
        <a:defRPr sz="2000">
          <a:solidFill>
            <a:schemeClr val="tx1"/>
          </a:solidFill>
          <a:latin typeface="+mn-lt"/>
        </a:defRPr>
      </a:lvl3pPr>
      <a:lvl4pPr marL="1600200" indent="-228600" algn="l" rtl="0" fontAlgn="base">
        <a:spcBef>
          <a:spcPct val="20000"/>
        </a:spcBef>
        <a:spcAft>
          <a:spcPct val="0"/>
        </a:spcAft>
        <a:buClr>
          <a:srgbClr val="115190"/>
        </a:buClr>
        <a:buChar char="–"/>
        <a:defRPr>
          <a:solidFill>
            <a:schemeClr val="tx1"/>
          </a:solidFill>
          <a:latin typeface="+mn-lt"/>
        </a:defRPr>
      </a:lvl4pPr>
      <a:lvl5pPr marL="2057400" indent="-228600" algn="l" rtl="0" fontAlgn="base">
        <a:spcBef>
          <a:spcPct val="20000"/>
        </a:spcBef>
        <a:spcAft>
          <a:spcPct val="0"/>
        </a:spcAft>
        <a:buClr>
          <a:srgbClr val="115190"/>
        </a:buClr>
        <a:buChar char="»"/>
        <a:defRPr sz="1600">
          <a:solidFill>
            <a:schemeClr val="tx1"/>
          </a:solidFill>
          <a:latin typeface="+mn-lt"/>
        </a:defRPr>
      </a:lvl5pPr>
      <a:lvl6pPr marL="2514600" indent="-228600" algn="l" rtl="0" fontAlgn="base">
        <a:spcBef>
          <a:spcPct val="20000"/>
        </a:spcBef>
        <a:spcAft>
          <a:spcPct val="0"/>
        </a:spcAft>
        <a:buClr>
          <a:srgbClr val="115190"/>
        </a:buClr>
        <a:buChar char="»"/>
        <a:defRPr sz="1600">
          <a:solidFill>
            <a:schemeClr val="tx1"/>
          </a:solidFill>
          <a:latin typeface="+mn-lt"/>
        </a:defRPr>
      </a:lvl6pPr>
      <a:lvl7pPr marL="2971800" indent="-228600" algn="l" rtl="0" fontAlgn="base">
        <a:spcBef>
          <a:spcPct val="20000"/>
        </a:spcBef>
        <a:spcAft>
          <a:spcPct val="0"/>
        </a:spcAft>
        <a:buClr>
          <a:srgbClr val="115190"/>
        </a:buClr>
        <a:buChar char="»"/>
        <a:defRPr sz="1600">
          <a:solidFill>
            <a:schemeClr val="tx1"/>
          </a:solidFill>
          <a:latin typeface="+mn-lt"/>
        </a:defRPr>
      </a:lvl7pPr>
      <a:lvl8pPr marL="3429000" indent="-228600" algn="l" rtl="0" fontAlgn="base">
        <a:spcBef>
          <a:spcPct val="20000"/>
        </a:spcBef>
        <a:spcAft>
          <a:spcPct val="0"/>
        </a:spcAft>
        <a:buClr>
          <a:srgbClr val="115190"/>
        </a:buClr>
        <a:buChar char="»"/>
        <a:defRPr sz="1600">
          <a:solidFill>
            <a:schemeClr val="tx1"/>
          </a:solidFill>
          <a:latin typeface="+mn-lt"/>
        </a:defRPr>
      </a:lvl8pPr>
      <a:lvl9pPr marL="3886200" indent="-228600" algn="l" rtl="0" fontAlgn="base">
        <a:spcBef>
          <a:spcPct val="20000"/>
        </a:spcBef>
        <a:spcAft>
          <a:spcPct val="0"/>
        </a:spcAft>
        <a:buClr>
          <a:srgbClr val="11519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bwMode="auto">
          <a:xfrm>
            <a:off x="468313" y="2159000"/>
            <a:ext cx="8229600" cy="4149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49859" name="Rectangle 3"/>
          <p:cNvSpPr>
            <a:spLocks noGrp="1" noChangeArrowheads="1"/>
          </p:cNvSpPr>
          <p:nvPr>
            <p:ph type="title"/>
          </p:nvPr>
        </p:nvSpPr>
        <p:spPr bwMode="auto">
          <a:xfrm>
            <a:off x="468313" y="898525"/>
            <a:ext cx="8229600"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49860" name="Line 4"/>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49863" name="Rectangle 7"/>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49868" name="Text Box 12"/>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400">
          <a:solidFill>
            <a:schemeClr val="tx1"/>
          </a:solidFill>
          <a:latin typeface="+mn-lt"/>
        </a:defRPr>
      </a:lvl2pPr>
      <a:lvl3pPr marL="1143000" indent="-228600" algn="l" rtl="0" fontAlgn="base">
        <a:spcBef>
          <a:spcPct val="20000"/>
        </a:spcBef>
        <a:spcAft>
          <a:spcPct val="0"/>
        </a:spcAft>
        <a:buClr>
          <a:srgbClr val="115190"/>
        </a:buClr>
        <a:buChar char="•"/>
        <a:defRPr sz="2000">
          <a:solidFill>
            <a:schemeClr val="tx1"/>
          </a:solidFill>
          <a:latin typeface="+mn-lt"/>
        </a:defRPr>
      </a:lvl3pPr>
      <a:lvl4pPr marL="1600200" indent="-228600" algn="l" rtl="0" fontAlgn="base">
        <a:spcBef>
          <a:spcPct val="20000"/>
        </a:spcBef>
        <a:spcAft>
          <a:spcPct val="0"/>
        </a:spcAft>
        <a:buClr>
          <a:srgbClr val="115190"/>
        </a:buClr>
        <a:buChar char="–"/>
        <a:defRPr>
          <a:solidFill>
            <a:schemeClr val="tx1"/>
          </a:solidFill>
          <a:latin typeface="+mn-lt"/>
        </a:defRPr>
      </a:lvl4pPr>
      <a:lvl5pPr marL="2057400" indent="-228600" algn="l" rtl="0" fontAlgn="base">
        <a:spcBef>
          <a:spcPct val="20000"/>
        </a:spcBef>
        <a:spcAft>
          <a:spcPct val="0"/>
        </a:spcAft>
        <a:buClr>
          <a:srgbClr val="115190"/>
        </a:buClr>
        <a:buChar char="»"/>
        <a:defRPr sz="1600">
          <a:solidFill>
            <a:schemeClr val="tx1"/>
          </a:solidFill>
          <a:latin typeface="+mn-lt"/>
        </a:defRPr>
      </a:lvl5pPr>
      <a:lvl6pPr marL="2514600" indent="-228600" algn="l" rtl="0" fontAlgn="base">
        <a:spcBef>
          <a:spcPct val="20000"/>
        </a:spcBef>
        <a:spcAft>
          <a:spcPct val="0"/>
        </a:spcAft>
        <a:buClr>
          <a:srgbClr val="115190"/>
        </a:buClr>
        <a:buChar char="»"/>
        <a:defRPr sz="1600">
          <a:solidFill>
            <a:schemeClr val="tx1"/>
          </a:solidFill>
          <a:latin typeface="+mn-lt"/>
        </a:defRPr>
      </a:lvl6pPr>
      <a:lvl7pPr marL="2971800" indent="-228600" algn="l" rtl="0" fontAlgn="base">
        <a:spcBef>
          <a:spcPct val="20000"/>
        </a:spcBef>
        <a:spcAft>
          <a:spcPct val="0"/>
        </a:spcAft>
        <a:buClr>
          <a:srgbClr val="115190"/>
        </a:buClr>
        <a:buChar char="»"/>
        <a:defRPr sz="1600">
          <a:solidFill>
            <a:schemeClr val="tx1"/>
          </a:solidFill>
          <a:latin typeface="+mn-lt"/>
        </a:defRPr>
      </a:lvl7pPr>
      <a:lvl8pPr marL="3429000" indent="-228600" algn="l" rtl="0" fontAlgn="base">
        <a:spcBef>
          <a:spcPct val="20000"/>
        </a:spcBef>
        <a:spcAft>
          <a:spcPct val="0"/>
        </a:spcAft>
        <a:buClr>
          <a:srgbClr val="115190"/>
        </a:buClr>
        <a:buChar char="»"/>
        <a:defRPr sz="1600">
          <a:solidFill>
            <a:schemeClr val="tx1"/>
          </a:solidFill>
          <a:latin typeface="+mn-lt"/>
        </a:defRPr>
      </a:lvl8pPr>
      <a:lvl9pPr marL="3886200" indent="-228600" algn="l" rtl="0" fontAlgn="base">
        <a:spcBef>
          <a:spcPct val="20000"/>
        </a:spcBef>
        <a:spcAft>
          <a:spcPct val="0"/>
        </a:spcAft>
        <a:buClr>
          <a:srgbClr val="11519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56325"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56339" name="Rectangle 19"/>
          <p:cNvSpPr>
            <a:spLocks noChangeArrowheads="1"/>
          </p:cNvSpPr>
          <p:nvPr/>
        </p:nvSpPr>
        <p:spPr bwMode="auto">
          <a:xfrm>
            <a:off x="446088" y="5300663"/>
            <a:ext cx="8229600" cy="935037"/>
          </a:xfrm>
          <a:prstGeom prst="rect">
            <a:avLst/>
          </a:prstGeom>
          <a:noFill/>
          <a:ln w="9525">
            <a:noFill/>
            <a:miter lim="800000"/>
            <a:headEnd/>
            <a:tailEnd/>
          </a:ln>
          <a:effectLst/>
        </p:spPr>
        <p:txBody>
          <a:bodyPr/>
          <a:lstStyle/>
          <a:p>
            <a:pPr marL="342900" indent="-342900" algn="ctr">
              <a:spcBef>
                <a:spcPct val="20000"/>
              </a:spcBef>
            </a:pPr>
            <a:r>
              <a:rPr lang="en-GB" sz="900">
                <a:solidFill>
                  <a:schemeClr val="bg2"/>
                </a:solidFill>
              </a:rPr>
              <a:t>Copyright © 2008 AQA and its licensors. All rights reserved.</a:t>
            </a:r>
          </a:p>
          <a:p>
            <a:pPr marL="342900" indent="-342900" algn="ctr">
              <a:spcBef>
                <a:spcPct val="20000"/>
              </a:spcBef>
            </a:pPr>
            <a:endParaRPr lang="en-GB" sz="900">
              <a:solidFill>
                <a:schemeClr val="bg2"/>
              </a:solidFill>
            </a:endParaRPr>
          </a:p>
          <a:p>
            <a:pPr marL="342900" indent="-342900" algn="ctr">
              <a:spcBef>
                <a:spcPct val="20000"/>
              </a:spcBef>
            </a:pPr>
            <a:r>
              <a:rPr lang="en-GB" sz="900">
                <a:solidFill>
                  <a:schemeClr val="bg2"/>
                </a:solidFill>
              </a:rPr>
              <a:t>The Assessment and Qualifications Alliance (AQA) is a company limited by guarantee registered in England and Wales (company number 3644723)</a:t>
            </a:r>
            <a:br>
              <a:rPr lang="en-GB" sz="900">
                <a:solidFill>
                  <a:schemeClr val="bg2"/>
                </a:solidFill>
              </a:rPr>
            </a:br>
            <a:r>
              <a:rPr lang="en-GB" sz="900">
                <a:solidFill>
                  <a:schemeClr val="bg2"/>
                </a:solidFill>
              </a:rPr>
              <a:t>and a registered charity (registered charity number 1073334). Registered address: AQA, Devas Street, Manchester M15 6EX.</a:t>
            </a:r>
            <a:br>
              <a:rPr lang="en-GB" sz="900">
                <a:solidFill>
                  <a:schemeClr val="bg2"/>
                </a:solidFill>
              </a:rPr>
            </a:br>
            <a:r>
              <a:rPr lang="en-GB" sz="900">
                <a:solidFill>
                  <a:schemeClr val="bg2"/>
                </a:solidFill>
              </a:rPr>
              <a:t>Dr Michael Cresswell, Director General.</a:t>
            </a:r>
          </a:p>
        </p:txBody>
      </p:sp>
      <p:sp>
        <p:nvSpPr>
          <p:cNvPr id="56340" name="Text Box 20"/>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ctr" rtl="0" fontAlgn="base">
        <a:spcBef>
          <a:spcPct val="20000"/>
        </a:spcBef>
        <a:spcAft>
          <a:spcPct val="0"/>
        </a:spcAft>
        <a:defRPr sz="900">
          <a:solidFill>
            <a:schemeClr val="bg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983C3-DDD9-472A-89CB-191C5BADA148}" type="datetimeFigureOut">
              <a:rPr lang="en-GB" smtClean="0"/>
              <a:pPr/>
              <a:t>29/04/2024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Version 1.0					                       	       Copyright © 2009 AQA and its licensors.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5F77E-D227-466E-970A-9836DA7EC72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0.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4" name="Rectangle 12"/>
          <p:cNvSpPr>
            <a:spLocks noGrp="1" noChangeArrowheads="1"/>
          </p:cNvSpPr>
          <p:nvPr>
            <p:ph type="title"/>
          </p:nvPr>
        </p:nvSpPr>
        <p:spPr>
          <a:xfrm>
            <a:off x="467544" y="332656"/>
            <a:ext cx="8229600" cy="2016224"/>
          </a:xfrm>
        </p:spPr>
        <p:txBody>
          <a:bodyPr>
            <a:normAutofit fontScale="90000"/>
          </a:bodyPr>
          <a:lstStyle/>
          <a:p>
            <a:pPr algn="ctr"/>
            <a:r>
              <a:rPr lang="en-GB" sz="9800" dirty="0"/>
              <a:t>Exams</a:t>
            </a:r>
            <a:br>
              <a:rPr lang="en-GB" sz="5600" dirty="0"/>
            </a:br>
            <a:endParaRPr lang="en-GB" sz="4000" dirty="0"/>
          </a:p>
        </p:txBody>
      </p:sp>
      <p:sp>
        <p:nvSpPr>
          <p:cNvPr id="100357" name="Rectangle 5"/>
          <p:cNvSpPr>
            <a:spLocks noGrp="1" noChangeArrowheads="1"/>
          </p:cNvSpPr>
          <p:nvPr>
            <p:ph idx="1"/>
          </p:nvPr>
        </p:nvSpPr>
        <p:spPr>
          <a:xfrm>
            <a:off x="498113" y="4861781"/>
            <a:ext cx="8229600" cy="1728192"/>
          </a:xfrm>
        </p:spPr>
        <p:txBody>
          <a:bodyPr>
            <a:normAutofit/>
          </a:bodyPr>
          <a:lstStyle/>
          <a:p>
            <a:pPr algn="ctr">
              <a:buNone/>
            </a:pPr>
            <a:endParaRPr lang="en-GB" sz="4000" dirty="0"/>
          </a:p>
          <a:p>
            <a:pPr algn="ctr">
              <a:buNone/>
            </a:pPr>
            <a:r>
              <a:rPr lang="en-GB" sz="2800" b="1" dirty="0"/>
              <a:t>Summer 2024</a:t>
            </a:r>
          </a:p>
          <a:p>
            <a:pPr algn="ctr">
              <a:buNone/>
            </a:pPr>
            <a:r>
              <a:rPr lang="en-GB" sz="2000" dirty="0"/>
              <a:t>Mrs Blyth, Examinations Officer</a:t>
            </a:r>
          </a:p>
          <a:p>
            <a:pPr algn="ctr">
              <a:buNone/>
            </a:pPr>
            <a:endParaRPr lang="en-GB"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095500"/>
            <a:ext cx="4419600" cy="266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869" y="474373"/>
            <a:ext cx="8712968" cy="1815882"/>
          </a:xfrm>
          <a:prstGeom prst="rect">
            <a:avLst/>
          </a:prstGeom>
          <a:noFill/>
        </p:spPr>
        <p:txBody>
          <a:bodyPr wrap="square" rtlCol="0">
            <a:spAutoFit/>
          </a:bodyPr>
          <a:lstStyle/>
          <a:p>
            <a:pPr algn="ctr"/>
            <a:r>
              <a:rPr lang="en-GB" sz="2800" b="1" dirty="0">
                <a:latin typeface="+mn-lt"/>
              </a:rPr>
              <a:t>No. 11 – JCQ Designated National Exam Contingency Days for 2024</a:t>
            </a:r>
          </a:p>
          <a:p>
            <a:pPr algn="ctr"/>
            <a:r>
              <a:rPr lang="en-GB" sz="2800" b="1" dirty="0">
                <a:solidFill>
                  <a:srgbClr val="FF0000"/>
                </a:solidFill>
                <a:latin typeface="+mn-lt"/>
              </a:rPr>
              <a:t> 6 June in the afternoon, 13 June in the afternoon and all day on the 26 June </a:t>
            </a:r>
          </a:p>
        </p:txBody>
      </p:sp>
      <p:sp>
        <p:nvSpPr>
          <p:cNvPr id="8" name="TextBox 7"/>
          <p:cNvSpPr txBox="1"/>
          <p:nvPr/>
        </p:nvSpPr>
        <p:spPr>
          <a:xfrm>
            <a:off x="395838" y="2305615"/>
            <a:ext cx="8712968" cy="2246769"/>
          </a:xfrm>
          <a:prstGeom prst="rect">
            <a:avLst/>
          </a:prstGeom>
          <a:noFill/>
        </p:spPr>
        <p:txBody>
          <a:bodyPr wrap="square" rtlCol="0">
            <a:spAutoFit/>
          </a:bodyPr>
          <a:lstStyle/>
          <a:p>
            <a:pPr marL="342900" indent="-342900" algn="l">
              <a:buFont typeface="Arial" pitchFamily="34" charset="0"/>
              <a:buChar char="•"/>
            </a:pPr>
            <a:r>
              <a:rPr lang="en-GB" sz="2000" dirty="0">
                <a:latin typeface="+mn-lt"/>
              </a:rPr>
              <a:t>Should sustained national or local disruption arise during the summer 2024 exam series which leads to the cancellation of any exams they may be rescheduled</a:t>
            </a:r>
            <a:endParaRPr lang="en-GB" sz="2000" b="1" dirty="0">
              <a:solidFill>
                <a:srgbClr val="FF0000"/>
              </a:solidFill>
              <a:latin typeface="+mn-lt"/>
            </a:endParaRPr>
          </a:p>
          <a:p>
            <a:pPr marL="342900" indent="-342900" algn="l">
              <a:buFont typeface="Arial" pitchFamily="34" charset="0"/>
              <a:buChar char="•"/>
            </a:pPr>
            <a:r>
              <a:rPr lang="en-GB" sz="2000" dirty="0">
                <a:latin typeface="+mn-lt"/>
              </a:rPr>
              <a:t>You should ensure that you are available to sit exams up to and until </a:t>
            </a:r>
            <a:r>
              <a:rPr lang="en-GB" sz="2000" b="1" dirty="0">
                <a:solidFill>
                  <a:srgbClr val="FF0000"/>
                </a:solidFill>
                <a:latin typeface="+mn-lt"/>
              </a:rPr>
              <a:t>28 June 2024 </a:t>
            </a:r>
            <a:r>
              <a:rPr lang="en-GB" sz="2000" dirty="0">
                <a:latin typeface="+mn-lt"/>
              </a:rPr>
              <a:t>should the need arise</a:t>
            </a:r>
          </a:p>
          <a:p>
            <a:pPr algn="l"/>
            <a:endParaRPr lang="en-GB" sz="2000" dirty="0">
              <a:latin typeface="+mn-lt"/>
            </a:endParaRPr>
          </a:p>
          <a:p>
            <a:pPr algn="l"/>
            <a:endParaRPr lang="en-GB" sz="2000" dirty="0">
              <a:latin typeface="+mn-lt"/>
            </a:endParaRPr>
          </a:p>
        </p:txBody>
      </p:sp>
    </p:spTree>
    <p:extLst>
      <p:ext uri="{BB962C8B-B14F-4D97-AF65-F5344CB8AC3E}">
        <p14:creationId xmlns:p14="http://schemas.microsoft.com/office/powerpoint/2010/main" val="351959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6" name="Rectangle 4"/>
          <p:cNvSpPr>
            <a:spLocks noGrp="1" noChangeArrowheads="1"/>
          </p:cNvSpPr>
          <p:nvPr>
            <p:ph type="title"/>
          </p:nvPr>
        </p:nvSpPr>
        <p:spPr>
          <a:xfrm>
            <a:off x="272233" y="974717"/>
            <a:ext cx="8712968" cy="642942"/>
          </a:xfrm>
        </p:spPr>
        <p:txBody>
          <a:bodyPr>
            <a:noAutofit/>
          </a:bodyPr>
          <a:lstStyle/>
          <a:p>
            <a:r>
              <a:rPr lang="en-GB" sz="2800" b="1" dirty="0"/>
              <a:t>GCSE Results Day</a:t>
            </a:r>
            <a:br>
              <a:rPr lang="en-GB" sz="2800" b="1" dirty="0"/>
            </a:br>
            <a:r>
              <a:rPr lang="en-GB" sz="2800" b="1" dirty="0">
                <a:solidFill>
                  <a:srgbClr val="FF0000"/>
                </a:solidFill>
              </a:rPr>
              <a:t>Thursday 22 August 2024</a:t>
            </a:r>
            <a:br>
              <a:rPr lang="en-GB" sz="2800" b="1" dirty="0">
                <a:solidFill>
                  <a:srgbClr val="FF0000"/>
                </a:solidFill>
              </a:rPr>
            </a:br>
            <a:br>
              <a:rPr lang="en-GB" sz="2800" dirty="0">
                <a:solidFill>
                  <a:srgbClr val="FF0000"/>
                </a:solidFill>
              </a:rPr>
            </a:br>
            <a:endParaRPr lang="en-GB" sz="28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36912"/>
            <a:ext cx="4202434" cy="3059371"/>
          </a:xfrm>
          <a:prstGeom prst="rect">
            <a:avLst/>
          </a:prstGeom>
        </p:spPr>
      </p:pic>
    </p:spTree>
    <p:extLst>
      <p:ext uri="{BB962C8B-B14F-4D97-AF65-F5344CB8AC3E}">
        <p14:creationId xmlns:p14="http://schemas.microsoft.com/office/powerpoint/2010/main" val="32494461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681E-5BB8-408E-9E3F-7BF1C3EF0118}"/>
              </a:ext>
            </a:extLst>
          </p:cNvPr>
          <p:cNvSpPr>
            <a:spLocks noGrp="1"/>
          </p:cNvSpPr>
          <p:nvPr>
            <p:ph type="title"/>
          </p:nvPr>
        </p:nvSpPr>
        <p:spPr>
          <a:xfrm>
            <a:off x="457200" y="274638"/>
            <a:ext cx="8229600" cy="5026570"/>
          </a:xfrm>
        </p:spPr>
        <p:txBody>
          <a:bodyPr>
            <a:normAutofit/>
          </a:bodyPr>
          <a:lstStyle/>
          <a:p>
            <a:r>
              <a:rPr lang="en-GB" dirty="0"/>
              <a:t>Please now watch this video to remind you again of the rules</a:t>
            </a:r>
          </a:p>
        </p:txBody>
      </p:sp>
    </p:spTree>
    <p:extLst>
      <p:ext uri="{BB962C8B-B14F-4D97-AF65-F5344CB8AC3E}">
        <p14:creationId xmlns:p14="http://schemas.microsoft.com/office/powerpoint/2010/main" val="375203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729F-8301-4D4D-BC81-014615F0C624}"/>
              </a:ext>
            </a:extLst>
          </p:cNvPr>
          <p:cNvSpPr>
            <a:spLocks noGrp="1"/>
          </p:cNvSpPr>
          <p:nvPr>
            <p:ph type="title"/>
          </p:nvPr>
        </p:nvSpPr>
        <p:spPr>
          <a:xfrm>
            <a:off x="457200" y="908720"/>
            <a:ext cx="8229600" cy="5472608"/>
          </a:xfrm>
        </p:spPr>
        <p:txBody>
          <a:bodyPr>
            <a:normAutofit fontScale="90000"/>
          </a:bodyPr>
          <a:lstStyle/>
          <a:p>
            <a:r>
              <a:rPr lang="en-GB" dirty="0"/>
              <a:t>Any Questions?</a:t>
            </a:r>
            <a:br>
              <a:rPr lang="en-GB" dirty="0"/>
            </a:br>
            <a:r>
              <a:rPr lang="en-GB" dirty="0"/>
              <a:t>Please come and see us in the Exams Office (near Reception) BEFORE the exams begin on 9 May</a:t>
            </a:r>
            <a:br>
              <a:rPr lang="en-GB" dirty="0"/>
            </a:br>
            <a:br>
              <a:rPr lang="en-GB" dirty="0"/>
            </a:br>
            <a:r>
              <a:rPr lang="en-GB" dirty="0"/>
              <a:t>The first exam is now only 9 days away………… </a:t>
            </a:r>
            <a:br>
              <a:rPr lang="en-GB" dirty="0"/>
            </a:br>
            <a:br>
              <a:rPr lang="en-GB" dirty="0"/>
            </a:br>
            <a:r>
              <a:rPr lang="en-GB" sz="6000" b="1" dirty="0"/>
              <a:t>GOOD LUCK!!</a:t>
            </a:r>
          </a:p>
        </p:txBody>
      </p:sp>
    </p:spTree>
    <p:extLst>
      <p:ext uri="{BB962C8B-B14F-4D97-AF65-F5344CB8AC3E}">
        <p14:creationId xmlns:p14="http://schemas.microsoft.com/office/powerpoint/2010/main" val="232265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255" y="1421168"/>
            <a:ext cx="4523522" cy="3013126"/>
          </a:xfrm>
          <a:prstGeom prst="rect">
            <a:avLst/>
          </a:prstGeom>
        </p:spPr>
      </p:pic>
      <p:sp>
        <p:nvSpPr>
          <p:cNvPr id="5" name="TextBox 4"/>
          <p:cNvSpPr txBox="1"/>
          <p:nvPr/>
        </p:nvSpPr>
        <p:spPr>
          <a:xfrm>
            <a:off x="755576" y="522258"/>
            <a:ext cx="7920880" cy="523220"/>
          </a:xfrm>
          <a:prstGeom prst="rect">
            <a:avLst/>
          </a:prstGeom>
          <a:noFill/>
        </p:spPr>
        <p:txBody>
          <a:bodyPr wrap="square" rtlCol="0">
            <a:spAutoFit/>
          </a:bodyPr>
          <a:lstStyle/>
          <a:p>
            <a:pPr algn="ctr"/>
            <a:r>
              <a:rPr lang="en-GB" sz="2800" b="1" dirty="0"/>
              <a:t> </a:t>
            </a:r>
            <a:r>
              <a:rPr lang="en-GB" sz="2800" b="1" dirty="0">
                <a:latin typeface="+mn-lt"/>
              </a:rPr>
              <a:t>No. 1 – Don’t be late</a:t>
            </a:r>
          </a:p>
        </p:txBody>
      </p:sp>
      <p:sp>
        <p:nvSpPr>
          <p:cNvPr id="6" name="TextBox 5"/>
          <p:cNvSpPr txBox="1"/>
          <p:nvPr/>
        </p:nvSpPr>
        <p:spPr>
          <a:xfrm>
            <a:off x="827584" y="4591939"/>
            <a:ext cx="8032987" cy="1938992"/>
          </a:xfrm>
          <a:prstGeom prst="rect">
            <a:avLst/>
          </a:prstGeom>
          <a:noFill/>
        </p:spPr>
        <p:txBody>
          <a:bodyPr wrap="square" rtlCol="0">
            <a:spAutoFit/>
          </a:bodyPr>
          <a:lstStyle/>
          <a:p>
            <a:pPr marL="342900" indent="-342900" algn="l">
              <a:buFont typeface="Arial" pitchFamily="34" charset="0"/>
              <a:buChar char="•"/>
            </a:pPr>
            <a:r>
              <a:rPr lang="en-GB" altLang="en-US" sz="2000" dirty="0">
                <a:latin typeface="+mn-lt"/>
              </a:rPr>
              <a:t>Check your timetable carefully, take a photo of it on your phone</a:t>
            </a:r>
          </a:p>
          <a:p>
            <a:pPr marL="342900" indent="-342900" algn="l">
              <a:buFont typeface="Arial" pitchFamily="34" charset="0"/>
              <a:buChar char="•"/>
            </a:pPr>
            <a:r>
              <a:rPr lang="en-GB" altLang="en-US" sz="2000" dirty="0">
                <a:latin typeface="+mn-lt"/>
              </a:rPr>
              <a:t>Check the rooming details on your (seating plans each afternoon for the next days exams outside the Lower hall)</a:t>
            </a:r>
          </a:p>
          <a:p>
            <a:pPr marL="342900" indent="-342900" algn="l">
              <a:buFont typeface="Arial" pitchFamily="34" charset="0"/>
              <a:buChar char="•"/>
            </a:pPr>
            <a:r>
              <a:rPr lang="en-GB" altLang="en-US" sz="2000" dirty="0">
                <a:latin typeface="+mn-lt"/>
              </a:rPr>
              <a:t>Morning exams start at </a:t>
            </a:r>
            <a:r>
              <a:rPr lang="en-GB" altLang="en-US" sz="2000" b="1" dirty="0">
                <a:solidFill>
                  <a:srgbClr val="FF0000"/>
                </a:solidFill>
                <a:latin typeface="+mn-lt"/>
              </a:rPr>
              <a:t>9.15am</a:t>
            </a:r>
            <a:r>
              <a:rPr lang="en-GB" altLang="en-US" sz="2000" dirty="0">
                <a:latin typeface="+mn-lt"/>
              </a:rPr>
              <a:t> and afternoon exams at </a:t>
            </a:r>
            <a:r>
              <a:rPr lang="en-GB" altLang="en-US" sz="2000" b="1" dirty="0">
                <a:solidFill>
                  <a:srgbClr val="FF0000"/>
                </a:solidFill>
                <a:latin typeface="+mn-lt"/>
              </a:rPr>
              <a:t>2.00pm</a:t>
            </a:r>
          </a:p>
          <a:p>
            <a:pPr marL="342900" indent="-342900" algn="l">
              <a:buFont typeface="Arial" pitchFamily="34" charset="0"/>
              <a:buChar char="•"/>
            </a:pPr>
            <a:r>
              <a:rPr lang="en-GB" altLang="en-US" sz="2000" dirty="0">
                <a:latin typeface="+mn-lt"/>
              </a:rPr>
              <a:t>Arrive </a:t>
            </a:r>
            <a:r>
              <a:rPr lang="en-GB" altLang="en-US" sz="2000" b="1" dirty="0">
                <a:latin typeface="+mn-lt"/>
              </a:rPr>
              <a:t>at least 10</a:t>
            </a:r>
            <a:r>
              <a:rPr lang="en-GB" altLang="en-US" sz="2000" dirty="0">
                <a:latin typeface="+mn-lt"/>
              </a:rPr>
              <a:t> minutes before the start of each exam</a:t>
            </a:r>
          </a:p>
          <a:p>
            <a:pPr marL="342900" indent="-342900" algn="l">
              <a:buFont typeface="Arial" pitchFamily="34" charset="0"/>
              <a:buChar char="•"/>
            </a:pPr>
            <a:r>
              <a:rPr lang="en-GB" sz="2000" dirty="0">
                <a:latin typeface="+mn-lt"/>
              </a:rPr>
              <a:t>Make sure you have a phone number for the school in case of problems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800" b="3694"/>
          <a:stretch/>
        </p:blipFill>
        <p:spPr>
          <a:xfrm>
            <a:off x="2391168" y="1414752"/>
            <a:ext cx="4649696" cy="3013126"/>
          </a:xfrm>
          <a:prstGeom prst="rect">
            <a:avLst/>
          </a:prstGeom>
        </p:spPr>
      </p:pic>
    </p:spTree>
    <p:extLst>
      <p:ext uri="{BB962C8B-B14F-4D97-AF65-F5344CB8AC3E}">
        <p14:creationId xmlns:p14="http://schemas.microsoft.com/office/powerpoint/2010/main" val="3370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649" y="524709"/>
            <a:ext cx="8280920" cy="954107"/>
          </a:xfrm>
          <a:prstGeom prst="rect">
            <a:avLst/>
          </a:prstGeom>
          <a:noFill/>
        </p:spPr>
        <p:txBody>
          <a:bodyPr wrap="square" rtlCol="0">
            <a:spAutoFit/>
          </a:bodyPr>
          <a:lstStyle/>
          <a:p>
            <a:pPr algn="ctr"/>
            <a:r>
              <a:rPr lang="en-GB" sz="2800" b="1" dirty="0">
                <a:latin typeface="+mn-lt"/>
              </a:rPr>
              <a:t>No. 2 – Notify the Exams Officer if you are unwell or have an injury </a:t>
            </a:r>
          </a:p>
        </p:txBody>
      </p:sp>
      <p:sp>
        <p:nvSpPr>
          <p:cNvPr id="6" name="TextBox 5"/>
          <p:cNvSpPr txBox="1"/>
          <p:nvPr/>
        </p:nvSpPr>
        <p:spPr>
          <a:xfrm>
            <a:off x="303649" y="4136921"/>
            <a:ext cx="8568952" cy="2862322"/>
          </a:xfrm>
          <a:prstGeom prst="rect">
            <a:avLst/>
          </a:prstGeom>
          <a:noFill/>
        </p:spPr>
        <p:txBody>
          <a:bodyPr wrap="square" rtlCol="0">
            <a:spAutoFit/>
          </a:bodyPr>
          <a:lstStyle/>
          <a:p>
            <a:pPr marL="342900" indent="-342900" algn="l">
              <a:buFont typeface="Arial" pitchFamily="34" charset="0"/>
              <a:buChar char="•"/>
            </a:pPr>
            <a:r>
              <a:rPr lang="en-GB" sz="2000" dirty="0">
                <a:latin typeface="+mn-lt"/>
              </a:rPr>
              <a:t>We may need to make alternative arrangements </a:t>
            </a:r>
          </a:p>
          <a:p>
            <a:pPr marL="342900" indent="-342900" algn="l">
              <a:buFont typeface="Arial" pitchFamily="34" charset="0"/>
              <a:buChar char="•"/>
            </a:pPr>
            <a:r>
              <a:rPr lang="en-GB" sz="2000" dirty="0">
                <a:latin typeface="+mn-lt"/>
              </a:rPr>
              <a:t>If you are ill on the day of your exam your parent or carer </a:t>
            </a:r>
            <a:r>
              <a:rPr lang="en-GB" sz="2000" b="1" dirty="0">
                <a:latin typeface="+mn-lt"/>
              </a:rPr>
              <a:t>must</a:t>
            </a:r>
            <a:r>
              <a:rPr lang="en-GB" sz="2000" dirty="0">
                <a:latin typeface="+mn-lt"/>
              </a:rPr>
              <a:t> telephone the school and notify the Exams Officer</a:t>
            </a:r>
          </a:p>
          <a:p>
            <a:pPr marL="342900" indent="-342900" algn="l">
              <a:buFont typeface="Arial" pitchFamily="34" charset="0"/>
              <a:buChar char="•"/>
            </a:pPr>
            <a:r>
              <a:rPr lang="en-GB" sz="2000" dirty="0">
                <a:latin typeface="+mn-lt"/>
              </a:rPr>
              <a:t>You will need to complete a self-certification form and you may be asked to provide medical evidence</a:t>
            </a:r>
          </a:p>
          <a:p>
            <a:pPr marL="342900" indent="-342900" algn="l">
              <a:buFont typeface="Arial" pitchFamily="34" charset="0"/>
              <a:buChar char="•"/>
            </a:pPr>
            <a:r>
              <a:rPr lang="en-GB" sz="2000" dirty="0">
                <a:latin typeface="+mn-lt"/>
              </a:rPr>
              <a:t>If you do not have a genuine reason for missing an exam you will be charged for the cost of that exam, £50 per exam</a:t>
            </a:r>
          </a:p>
          <a:p>
            <a:pPr marL="342900" indent="-342900" algn="l">
              <a:buFont typeface="Arial" pitchFamily="34" charset="0"/>
              <a:buChar char="•"/>
            </a:pPr>
            <a:endParaRPr lang="en-GB" sz="2000" dirty="0">
              <a:latin typeface="+mn-lt"/>
            </a:endParaRPr>
          </a:p>
          <a:p>
            <a:pPr marL="342900" indent="-342900" algn="l">
              <a:buFont typeface="Arial" pitchFamily="34" charset="0"/>
              <a:buChar char="•"/>
            </a:pPr>
            <a:endParaRPr lang="en-GB" sz="20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332" y="1556792"/>
            <a:ext cx="3521554" cy="23509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982" y="1604999"/>
            <a:ext cx="3882254" cy="2303032"/>
          </a:xfrm>
          <a:prstGeom prst="rect">
            <a:avLst/>
          </a:prstGeom>
        </p:spPr>
      </p:pic>
    </p:spTree>
    <p:extLst>
      <p:ext uri="{BB962C8B-B14F-4D97-AF65-F5344CB8AC3E}">
        <p14:creationId xmlns:p14="http://schemas.microsoft.com/office/powerpoint/2010/main" val="13817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6563" y="588750"/>
            <a:ext cx="7992888" cy="523220"/>
          </a:xfrm>
          <a:prstGeom prst="rect">
            <a:avLst/>
          </a:prstGeom>
          <a:noFill/>
        </p:spPr>
        <p:txBody>
          <a:bodyPr wrap="square" rtlCol="0">
            <a:spAutoFit/>
          </a:bodyPr>
          <a:lstStyle/>
          <a:p>
            <a:pPr algn="ctr"/>
            <a:r>
              <a:rPr lang="en-GB" sz="2800" b="1" dirty="0">
                <a:latin typeface="+mn-lt"/>
              </a:rPr>
              <a:t>No. 3 – Bring the correct equipment</a:t>
            </a:r>
          </a:p>
        </p:txBody>
      </p:sp>
      <p:sp>
        <p:nvSpPr>
          <p:cNvPr id="7" name="Rectangle 6"/>
          <p:cNvSpPr/>
          <p:nvPr/>
        </p:nvSpPr>
        <p:spPr>
          <a:xfrm>
            <a:off x="288531" y="4293096"/>
            <a:ext cx="8568952" cy="2862322"/>
          </a:xfrm>
          <a:prstGeom prst="rect">
            <a:avLst/>
          </a:prstGeom>
        </p:spPr>
        <p:txBody>
          <a:bodyPr wrap="square">
            <a:spAutoFit/>
          </a:bodyPr>
          <a:lstStyle/>
          <a:p>
            <a:pPr marL="285750" indent="-285750" algn="l">
              <a:buFont typeface="Arial" pitchFamily="34" charset="0"/>
              <a:buChar char="•"/>
            </a:pPr>
            <a:r>
              <a:rPr lang="en-GB" sz="2000" dirty="0">
                <a:latin typeface="+mn-lt"/>
              </a:rPr>
              <a:t> Only use </a:t>
            </a:r>
            <a:r>
              <a:rPr lang="en-GB" sz="2000" b="1" dirty="0">
                <a:latin typeface="+mn-lt"/>
              </a:rPr>
              <a:t>black</a:t>
            </a:r>
            <a:r>
              <a:rPr lang="en-GB" sz="2000" dirty="0">
                <a:latin typeface="+mn-lt"/>
              </a:rPr>
              <a:t> pens </a:t>
            </a:r>
          </a:p>
          <a:p>
            <a:pPr marL="285750" indent="-285750" algn="l">
              <a:buFont typeface="Arial" pitchFamily="34" charset="0"/>
              <a:buChar char="•"/>
            </a:pPr>
            <a:r>
              <a:rPr lang="en-GB" sz="2000" dirty="0">
                <a:latin typeface="+mn-lt"/>
              </a:rPr>
              <a:t> Erasable pens are </a:t>
            </a:r>
            <a:r>
              <a:rPr lang="en-GB" sz="2000" b="1" dirty="0">
                <a:latin typeface="+mn-lt"/>
              </a:rPr>
              <a:t>not </a:t>
            </a:r>
            <a:r>
              <a:rPr lang="en-GB" sz="2000" dirty="0">
                <a:latin typeface="+mn-lt"/>
              </a:rPr>
              <a:t>permitted</a:t>
            </a:r>
          </a:p>
          <a:p>
            <a:pPr marL="285750" indent="-285750" algn="l">
              <a:buFont typeface="Arial" pitchFamily="34" charset="0"/>
              <a:buChar char="•"/>
            </a:pPr>
            <a:r>
              <a:rPr lang="en-GB" sz="2000" dirty="0">
                <a:latin typeface="+mn-lt"/>
              </a:rPr>
              <a:t> Only </a:t>
            </a:r>
            <a:r>
              <a:rPr lang="en-GB" sz="2000" b="1" dirty="0">
                <a:latin typeface="+mn-lt"/>
              </a:rPr>
              <a:t>clear</a:t>
            </a:r>
            <a:r>
              <a:rPr lang="en-GB" sz="2000" dirty="0">
                <a:latin typeface="+mn-lt"/>
              </a:rPr>
              <a:t> pencil cases are permitted</a:t>
            </a:r>
          </a:p>
          <a:p>
            <a:pPr marL="342900" indent="-342900" algn="l">
              <a:buFont typeface="Arial" pitchFamily="34" charset="0"/>
              <a:buChar char="•"/>
            </a:pPr>
            <a:r>
              <a:rPr lang="en-GB" sz="2000" dirty="0">
                <a:latin typeface="+mn-lt"/>
              </a:rPr>
              <a:t>Clear anything stored in your calculator</a:t>
            </a:r>
          </a:p>
          <a:p>
            <a:pPr marL="342900" indent="-342900" algn="l">
              <a:buFont typeface="Arial" pitchFamily="34" charset="0"/>
              <a:buChar char="•"/>
            </a:pPr>
            <a:r>
              <a:rPr lang="en-GB" sz="2000" dirty="0">
                <a:latin typeface="+mn-lt"/>
              </a:rPr>
              <a:t>No notes, revision books, calculator lids/instruction leaflets or any digital equipment </a:t>
            </a:r>
          </a:p>
          <a:p>
            <a:pPr marL="342900" indent="-342900" algn="l">
              <a:buFont typeface="Arial" pitchFamily="34" charset="0"/>
              <a:buChar char="•"/>
            </a:pPr>
            <a:r>
              <a:rPr lang="en-GB" sz="2000" dirty="0">
                <a:latin typeface="+mn-lt"/>
              </a:rPr>
              <a:t>Remove labels from your water bottle, only clear water allowed</a:t>
            </a:r>
          </a:p>
          <a:p>
            <a:pPr marL="342900" indent="-342900" algn="l">
              <a:buFont typeface="Arial" pitchFamily="34" charset="0"/>
              <a:buChar char="•"/>
            </a:pPr>
            <a:endParaRPr lang="en-GB" sz="2000" dirty="0">
              <a:latin typeface="+mn-lt"/>
            </a:endParaRPr>
          </a:p>
          <a:p>
            <a:pPr marL="342900" indent="-342900" algn="l">
              <a:buFont typeface="Arial" pitchFamily="34" charset="0"/>
              <a:buChar char="•"/>
            </a:pPr>
            <a:endParaRPr lang="en-GB" sz="20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86" y="1739771"/>
            <a:ext cx="3429352" cy="22856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007" y="1778610"/>
            <a:ext cx="1904730" cy="22856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061" y="1667650"/>
            <a:ext cx="2171390" cy="27703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643" y="476672"/>
            <a:ext cx="8568952" cy="1815882"/>
          </a:xfrm>
          <a:prstGeom prst="rect">
            <a:avLst/>
          </a:prstGeom>
          <a:noFill/>
        </p:spPr>
        <p:txBody>
          <a:bodyPr wrap="square" rtlCol="0">
            <a:spAutoFit/>
          </a:bodyPr>
          <a:lstStyle/>
          <a:p>
            <a:pPr algn="ctr"/>
            <a:r>
              <a:rPr lang="en-GB" sz="2800" b="1" dirty="0">
                <a:latin typeface="+mn-lt"/>
              </a:rPr>
              <a:t>No. 7 – Mobile phones, </a:t>
            </a:r>
            <a:r>
              <a:rPr lang="en-GB" sz="2800" b="1" dirty="0"/>
              <a:t>smart watches, digital watches, </a:t>
            </a:r>
            <a:r>
              <a:rPr lang="en-GB" sz="2800" b="1" dirty="0" err="1"/>
              <a:t>iPODS</a:t>
            </a:r>
            <a:r>
              <a:rPr lang="en-GB" sz="2800" b="1" dirty="0"/>
              <a:t>, Fitbits or MP3/4 players</a:t>
            </a:r>
          </a:p>
          <a:p>
            <a:pPr algn="ctr"/>
            <a:r>
              <a:rPr lang="en-GB" sz="2800" b="1" dirty="0"/>
              <a:t> are not permitted</a:t>
            </a:r>
          </a:p>
          <a:p>
            <a:pPr algn="ctr"/>
            <a:endParaRPr lang="en-GB" sz="2800" b="1" dirty="0">
              <a:latin typeface="+mn-lt"/>
            </a:endParaRPr>
          </a:p>
        </p:txBody>
      </p:sp>
      <p:sp>
        <p:nvSpPr>
          <p:cNvPr id="7" name="TextBox 6"/>
          <p:cNvSpPr txBox="1"/>
          <p:nvPr/>
        </p:nvSpPr>
        <p:spPr>
          <a:xfrm>
            <a:off x="442054" y="3900946"/>
            <a:ext cx="8352928" cy="2246769"/>
          </a:xfrm>
          <a:prstGeom prst="rect">
            <a:avLst/>
          </a:prstGeom>
          <a:noFill/>
        </p:spPr>
        <p:txBody>
          <a:bodyPr wrap="square" rtlCol="0">
            <a:spAutoFit/>
          </a:bodyPr>
          <a:lstStyle/>
          <a:p>
            <a:pPr marL="342900" indent="-342900" algn="l">
              <a:buFont typeface="Arial" pitchFamily="34" charset="0"/>
              <a:buChar char="•"/>
            </a:pPr>
            <a:r>
              <a:rPr lang="en-GB" sz="2000" dirty="0">
                <a:latin typeface="+mn-lt"/>
              </a:rPr>
              <a:t>You must not have a mobile phone, </a:t>
            </a:r>
            <a:r>
              <a:rPr lang="en-GB" sz="2000" dirty="0" err="1">
                <a:latin typeface="+mn-lt"/>
              </a:rPr>
              <a:t>iwatch</a:t>
            </a:r>
            <a:r>
              <a:rPr lang="en-GB" sz="2000" dirty="0">
                <a:latin typeface="+mn-lt"/>
              </a:rPr>
              <a:t> (or smartwatch), </a:t>
            </a:r>
            <a:r>
              <a:rPr lang="en-GB" sz="2000" dirty="0" err="1">
                <a:latin typeface="+mn-lt"/>
              </a:rPr>
              <a:t>ipod</a:t>
            </a:r>
            <a:r>
              <a:rPr lang="en-GB" sz="2000" dirty="0">
                <a:latin typeface="+mn-lt"/>
              </a:rPr>
              <a:t>, Fitbit, MP3/4 player (or any potential technological/web enabled device) on your person during the exam, please put them in your bag BEFORE entering the exam room. If any devices go off during the exam or you are found with any of the above on your person it will be considered a case of malpractice, must be reported to the Exam board and you may lose marks for some or all of your exams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243" y="2210966"/>
            <a:ext cx="2183136" cy="14605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03956"/>
            <a:ext cx="2099975" cy="20999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237" y="1936993"/>
            <a:ext cx="1152128" cy="17345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B48E-1B2D-41E7-B46A-FF3E09B38BDB}"/>
              </a:ext>
            </a:extLst>
          </p:cNvPr>
          <p:cNvSpPr>
            <a:spLocks noGrp="1"/>
          </p:cNvSpPr>
          <p:nvPr>
            <p:ph type="title"/>
          </p:nvPr>
        </p:nvSpPr>
        <p:spPr/>
        <p:txBody>
          <a:bodyPr>
            <a:normAutofit fontScale="90000"/>
          </a:bodyPr>
          <a:lstStyle/>
          <a:p>
            <a:r>
              <a:rPr lang="en-GB" dirty="0"/>
              <a:t>Behaviour and timekeeping during exams</a:t>
            </a:r>
          </a:p>
        </p:txBody>
      </p:sp>
      <p:sp>
        <p:nvSpPr>
          <p:cNvPr id="3" name="Content Placeholder 2">
            <a:extLst>
              <a:ext uri="{FF2B5EF4-FFF2-40B4-BE49-F238E27FC236}">
                <a16:creationId xmlns:a16="http://schemas.microsoft.com/office/drawing/2014/main" id="{A8752821-E88E-4A3A-B13B-07480E4D1F69}"/>
              </a:ext>
            </a:extLst>
          </p:cNvPr>
          <p:cNvSpPr>
            <a:spLocks noGrp="1"/>
          </p:cNvSpPr>
          <p:nvPr>
            <p:ph idx="1"/>
          </p:nvPr>
        </p:nvSpPr>
        <p:spPr>
          <a:xfrm>
            <a:off x="457200" y="1628800"/>
            <a:ext cx="8229600" cy="4497363"/>
          </a:xfrm>
        </p:spPr>
        <p:txBody>
          <a:bodyPr>
            <a:normAutofit fontScale="85000" lnSpcReduction="20000"/>
          </a:bodyPr>
          <a:lstStyle/>
          <a:p>
            <a:r>
              <a:rPr lang="en-GB" dirty="0"/>
              <a:t>Do NOT be late for exams – it disturbs all the other students who are already working, and may also mean that if you are every late the exam board may not accept your paper</a:t>
            </a:r>
          </a:p>
          <a:p>
            <a:r>
              <a:rPr lang="en-GB" dirty="0"/>
              <a:t>You MUST be silent from the moment you step inside the exam room, to after you have left, and you must not turn around, make eye contact or try to talk to any other student. If you are seen doing any of the above, it has to be reported as malpractice to the exam board and you may lose some or all of your marks for your exams – over 4500 penalties were issued last year across schools</a:t>
            </a:r>
          </a:p>
        </p:txBody>
      </p:sp>
    </p:spTree>
    <p:extLst>
      <p:ext uri="{BB962C8B-B14F-4D97-AF65-F5344CB8AC3E}">
        <p14:creationId xmlns:p14="http://schemas.microsoft.com/office/powerpoint/2010/main" val="261898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664"/>
            <a:ext cx="8229600" cy="6192688"/>
          </a:xfrm>
        </p:spPr>
        <p:txBody>
          <a:bodyPr>
            <a:normAutofit/>
          </a:bodyPr>
          <a:lstStyle/>
          <a:p>
            <a:pPr>
              <a:buNone/>
            </a:pPr>
            <a:r>
              <a:rPr lang="en-GB" dirty="0"/>
              <a:t> 	</a:t>
            </a:r>
          </a:p>
          <a:p>
            <a:pPr>
              <a:buNone/>
            </a:pPr>
            <a:endParaRPr lang="en-GB" b="1" dirty="0"/>
          </a:p>
        </p:txBody>
      </p:sp>
      <p:sp>
        <p:nvSpPr>
          <p:cNvPr id="2" name="Rectangle 1"/>
          <p:cNvSpPr/>
          <p:nvPr/>
        </p:nvSpPr>
        <p:spPr>
          <a:xfrm>
            <a:off x="1115616" y="620688"/>
            <a:ext cx="7632848" cy="523220"/>
          </a:xfrm>
          <a:prstGeom prst="rect">
            <a:avLst/>
          </a:prstGeom>
        </p:spPr>
        <p:txBody>
          <a:bodyPr wrap="square">
            <a:spAutoFit/>
          </a:bodyPr>
          <a:lstStyle/>
          <a:p>
            <a:pPr algn="ctr"/>
            <a:r>
              <a:rPr lang="en-GB" sz="2800" b="1" dirty="0">
                <a:latin typeface="+mn-lt"/>
              </a:rPr>
              <a:t>No. 10 – Be aware of the emergency procedures…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166845"/>
            <a:ext cx="3240360" cy="3240360"/>
          </a:xfrm>
          <a:prstGeom prst="rect">
            <a:avLst/>
          </a:prstGeom>
        </p:spPr>
      </p:pic>
      <p:sp>
        <p:nvSpPr>
          <p:cNvPr id="5" name="Rectangle 4"/>
          <p:cNvSpPr/>
          <p:nvPr/>
        </p:nvSpPr>
        <p:spPr>
          <a:xfrm>
            <a:off x="636835" y="4469265"/>
            <a:ext cx="8086353" cy="2185214"/>
          </a:xfrm>
          <a:prstGeom prst="rect">
            <a:avLst/>
          </a:prstGeom>
        </p:spPr>
        <p:txBody>
          <a:bodyPr wrap="square">
            <a:spAutoFit/>
          </a:bodyPr>
          <a:lstStyle/>
          <a:p>
            <a:pPr marL="342900" indent="-342900" algn="l">
              <a:buFont typeface="Arial" pitchFamily="34" charset="0"/>
              <a:buChar char="•"/>
            </a:pPr>
            <a:r>
              <a:rPr lang="en-GB" sz="2000" dirty="0">
                <a:latin typeface="+mn-lt"/>
              </a:rPr>
              <a:t>Follow the instructions given by the invigilator</a:t>
            </a:r>
          </a:p>
          <a:p>
            <a:pPr marL="342900" indent="-342900" algn="l">
              <a:buFont typeface="Arial" pitchFamily="34" charset="0"/>
              <a:buChar char="•"/>
            </a:pPr>
            <a:r>
              <a:rPr lang="en-GB" altLang="en-US" sz="2000" dirty="0">
                <a:latin typeface="+mn-lt"/>
              </a:rPr>
              <a:t>You </a:t>
            </a:r>
            <a:r>
              <a:rPr lang="en-GB" altLang="en-US" sz="2000" b="1" dirty="0">
                <a:solidFill>
                  <a:srgbClr val="FF0000"/>
                </a:solidFill>
                <a:latin typeface="+mn-lt"/>
              </a:rPr>
              <a:t>must not </a:t>
            </a:r>
            <a:r>
              <a:rPr lang="en-GB" altLang="en-US" sz="2000" dirty="0">
                <a:latin typeface="+mn-lt"/>
              </a:rPr>
              <a:t>talk to other candidates </a:t>
            </a:r>
          </a:p>
          <a:p>
            <a:pPr marL="342900" indent="-342900" algn="l">
              <a:buFont typeface="Arial" pitchFamily="34" charset="0"/>
              <a:buChar char="•"/>
            </a:pPr>
            <a:r>
              <a:rPr lang="en-GB" altLang="en-US" sz="2000" dirty="0">
                <a:latin typeface="+mn-lt"/>
              </a:rPr>
              <a:t>If instructed to evacuate you should leave all personal belongings and exam material in the exam room</a:t>
            </a:r>
          </a:p>
          <a:p>
            <a:pPr marL="342900" indent="-342900" algn="l">
              <a:buFont typeface="Arial" pitchFamily="34" charset="0"/>
              <a:buChar char="•"/>
            </a:pPr>
            <a:r>
              <a:rPr lang="en-GB" altLang="en-US" sz="2000" dirty="0">
                <a:latin typeface="+mn-lt"/>
              </a:rPr>
              <a:t>Students in the Dome will evacuate to the back car park, and the smaller rooms will meet outside the Lower Hall on the grass area</a:t>
            </a:r>
          </a:p>
          <a:p>
            <a:pPr algn="l"/>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2F1B-1934-45AB-B0B1-02701FF252B5}"/>
              </a:ext>
            </a:extLst>
          </p:cNvPr>
          <p:cNvSpPr>
            <a:spLocks noGrp="1"/>
          </p:cNvSpPr>
          <p:nvPr>
            <p:ph type="title"/>
          </p:nvPr>
        </p:nvSpPr>
        <p:spPr/>
        <p:txBody>
          <a:bodyPr>
            <a:normAutofit fontScale="90000"/>
          </a:bodyPr>
          <a:lstStyle/>
          <a:p>
            <a:r>
              <a:rPr lang="en-GB" dirty="0"/>
              <a:t>Toilet Breaks, Breakfast provision and Lunch Time arrangements</a:t>
            </a:r>
          </a:p>
        </p:txBody>
      </p:sp>
      <p:sp>
        <p:nvSpPr>
          <p:cNvPr id="3" name="Content Placeholder 2">
            <a:extLst>
              <a:ext uri="{FF2B5EF4-FFF2-40B4-BE49-F238E27FC236}">
                <a16:creationId xmlns:a16="http://schemas.microsoft.com/office/drawing/2014/main" id="{E9407E58-175A-476E-BBA7-7EF3CB1EC37D}"/>
              </a:ext>
            </a:extLst>
          </p:cNvPr>
          <p:cNvSpPr>
            <a:spLocks noGrp="1"/>
          </p:cNvSpPr>
          <p:nvPr>
            <p:ph idx="1"/>
          </p:nvPr>
        </p:nvSpPr>
        <p:spPr/>
        <p:txBody>
          <a:bodyPr>
            <a:normAutofit fontScale="77500" lnSpcReduction="20000"/>
          </a:bodyPr>
          <a:lstStyle/>
          <a:p>
            <a:r>
              <a:rPr lang="en-GB" dirty="0"/>
              <a:t>Toilet breaks will only be granted in cases of an emergency, you should ensure you use the facilities just before your exam</a:t>
            </a:r>
          </a:p>
          <a:p>
            <a:r>
              <a:rPr lang="en-GB" dirty="0"/>
              <a:t>If you have an afternoon exam (all exams start at 2pm) you will be allowed to leave session three 5 minutes early to get to the front of the food queue. Sims will show your teacher where you have an afternoon exam</a:t>
            </a:r>
          </a:p>
          <a:p>
            <a:r>
              <a:rPr lang="en-GB" dirty="0"/>
              <a:t>There will be a provision of breakfast available in Ed’s place provided for students sitting an exam on each morning only for those students with a scheduled exam – this should not replace breakfast provided at home, but be supplementary and will consist of fruit pots, pastries, granola pots and squash</a:t>
            </a:r>
          </a:p>
          <a:p>
            <a:pPr marL="0" indent="0">
              <a:buNone/>
            </a:pPr>
            <a:endParaRPr lang="en-GB" dirty="0"/>
          </a:p>
        </p:txBody>
      </p:sp>
    </p:spTree>
    <p:extLst>
      <p:ext uri="{BB962C8B-B14F-4D97-AF65-F5344CB8AC3E}">
        <p14:creationId xmlns:p14="http://schemas.microsoft.com/office/powerpoint/2010/main" val="341597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084E-EE01-4882-97B8-B53F1F833AB7}"/>
              </a:ext>
            </a:extLst>
          </p:cNvPr>
          <p:cNvSpPr>
            <a:spLocks noGrp="1"/>
          </p:cNvSpPr>
          <p:nvPr>
            <p:ph type="title"/>
          </p:nvPr>
        </p:nvSpPr>
        <p:spPr/>
        <p:txBody>
          <a:bodyPr>
            <a:normAutofit fontScale="90000"/>
          </a:bodyPr>
          <a:lstStyle/>
          <a:p>
            <a:r>
              <a:rPr lang="en-GB" dirty="0"/>
              <a:t>Religious Studies and History Paper 2 exams</a:t>
            </a:r>
          </a:p>
        </p:txBody>
      </p:sp>
      <p:sp>
        <p:nvSpPr>
          <p:cNvPr id="3" name="Content Placeholder 2">
            <a:extLst>
              <a:ext uri="{FF2B5EF4-FFF2-40B4-BE49-F238E27FC236}">
                <a16:creationId xmlns:a16="http://schemas.microsoft.com/office/drawing/2014/main" id="{DBA07EF8-C66A-4417-9B4F-BEE77DA954B2}"/>
              </a:ext>
            </a:extLst>
          </p:cNvPr>
          <p:cNvSpPr>
            <a:spLocks noGrp="1"/>
          </p:cNvSpPr>
          <p:nvPr>
            <p:ph idx="1"/>
          </p:nvPr>
        </p:nvSpPr>
        <p:spPr/>
        <p:txBody>
          <a:bodyPr>
            <a:normAutofit/>
          </a:bodyPr>
          <a:lstStyle/>
          <a:p>
            <a:r>
              <a:rPr lang="en-GB" dirty="0"/>
              <a:t>Both made up of two papers</a:t>
            </a:r>
          </a:p>
          <a:p>
            <a:r>
              <a:rPr lang="en-GB" dirty="0"/>
              <a:t>Handed out together and can be completed in any order, in a total of 1 hour 45 minutes</a:t>
            </a:r>
          </a:p>
          <a:p>
            <a:r>
              <a:rPr lang="en-GB" dirty="0"/>
              <a:t>If on a lap top for either of these exams, pay attention on the day to slightly different instructions</a:t>
            </a:r>
          </a:p>
        </p:txBody>
      </p:sp>
    </p:spTree>
    <p:extLst>
      <p:ext uri="{BB962C8B-B14F-4D97-AF65-F5344CB8AC3E}">
        <p14:creationId xmlns:p14="http://schemas.microsoft.com/office/powerpoint/2010/main" val="2922543528"/>
      </p:ext>
    </p:extLst>
  </p:cSld>
  <p:clrMapOvr>
    <a:masterClrMapping/>
  </p:clrMapOvr>
</p:sld>
</file>

<file path=ppt/theme/theme1.xml><?xml version="1.0" encoding="utf-8"?>
<a:theme xmlns:a="http://schemas.openxmlformats.org/drawingml/2006/main" name="1_AQAtemplate4">
  <a:themeElements>
    <a:clrScheme name="1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AQAtemplate4">
  <a:themeElements>
    <a:clrScheme name="4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QAtemplate4">
  <a:themeElements>
    <a:clrScheme name="2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AQAtemplate4">
  <a:themeElements>
    <a:clrScheme name="5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QAtemplate4">
  <a:themeElements>
    <a:clrScheme name="3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AQA Powerpoint template</Template>
  <TotalTime>14343</TotalTime>
  <Words>875</Words>
  <Application>Microsoft Office PowerPoint</Application>
  <PresentationFormat>On-screen Show (4:3)</PresentationFormat>
  <Paragraphs>54</Paragraphs>
  <Slides>13</Slides>
  <Notes>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13</vt:i4>
      </vt:variant>
    </vt:vector>
  </HeadingPairs>
  <TitlesOfParts>
    <vt:vector size="21" baseType="lpstr">
      <vt:lpstr>Arial</vt:lpstr>
      <vt:lpstr>Calibri</vt:lpstr>
      <vt:lpstr>1_AQAtemplate4</vt:lpstr>
      <vt:lpstr>4_AQAtemplate4</vt:lpstr>
      <vt:lpstr>2_AQAtemplate4</vt:lpstr>
      <vt:lpstr>5_AQAtemplate4</vt:lpstr>
      <vt:lpstr>3_AQAtemplate4</vt:lpstr>
      <vt:lpstr>Office Theme</vt:lpstr>
      <vt:lpstr>Exams </vt:lpstr>
      <vt:lpstr>PowerPoint Presentation</vt:lpstr>
      <vt:lpstr>PowerPoint Presentation</vt:lpstr>
      <vt:lpstr>PowerPoint Presentation</vt:lpstr>
      <vt:lpstr>PowerPoint Presentation</vt:lpstr>
      <vt:lpstr>Behaviour and timekeeping during exams</vt:lpstr>
      <vt:lpstr>PowerPoint Presentation</vt:lpstr>
      <vt:lpstr>Toilet Breaks, Breakfast provision and Lunch Time arrangements</vt:lpstr>
      <vt:lpstr>Religious Studies and History Paper 2 exams</vt:lpstr>
      <vt:lpstr>PowerPoint Presentation</vt:lpstr>
      <vt:lpstr>GCSE Results Day Thursday 22 August 2024  </vt:lpstr>
      <vt:lpstr>Please now watch this video to remind you again of the rules</vt:lpstr>
      <vt:lpstr>Any Questions? Please come and see us in the Exams Office (near Reception) BEFORE the exams begin on 9 May  The first exam is now only 9 days away…………   GOOD LUCK!!</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and Candidate Support</dc:title>
  <dc:creator>jabram</dc:creator>
  <cp:lastModifiedBy>Caroline Blyth</cp:lastModifiedBy>
  <cp:revision>341</cp:revision>
  <cp:lastPrinted>2024-04-29T12:30:37Z</cp:lastPrinted>
  <dcterms:created xsi:type="dcterms:W3CDTF">2008-09-22T15:29:35Z</dcterms:created>
  <dcterms:modified xsi:type="dcterms:W3CDTF">2024-04-29T16:00:03Z</dcterms:modified>
</cp:coreProperties>
</file>