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3" r:id="rId3"/>
    <p:sldId id="287" r:id="rId4"/>
    <p:sldId id="260" r:id="rId5"/>
    <p:sldId id="286" r:id="rId6"/>
    <p:sldId id="276" r:id="rId7"/>
    <p:sldId id="292" r:id="rId8"/>
    <p:sldId id="285" r:id="rId9"/>
    <p:sldId id="288" r:id="rId10"/>
    <p:sldId id="283" r:id="rId11"/>
    <p:sldId id="291" r:id="rId12"/>
    <p:sldId id="278" r:id="rId13"/>
    <p:sldId id="307" r:id="rId14"/>
    <p:sldId id="293" r:id="rId15"/>
    <p:sldId id="281" r:id="rId16"/>
    <p:sldId id="289" r:id="rId17"/>
    <p:sldId id="308" r:id="rId18"/>
    <p:sldId id="309" r:id="rId19"/>
    <p:sldId id="279" r:id="rId2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66A"/>
    <a:srgbClr val="050B5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16" autoAdjust="0"/>
    <p:restoredTop sz="86391" autoAdjust="0"/>
  </p:normalViewPr>
  <p:slideViewPr>
    <p:cSldViewPr>
      <p:cViewPr varScale="1">
        <p:scale>
          <a:sx n="143" d="100"/>
          <a:sy n="143" d="100"/>
        </p:scale>
        <p:origin x="2216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73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383D4-B233-43E0-8E71-A9B1A9FA8528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4DE8D-4601-41F5-995D-FE3D2100B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09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A26C06-91EC-44F1-9F26-8370028EF1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278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05608B-3000-4642-AB90-A6C8692BAE10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33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A26C06-91EC-44F1-9F26-8370028EF15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332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81A35-D55A-48F1-AA51-B22504E3E1BE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98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EF2155-C599-4451-9511-B3076E3F30DD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8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8E05E-D697-4FE1-8D91-7F906B779426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03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6463D-5B5D-4326-9917-4C441CB2C3F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11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AE6B5-F5E2-4D7B-A92E-20CCAE244C8C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0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D03BFC-01EC-4E63-8C7A-DBE3A13B908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42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03244-BC60-4686-8692-8430D93401D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Science changes – may be given the opportunity to take all three science or a combined course of Core and Applied Science</a:t>
            </a:r>
          </a:p>
          <a:p>
            <a:pPr eaLnBrk="1" hangingPunct="1"/>
            <a:r>
              <a:rPr lang="en-GB"/>
              <a:t>Some of you already studying GCSE PE, sport leader etc</a:t>
            </a:r>
          </a:p>
        </p:txBody>
      </p:sp>
    </p:spTree>
    <p:extLst>
      <p:ext uri="{BB962C8B-B14F-4D97-AF65-F5344CB8AC3E}">
        <p14:creationId xmlns:p14="http://schemas.microsoft.com/office/powerpoint/2010/main" val="2084173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68C98-D49C-4FE2-B94C-BAF27C48A1FC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Science changes – may be given the opportunity to take all three science or a combined course of Core and Applied Science</a:t>
            </a:r>
          </a:p>
          <a:p>
            <a:pPr eaLnBrk="1" hangingPunct="1"/>
            <a:r>
              <a:rPr lang="en-GB"/>
              <a:t>Some of you already studying GCSE PE, sport leader etc</a:t>
            </a:r>
          </a:p>
        </p:txBody>
      </p:sp>
    </p:spTree>
    <p:extLst>
      <p:ext uri="{BB962C8B-B14F-4D97-AF65-F5344CB8AC3E}">
        <p14:creationId xmlns:p14="http://schemas.microsoft.com/office/powerpoint/2010/main" val="2421920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3B494-FE88-48CB-B019-E820721625E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426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A81785-5EB1-4B3D-9601-54E715D0EF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2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AF7A5-C27A-46FE-BA9D-BC531554B72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8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2A40A-8AD5-43C1-AD8C-206A5A38E50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82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DAE3A5-AE77-4045-9837-83BFCED31A40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0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1C2D2-4EC2-4225-BEA0-38FFD8682F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46466"/>
      </p:ext>
    </p:extLst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6D4A0-D79A-4687-97C4-D126981416A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41850"/>
      </p:ext>
    </p:extLst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2D8FD-A6B8-4E7E-8F7C-11FD6DB3225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405539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77369-B866-43EF-9313-DBE25D3468D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36069"/>
      </p:ext>
    </p:extLst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EC051-6E4D-4935-8224-D602D7C8CDE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465649"/>
      </p:ext>
    </p:extLst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F9861D-494A-4BB7-B531-4636C0D7219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415127"/>
      </p:ext>
    </p:extLst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15618-4524-470C-9863-FECE5855CE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69689"/>
      </p:ext>
    </p:extLst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917D7-24CB-4A9C-B8E3-0D71A5CAF55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17678"/>
      </p:ext>
    </p:extLst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02CC0B-F50E-471B-9D7D-C29741EF936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390455"/>
      </p:ext>
    </p:extLst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F78D6-4943-471C-9B23-04F061A4BD5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265700"/>
      </p:ext>
    </p:extLst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CA954-5D1E-4AE9-9836-426C570CF3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15806"/>
      </p:ext>
    </p:extLst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599C2B-A40E-42EE-9A23-4149FBF4892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1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 spd="slow">
    <p:dissolv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www.abbeygatesfc.ac.uk%2Fcourses%2Fcourse-finder&amp;data=05%7C01%7CHY%40king-ed.suffolk.sch.uk%7C573b0f972e7443775e0f08dafa1d2f25%7C2338a872cb8b49ce84979c852712c7b0%7C0%7C0%7C638097300504818285%7CUnknown%7CTWFpbGZsb3d8eyJWIjoiMC4wLjAwMDAiLCJQIjoiV2luMzIiLCJBTiI6Ik1haWwiLCJXVCI6Mn0%3D%7C3000%7C%7C%7C&amp;sdata=1KComaxbzvPM9B4PFPHWa0p9KrG5HkRPzG08nQ7GPPY%3D&amp;reserved=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ng-ed.suffolk.sch.uk/curriculu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124744"/>
            <a:ext cx="7886700" cy="1325563"/>
          </a:xfrm>
        </p:spPr>
        <p:txBody>
          <a:bodyPr/>
          <a:lstStyle/>
          <a:p>
            <a:pPr eaLnBrk="1" hangingPunct="1"/>
            <a:r>
              <a:rPr lang="en-GB" dirty="0"/>
              <a:t>Points to consider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350152"/>
            <a:ext cx="8229600" cy="4525963"/>
          </a:xfrm>
        </p:spPr>
        <p:txBody>
          <a:bodyPr/>
          <a:lstStyle/>
          <a:p>
            <a:pPr eaLnBrk="1" hangingPunct="1"/>
            <a:r>
              <a:rPr lang="en-GB" dirty="0"/>
              <a:t>Separate Science is taken  in core science lessons not as one of your option choices</a:t>
            </a:r>
          </a:p>
          <a:p>
            <a:pPr eaLnBrk="1" hangingPunct="1">
              <a:buFont typeface="Wingdings" pitchFamily="-96" charset="2"/>
              <a:buNone/>
            </a:pPr>
            <a:endParaRPr lang="en-GB" dirty="0"/>
          </a:p>
          <a:p>
            <a:pPr eaLnBrk="1" hangingPunct="1"/>
            <a:r>
              <a:rPr lang="en-GB" dirty="0"/>
              <a:t>GCSE PE is one of your option choices. It is no longer taken in core PE time.</a:t>
            </a:r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Certain subjects should not be combined without agreement from the subject team. </a:t>
            </a:r>
          </a:p>
          <a:p>
            <a:pPr eaLnBrk="1" hangingPunct="1"/>
            <a:r>
              <a:rPr lang="en-GB" dirty="0"/>
              <a:t> </a:t>
            </a:r>
            <a:r>
              <a:rPr lang="en-GB" dirty="0" err="1"/>
              <a:t>eg</a:t>
            </a:r>
            <a:r>
              <a:rPr lang="en-GB" dirty="0"/>
              <a:t> Art and Photography </a:t>
            </a:r>
            <a:r>
              <a:rPr lang="en-GB"/>
              <a:t>or Product </a:t>
            </a:r>
            <a:r>
              <a:rPr lang="en-GB" dirty="0"/>
              <a:t>Design and Engineering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1772816"/>
            <a:ext cx="7886700" cy="1325563"/>
          </a:xfrm>
        </p:spPr>
        <p:txBody>
          <a:bodyPr>
            <a:normAutofit/>
          </a:bodyPr>
          <a:lstStyle/>
          <a:p>
            <a:r>
              <a:rPr lang="en-GB" dirty="0"/>
              <a:t>English Baccalaureate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780928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GB" sz="2400" dirty="0"/>
              <a:t>	In order to obtain the performance measure students have to achieve GCSE level 5 or above in the following subjects:-</a:t>
            </a:r>
          </a:p>
          <a:p>
            <a:r>
              <a:rPr lang="en-GB" sz="2400" dirty="0"/>
              <a:t>English</a:t>
            </a:r>
          </a:p>
          <a:p>
            <a:r>
              <a:rPr lang="en-GB" sz="2400" dirty="0"/>
              <a:t>Mathematics</a:t>
            </a:r>
          </a:p>
          <a:p>
            <a:r>
              <a:rPr lang="en-GB" sz="2400" dirty="0"/>
              <a:t>2 Sciences</a:t>
            </a:r>
          </a:p>
          <a:p>
            <a:r>
              <a:rPr lang="en-GB" sz="2400" dirty="0"/>
              <a:t>A Foreign Language (French, German or Spanish)</a:t>
            </a:r>
          </a:p>
          <a:p>
            <a:r>
              <a:rPr lang="en-GB" sz="2400" dirty="0"/>
              <a:t>A Humanities subject (History or Geography)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848" y="1412776"/>
            <a:ext cx="7886700" cy="1325563"/>
          </a:xfrm>
        </p:spPr>
        <p:txBody>
          <a:bodyPr/>
          <a:lstStyle/>
          <a:p>
            <a:pPr eaLnBrk="1" hangingPunct="1"/>
            <a:r>
              <a:rPr lang="en-GB" dirty="0"/>
              <a:t>Remember …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331640" y="2536429"/>
            <a:ext cx="7620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b="1" dirty="0">
                <a:latin typeface="+mn-lt"/>
              </a:rPr>
              <a:t>We cannot guarantee that all courses will run: they depend on numbers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None/>
            </a:pPr>
            <a:endParaRPr lang="en-GB" sz="2400" b="1" dirty="0">
              <a:latin typeface="+mn-lt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b="1" dirty="0">
                <a:latin typeface="+mn-lt"/>
              </a:rPr>
              <a:t>We strongly recommend Languages for most students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endParaRPr lang="en-GB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b="1" dirty="0">
                <a:latin typeface="+mn-lt"/>
              </a:rPr>
              <a:t>We recommend a RANGE of courses, rather than a narrow choice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848" y="1412776"/>
            <a:ext cx="7886700" cy="1325563"/>
          </a:xfrm>
        </p:spPr>
        <p:txBody>
          <a:bodyPr/>
          <a:lstStyle/>
          <a:p>
            <a:pPr eaLnBrk="1" hangingPunct="1"/>
            <a:r>
              <a:rPr lang="en-GB" dirty="0"/>
              <a:t>Who can help?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907704" y="2996952"/>
            <a:ext cx="6986736" cy="232092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700" dirty="0"/>
              <a:t>Your parents</a:t>
            </a:r>
          </a:p>
          <a:p>
            <a:pPr eaLnBrk="1" hangingPunct="1">
              <a:lnSpc>
                <a:spcPct val="90000"/>
              </a:lnSpc>
            </a:pPr>
            <a:r>
              <a:rPr lang="en-GB" sz="2700" dirty="0"/>
              <a:t>Your tutor &amp; subject teachers</a:t>
            </a:r>
          </a:p>
          <a:p>
            <a:pPr eaLnBrk="1" hangingPunct="1">
              <a:lnSpc>
                <a:spcPct val="90000"/>
              </a:lnSpc>
            </a:pPr>
            <a:r>
              <a:rPr lang="en-GB" sz="2700" dirty="0"/>
              <a:t>Our Careers Co-ordinator – Tasha Granger</a:t>
            </a:r>
          </a:p>
          <a:p>
            <a:pPr eaLnBrk="1" hangingPunct="1">
              <a:lnSpc>
                <a:spcPct val="90000"/>
              </a:lnSpc>
            </a:pPr>
            <a:r>
              <a:rPr lang="en-GB" sz="2700" dirty="0"/>
              <a:t> TLG@king-ed.suffolk.sch.uk</a:t>
            </a:r>
          </a:p>
          <a:p>
            <a:r>
              <a:rPr lang="en-GB" dirty="0">
                <a:hlinkClick r:id="rId3" tooltip="Original URL: https://www.abbeygatesfc.ac.uk/courses/course-finder. Click or tap if you trust this link."/>
              </a:rPr>
              <a:t>Course Finder - Abbeygate Sixth Form College (abbeygatesfc.ac.uk)</a:t>
            </a:r>
            <a:endParaRPr lang="en-GB" sz="2700" dirty="0"/>
          </a:p>
        </p:txBody>
      </p:sp>
    </p:spTree>
  </p:cSld>
  <p:clrMapOvr>
    <a:masterClrMapping/>
  </p:clrMapOvr>
  <p:transition spd="slow" advClick="0" advTm="7840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395288" y="1925116"/>
            <a:ext cx="1871662" cy="243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Block 1</a:t>
            </a:r>
          </a:p>
          <a:p>
            <a:pPr>
              <a:spcBef>
                <a:spcPct val="50000"/>
              </a:spcBef>
            </a:pPr>
            <a:r>
              <a:rPr lang="en-GB" dirty="0"/>
              <a:t>Geography</a:t>
            </a:r>
          </a:p>
          <a:p>
            <a:pPr>
              <a:spcBef>
                <a:spcPct val="50000"/>
              </a:spcBef>
            </a:pPr>
            <a:r>
              <a:rPr lang="en-GB" dirty="0"/>
              <a:t>History</a:t>
            </a:r>
          </a:p>
          <a:p>
            <a:pPr>
              <a:spcBef>
                <a:spcPct val="50000"/>
              </a:spcBef>
            </a:pPr>
            <a:r>
              <a:rPr lang="en-GB" dirty="0"/>
              <a:t>Sociology</a:t>
            </a:r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</p:txBody>
      </p:sp>
      <p:sp>
        <p:nvSpPr>
          <p:cNvPr id="25603" name="Text Box 8"/>
          <p:cNvSpPr txBox="1">
            <a:spLocks noChangeArrowheads="1"/>
          </p:cNvSpPr>
          <p:nvPr/>
        </p:nvSpPr>
        <p:spPr bwMode="auto">
          <a:xfrm>
            <a:off x="2555875" y="1916113"/>
            <a:ext cx="1871663" cy="243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Block 2</a:t>
            </a:r>
          </a:p>
          <a:p>
            <a:pPr>
              <a:spcBef>
                <a:spcPct val="50000"/>
              </a:spcBef>
            </a:pPr>
            <a:r>
              <a:rPr lang="en-GB" dirty="0"/>
              <a:t>Art</a:t>
            </a:r>
          </a:p>
          <a:p>
            <a:pPr>
              <a:spcBef>
                <a:spcPct val="50000"/>
              </a:spcBef>
            </a:pPr>
            <a:r>
              <a:rPr lang="en-GB" dirty="0"/>
              <a:t>Photography</a:t>
            </a:r>
          </a:p>
          <a:p>
            <a:pPr>
              <a:spcBef>
                <a:spcPct val="50000"/>
              </a:spcBef>
            </a:pPr>
            <a:r>
              <a:rPr lang="en-GB" dirty="0"/>
              <a:t>Film Studies</a:t>
            </a:r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4572000" y="1916113"/>
            <a:ext cx="1871663" cy="24468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Block 3</a:t>
            </a:r>
          </a:p>
          <a:p>
            <a:pPr>
              <a:spcBef>
                <a:spcPct val="50000"/>
              </a:spcBef>
            </a:pPr>
            <a:r>
              <a:rPr lang="en-GB" dirty="0"/>
              <a:t>Engineering</a:t>
            </a:r>
          </a:p>
          <a:p>
            <a:pPr>
              <a:spcBef>
                <a:spcPct val="50000"/>
              </a:spcBef>
            </a:pPr>
            <a:r>
              <a:rPr lang="en-GB" dirty="0"/>
              <a:t>Product Design</a:t>
            </a:r>
          </a:p>
          <a:p>
            <a:pPr>
              <a:spcBef>
                <a:spcPct val="50000"/>
              </a:spcBef>
            </a:pPr>
            <a:r>
              <a:rPr lang="en-GB" dirty="0"/>
              <a:t>Food Prep.</a:t>
            </a:r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</p:txBody>
      </p:sp>
      <p:sp>
        <p:nvSpPr>
          <p:cNvPr id="25605" name="Text Box 10"/>
          <p:cNvSpPr txBox="1">
            <a:spLocks noChangeArrowheads="1"/>
          </p:cNvSpPr>
          <p:nvPr/>
        </p:nvSpPr>
        <p:spPr bwMode="auto">
          <a:xfrm>
            <a:off x="6588125" y="1916113"/>
            <a:ext cx="1871663" cy="243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Block 4</a:t>
            </a:r>
          </a:p>
          <a:p>
            <a:pPr>
              <a:spcBef>
                <a:spcPct val="50000"/>
              </a:spcBef>
            </a:pPr>
            <a:r>
              <a:rPr lang="en-GB" dirty="0"/>
              <a:t>PE</a:t>
            </a:r>
          </a:p>
          <a:p>
            <a:pPr>
              <a:spcBef>
                <a:spcPct val="50000"/>
              </a:spcBef>
            </a:pPr>
            <a:r>
              <a:rPr lang="en-GB" dirty="0"/>
              <a:t>French</a:t>
            </a:r>
          </a:p>
          <a:p>
            <a:pPr>
              <a:spcBef>
                <a:spcPct val="50000"/>
              </a:spcBef>
            </a:pPr>
            <a:r>
              <a:rPr lang="en-GB" dirty="0"/>
              <a:t>Spanish</a:t>
            </a:r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</p:txBody>
      </p:sp>
      <p:sp>
        <p:nvSpPr>
          <p:cNvPr id="25606" name="Text Box 11"/>
          <p:cNvSpPr txBox="1">
            <a:spLocks noChangeArrowheads="1"/>
          </p:cNvSpPr>
          <p:nvPr/>
        </p:nvSpPr>
        <p:spPr bwMode="auto">
          <a:xfrm>
            <a:off x="2411413" y="4581525"/>
            <a:ext cx="3311525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4572000" y="3570843"/>
            <a:ext cx="1800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Child Development </a:t>
            </a:r>
          </a:p>
        </p:txBody>
      </p:sp>
      <p:sp>
        <p:nvSpPr>
          <p:cNvPr id="25608" name="Rectangle 18"/>
          <p:cNvSpPr>
            <a:spLocks noChangeArrowheads="1"/>
          </p:cNvSpPr>
          <p:nvPr/>
        </p:nvSpPr>
        <p:spPr bwMode="auto">
          <a:xfrm>
            <a:off x="3563888" y="1002745"/>
            <a:ext cx="5466854" cy="80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en-GB" sz="2400" dirty="0"/>
              <a:t>This is not a one-size-fits-all curriculum</a:t>
            </a:r>
            <a:endParaRPr lang="en-GB" sz="2400" dirty="0">
              <a:solidFill>
                <a:schemeClr val="tx2"/>
              </a:solidFill>
              <a:latin typeface="Times New Roman" pitchFamily="-96" charset="0"/>
            </a:endParaRP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2627784" y="3657601"/>
            <a:ext cx="1799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Performing Arts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6588125" y="3573463"/>
            <a:ext cx="1512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German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381000" y="365760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Psychology</a:t>
            </a:r>
          </a:p>
        </p:txBody>
      </p:sp>
    </p:spTree>
    <p:extLst>
      <p:ext uri="{BB962C8B-B14F-4D97-AF65-F5344CB8AC3E}">
        <p14:creationId xmlns:p14="http://schemas.microsoft.com/office/powerpoint/2010/main" val="227997752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99 0.01134 C 0.05243 0.02198 0.07048 0.05714 0.0684 0.06755 C 0.06805 0.08374 0.06857 0.09994 0.06718 0.11613 C 0.06684 0.11937 0.05659 0.13972 0.05434 0.14435 C 0.05278 0.15244 0.05052 0.16008 0.04843 0.16794 C 0.04809 0.17164 0.04722 0.17511 0.04722 0.17882 C 0.04722 0.20565 0.05798 0.20773 0.07309 0.21814 C 0.08524 0.21768 0.09739 0.21745 0.10955 0.21652 C 0.11666 0.21606 0.11232 0.21536 0.11666 0.21028 C 0.11875 0.20773 0.12361 0.20403 0.12361 0.20426 C 0.12673 0.19593 0.12968 0.19038 0.13541 0.18506 C 0.13698 0.18205 0.13854 0.17882 0.1401 0.17581 C 0.14097 0.17419 0.14253 0.17118 0.14253 0.17141 C 0.14462 0.16054 0.22326 0.15869 0.22326 0.14759 " pathEditMode="relative" rAng="0" ptsTypes="ffffffffffffff">
                                      <p:cBhvr>
                                        <p:cTn id="6" dur="2000" fill="hold"/>
                                        <p:tgtEl>
                                          <p:spTgt spid="65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00" y="1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51 0.03726 C -0.08108 0.04675 -0.07952 0.05694 -0.07552 0.06527 C -0.07622 0.08101 -0.07275 0.09884 -0.07865 0.1125 C -0.08351 0.12384 -0.09306 0.13171 -0.09966 0.1405 C -0.10347 0.1456 -0.10573 0.15231 -0.10938 0.15763 C -0.11771 0.17013 -0.12656 0.1824 -0.13351 0.19629 C -0.14202 0.21342 -0.15365 0.22731 -0.1625 0.24375 C -0.16719 0.25231 -0.16875 0.25902 -0.17552 0.26527 C -0.18056 0.26273 -0.18472 0.25902 -0.18993 0.25671 C -0.19323 0.25532 -0.19966 0.25231 -0.19966 0.25231 C -0.20486 0.24768 -0.20729 0.24189 -0.2125 0.23726 C -0.2224 0.21782 -0.20903 0.2412 -0.22066 0.2287 C -0.22396 0.22523 -0.2257 0.21967 -0.22865 0.21574 C -0.23038 0.20856 -0.23334 0.20347 -0.23507 0.19629 C -0.23559 0.1905 -0.23507 0.18449 -0.23681 0.17916 C -0.23785 0.17592 -0.24445 0.17407 -0.24636 0.17268 C -0.25278 0.16828 -0.2592 0.16412 -0.2658 0.15995 " pathEditMode="relative" ptsTypes="ffffffffffffffffA">
                                      <p:cBhvr>
                                        <p:cTn id="10" dur="20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45 0.03518 C -0.0875 0.03726 -0.08871 0.03935 -0.08958 0.04166 C -0.09097 0.04583 -0.09288 0.05439 -0.09288 0.05462 C -0.09461 0.06921 -0.09583 0.08333 -0.0993 0.09745 C -0.10069 0.11388 -0.10104 0.13055 -0.10243 0.14699 C -0.10486 0.17638 -0.11892 0.21273 -0.12986 0.23726 C -0.13958 0.25925 -0.12986 0.23541 -0.13958 0.26296 C -0.1427 0.27175 -0.1493 0.28888 -0.1493 0.28912 C -0.15208 0.30787 -0.14947 0.29652 -0.16059 0.32106 C -0.16215 0.3243 -0.16232 0.32847 -0.16371 0.33194 C -0.16701 0.34027 -0.1717 0.34884 -0.17673 0.35555 C -0.18229 0.3706 -0.18923 0.38449 -0.196 0.39861 C -0.20798 0.39768 -0.22222 0.40416 -0.23159 0.39421 C -0.25312 0.37129 -0.2342 0.38472 -0.2493 0.375 C -0.25121 0.36689 -0.25538 0.3625 -0.25902 0.35555 C -0.26545 0.32916 -0.25572 0.30046 -0.23645 0.29097 C -0.23385 0.28611 -0.22638 0.2787 -0.23159 0.27175 C -0.23437 0.26805 -0.24114 0.26296 -0.24114 0.26319 C -0.24218 0.26087 -0.23802 0.2199 -0.23802 0.22013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00" y="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3726 C 0.0158 0.04236 0.02309 0.04444 0.0309 0.04791 C 0.03854 0.0581 0.03385 0.05254 0.04531 0.06296 C 0.04687 0.06435 0.05017 0.06736 0.05017 0.06736 C 0.05642 0.07962 0.06371 0.08634 0.07274 0.09537 C 0.08194 0.10462 0.08576 0.11481 0.09219 0.12754 C 0.09757 0.13842 0.10851 0.1493 0.11476 0.15995 C 0.12066 0.1699 0.12535 0.18171 0.1309 0.19212 C 0.13316 0.19629 0.13507 0.20069 0.13732 0.20509 C 0.13837 0.20717 0.14062 0.21134 0.14062 0.21134 C 0.14618 0.23449 0.14375 0.21967 0.14375 0.25671 " pathEditMode="relative" ptsTypes="ffffffffffA">
                                      <p:cBhvr>
                                        <p:cTn id="18" dur="20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1" grpId="0"/>
      <p:bldP spid="65556" grpId="0"/>
      <p:bldP spid="65557" grpId="0"/>
      <p:bldP spid="655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ChangeArrowheads="1"/>
          </p:cNvSpPr>
          <p:nvPr/>
        </p:nvSpPr>
        <p:spPr bwMode="auto">
          <a:xfrm>
            <a:off x="611188" y="2276872"/>
            <a:ext cx="3711482" cy="32396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827088" y="234950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French</a:t>
            </a:r>
          </a:p>
        </p:txBody>
      </p:sp>
      <p:sp>
        <p:nvSpPr>
          <p:cNvPr id="26628" name="Rectangle 8"/>
          <p:cNvSpPr>
            <a:spLocks noChangeArrowheads="1"/>
          </p:cNvSpPr>
          <p:nvPr/>
        </p:nvSpPr>
        <p:spPr bwMode="auto">
          <a:xfrm>
            <a:off x="5076057" y="3487701"/>
            <a:ext cx="3240360" cy="2317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900113" y="3357563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Film Studies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973138" y="407670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Art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611188" y="486886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Sociology</a:t>
            </a:r>
          </a:p>
        </p:txBody>
      </p:sp>
      <p:sp>
        <p:nvSpPr>
          <p:cNvPr id="26632" name="Text Box 12"/>
          <p:cNvSpPr txBox="1">
            <a:spLocks noChangeArrowheads="1"/>
          </p:cNvSpPr>
          <p:nvPr/>
        </p:nvSpPr>
        <p:spPr bwMode="auto">
          <a:xfrm>
            <a:off x="1979613" y="4365625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Humanities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2771775" y="27082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Drama</a:t>
            </a:r>
          </a:p>
        </p:txBody>
      </p:sp>
      <p:sp>
        <p:nvSpPr>
          <p:cNvPr id="26634" name="Text Box 14"/>
          <p:cNvSpPr txBox="1">
            <a:spLocks noChangeArrowheads="1"/>
          </p:cNvSpPr>
          <p:nvPr/>
        </p:nvSpPr>
        <p:spPr bwMode="auto">
          <a:xfrm>
            <a:off x="2700338" y="3357563"/>
            <a:ext cx="1223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Business</a:t>
            </a:r>
          </a:p>
        </p:txBody>
      </p:sp>
      <p:sp>
        <p:nvSpPr>
          <p:cNvPr id="26635" name="Text Box 15"/>
          <p:cNvSpPr txBox="1">
            <a:spLocks noChangeArrowheads="1"/>
          </p:cNvSpPr>
          <p:nvPr/>
        </p:nvSpPr>
        <p:spPr bwMode="auto">
          <a:xfrm>
            <a:off x="2186472" y="3863927"/>
            <a:ext cx="14908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Photography</a:t>
            </a:r>
          </a:p>
        </p:txBody>
      </p:sp>
      <p:sp>
        <p:nvSpPr>
          <p:cNvPr id="26636" name="Rectangle 16"/>
          <p:cNvSpPr>
            <a:spLocks noChangeArrowheads="1"/>
          </p:cNvSpPr>
          <p:nvPr/>
        </p:nvSpPr>
        <p:spPr bwMode="auto">
          <a:xfrm>
            <a:off x="2519363" y="1019893"/>
            <a:ext cx="7639000" cy="59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en-GB" sz="2800" dirty="0">
                <a:solidFill>
                  <a:schemeClr val="tx2"/>
                </a:solidFill>
                <a:latin typeface="Times New Roman" pitchFamily="-96" charset="0"/>
              </a:rPr>
              <a:t>We give you more freedom of choice</a:t>
            </a:r>
          </a:p>
        </p:txBody>
      </p:sp>
      <p:sp>
        <p:nvSpPr>
          <p:cNvPr id="26638" name="Text Box 19"/>
          <p:cNvSpPr txBox="1">
            <a:spLocks noChangeArrowheads="1"/>
          </p:cNvSpPr>
          <p:nvPr/>
        </p:nvSpPr>
        <p:spPr bwMode="auto">
          <a:xfrm>
            <a:off x="2166054" y="4889959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Engineering</a:t>
            </a:r>
          </a:p>
        </p:txBody>
      </p:sp>
      <p:sp>
        <p:nvSpPr>
          <p:cNvPr id="26640" name="Text Box 21"/>
          <p:cNvSpPr txBox="1">
            <a:spLocks noChangeArrowheads="1"/>
          </p:cNvSpPr>
          <p:nvPr/>
        </p:nvSpPr>
        <p:spPr bwMode="auto">
          <a:xfrm>
            <a:off x="900113" y="27813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Psychology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076056" y="1704975"/>
            <a:ext cx="3384375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5735016" y="1718354"/>
            <a:ext cx="2116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Computer Science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7019924" y="2341562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German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095146" y="2185577"/>
            <a:ext cx="2376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dirty="0"/>
              <a:t>       </a:t>
            </a:r>
            <a:r>
              <a:rPr lang="en-GB" dirty="0"/>
              <a:t>History 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7019924" y="2994024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Spanish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105423" y="2708275"/>
            <a:ext cx="132564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Geography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436096" y="2975653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/>
              <a:t>French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2498 L -0.00069 0.31228 " pathEditMode="fixed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43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259 L 0.37031 0.230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98" y="10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485 L 0.55122 0.188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9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678E-6 L 0.42136 0.025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59" y="1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66573" grpId="0"/>
      <p:bldP spid="26638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1852" y="155152"/>
            <a:ext cx="1189562" cy="244673"/>
          </a:xfrm>
          <a:prstGeom prst="rect">
            <a:avLst/>
          </a:prstGeom>
        </p:spPr>
        <p:txBody>
          <a:bodyPr vert="horz" wrap="square" lIns="0" tIns="7738" rIns="0" bIns="0" rtlCol="0" anchor="ctr">
            <a:spAutoFit/>
          </a:bodyPr>
          <a:lstStyle/>
          <a:p>
            <a:pPr marL="8145">
              <a:lnSpc>
                <a:spcPct val="100000"/>
              </a:lnSpc>
              <a:spcBef>
                <a:spcPts val="61"/>
              </a:spcBef>
            </a:pPr>
            <a:r>
              <a:rPr sz="1539" dirty="0"/>
              <a:t>OPTIONS</a:t>
            </a:r>
            <a:r>
              <a:rPr sz="1539" spc="-83" dirty="0"/>
              <a:t> </a:t>
            </a:r>
            <a:r>
              <a:rPr sz="1539" spc="-13" dirty="0"/>
              <a:t>2024</a:t>
            </a:r>
            <a:endParaRPr sz="1539"/>
          </a:p>
        </p:txBody>
      </p:sp>
      <p:sp>
        <p:nvSpPr>
          <p:cNvPr id="3" name="object 3"/>
          <p:cNvSpPr txBox="1"/>
          <p:nvPr/>
        </p:nvSpPr>
        <p:spPr>
          <a:xfrm>
            <a:off x="2498458" y="366991"/>
            <a:ext cx="1262051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Parental</a:t>
            </a: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copy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records.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98459" y="601462"/>
            <a:ext cx="185825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849618" algn="l"/>
              </a:tabLst>
            </a:pP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Name: </a:t>
            </a:r>
            <a:r>
              <a:rPr sz="77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50684" y="601462"/>
            <a:ext cx="2288308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007883" algn="l"/>
                <a:tab pos="1096251" algn="l"/>
                <a:tab pos="2279648" algn="l"/>
              </a:tabLst>
            </a:pP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Tutor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group: </a:t>
            </a:r>
            <a:r>
              <a:rPr sz="77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	Student number: </a:t>
            </a:r>
            <a:r>
              <a:rPr sz="770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6584" y="882202"/>
            <a:ext cx="357561" cy="245212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27284" marR="3258" indent="-19547">
              <a:spcBef>
                <a:spcPts val="64"/>
              </a:spcBef>
            </a:pP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Order</a:t>
            </a:r>
            <a:r>
              <a:rPr sz="770" b="1" spc="-32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priority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29510" y="1233910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1.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9510" y="1468381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2.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29510" y="1702852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3.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9510" y="1937323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4.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27081" y="1937323"/>
            <a:ext cx="1309699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301085" algn="l"/>
              </a:tabLst>
            </a:pPr>
            <a:r>
              <a:rPr sz="770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06813" y="2289039"/>
            <a:ext cx="337199" cy="245212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9773" marR="3258" indent="-2036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Reserve Courses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9510" y="2640746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5.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27081" y="2640746"/>
            <a:ext cx="1427393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418774" algn="l"/>
              </a:tabLst>
            </a:pPr>
            <a:r>
              <a:rPr sz="770" b="1" u="heavy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29510" y="2875218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6.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27081" y="2875218"/>
            <a:ext cx="1427393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418774" algn="l"/>
              </a:tabLst>
            </a:pPr>
            <a:r>
              <a:rPr sz="770" b="1" u="heavy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29510" y="3109689"/>
            <a:ext cx="9203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7.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27076" y="882202"/>
            <a:ext cx="656071" cy="226233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lnSpc>
                <a:spcPts val="917"/>
              </a:lnSpc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Course</a:t>
            </a:r>
            <a:endParaRPr sz="770">
              <a:latin typeface="Calibri"/>
              <a:cs typeface="Calibri"/>
            </a:endParaRPr>
          </a:p>
          <a:p>
            <a:pPr marL="8145">
              <a:lnSpc>
                <a:spcPts val="840"/>
              </a:lnSpc>
            </a:pPr>
            <a:r>
              <a:rPr sz="705" b="1" dirty="0">
                <a:solidFill>
                  <a:srgbClr val="231F20"/>
                </a:solidFill>
                <a:latin typeface="Calibri"/>
                <a:cs typeface="Calibri"/>
              </a:rPr>
              <a:t>See</a:t>
            </a:r>
            <a:r>
              <a:rPr sz="705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5" b="1" dirty="0">
                <a:solidFill>
                  <a:srgbClr val="231F20"/>
                </a:solidFill>
                <a:latin typeface="Calibri"/>
                <a:cs typeface="Calibri"/>
              </a:rPr>
              <a:t>note</a:t>
            </a:r>
            <a:r>
              <a:rPr sz="705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5" b="1" dirty="0">
                <a:solidFill>
                  <a:srgbClr val="231F20"/>
                </a:solidFill>
                <a:latin typeface="Calibri"/>
                <a:cs typeface="Calibri"/>
              </a:rPr>
              <a:t>1</a:t>
            </a:r>
            <a:r>
              <a:rPr sz="705" b="1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5" b="1" spc="-13" dirty="0">
                <a:solidFill>
                  <a:srgbClr val="231F20"/>
                </a:solidFill>
                <a:latin typeface="Calibri"/>
                <a:cs typeface="Calibri"/>
              </a:rPr>
              <a:t>below</a:t>
            </a:r>
            <a:endParaRPr sz="705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27081" y="3109689"/>
            <a:ext cx="1427393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418774" algn="l"/>
              </a:tabLst>
            </a:pPr>
            <a:r>
              <a:rPr sz="770" b="1" u="heavy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35226" y="1322339"/>
            <a:ext cx="1293409" cy="0"/>
          </a:xfrm>
          <a:custGeom>
            <a:avLst/>
            <a:gdLst/>
            <a:ahLst/>
            <a:cxnLst/>
            <a:rect l="l" t="t" r="r" b="b"/>
            <a:pathLst>
              <a:path w="2016760">
                <a:moveTo>
                  <a:pt x="0" y="0"/>
                </a:moveTo>
                <a:lnTo>
                  <a:pt x="2016685" y="0"/>
                </a:lnTo>
              </a:path>
            </a:pathLst>
          </a:custGeom>
          <a:ln w="12681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503371" y="1320211"/>
            <a:ext cx="96517" cy="116716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05" b="1" spc="-16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endParaRPr sz="705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27082" y="1535145"/>
            <a:ext cx="2904876" cy="116716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301085" algn="l"/>
                <a:tab pos="1558045" algn="l"/>
                <a:tab pos="2896188" algn="l"/>
              </a:tabLst>
            </a:pPr>
            <a:r>
              <a:rPr sz="705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r>
              <a:rPr sz="705" b="1" spc="32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5" b="1" dirty="0">
                <a:solidFill>
                  <a:srgbClr val="231F20"/>
                </a:solidFill>
                <a:latin typeface="Calibri"/>
                <a:cs typeface="Calibri"/>
              </a:rPr>
              <a:t>or	</a:t>
            </a:r>
            <a:r>
              <a:rPr sz="705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05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27082" y="1750077"/>
            <a:ext cx="2904876" cy="116716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301085" algn="l"/>
                <a:tab pos="1558045" algn="l"/>
                <a:tab pos="2896188" algn="l"/>
              </a:tabLst>
            </a:pPr>
            <a:r>
              <a:rPr sz="705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r>
              <a:rPr sz="705" b="1" spc="321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05" b="1" dirty="0">
                <a:solidFill>
                  <a:srgbClr val="231F20"/>
                </a:solidFill>
                <a:latin typeface="Calibri"/>
                <a:cs typeface="Calibri"/>
              </a:rPr>
              <a:t>or	</a:t>
            </a:r>
            <a:r>
              <a:rPr sz="705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05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01401" y="1965011"/>
            <a:ext cx="1530425" cy="116716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  <a:tabLst>
                <a:tab pos="184066" algn="l"/>
                <a:tab pos="1521802" algn="l"/>
              </a:tabLst>
            </a:pPr>
            <a:r>
              <a:rPr sz="705" b="1" spc="-16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705" b="1" dirty="0">
                <a:solidFill>
                  <a:srgbClr val="231F20"/>
                </a:solidFill>
                <a:latin typeface="Calibri"/>
                <a:cs typeface="Calibri"/>
              </a:rPr>
              <a:t>	</a:t>
            </a:r>
            <a:r>
              <a:rPr sz="705" b="1" u="sng" dirty="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Calibri"/>
                <a:cs typeface="Calibri"/>
              </a:rPr>
              <a:t>	</a:t>
            </a:r>
            <a:endParaRPr sz="705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71240" y="2406281"/>
            <a:ext cx="1057614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These</a:t>
            </a:r>
            <a:r>
              <a:rPr sz="770" b="1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must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completed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99484" y="866342"/>
            <a:ext cx="190997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Alternative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choice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(optional,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see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note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 below)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685553" y="1306485"/>
            <a:ext cx="1338206" cy="0"/>
          </a:xfrm>
          <a:custGeom>
            <a:avLst/>
            <a:gdLst/>
            <a:ahLst/>
            <a:cxnLst/>
            <a:rect l="l" t="t" r="r" b="b"/>
            <a:pathLst>
              <a:path w="2086610">
                <a:moveTo>
                  <a:pt x="0" y="0"/>
                </a:moveTo>
                <a:lnTo>
                  <a:pt x="2086226" y="0"/>
                </a:lnTo>
              </a:path>
            </a:pathLst>
          </a:custGeom>
          <a:ln w="12681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677408" y="2390424"/>
            <a:ext cx="714307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See</a:t>
            </a:r>
            <a:r>
              <a:rPr sz="77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note</a:t>
            </a:r>
            <a:r>
              <a:rPr sz="77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2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below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16912" y="3489626"/>
            <a:ext cx="4201543" cy="1873992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NOTES:</a:t>
            </a:r>
            <a:endParaRPr sz="770">
              <a:latin typeface="Calibri"/>
              <a:cs typeface="Calibri"/>
            </a:endParaRPr>
          </a:p>
          <a:p>
            <a:pPr>
              <a:spcBef>
                <a:spcPts val="19"/>
              </a:spcBef>
            </a:pPr>
            <a:endParaRPr sz="737">
              <a:latin typeface="Calibri"/>
              <a:cs typeface="Calibri"/>
            </a:endParaRPr>
          </a:p>
          <a:p>
            <a:pPr marL="103843" indent="-95698">
              <a:spcBef>
                <a:spcPts val="3"/>
              </a:spcBef>
              <a:buFont typeface="Calibri"/>
              <a:buAutoNum type="arabicPeriod"/>
              <a:tabLst>
                <a:tab pos="103843" algn="l"/>
              </a:tabLst>
            </a:pP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First</a:t>
            </a:r>
            <a:r>
              <a:rPr sz="770" b="1" spc="-22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option</a:t>
            </a:r>
            <a:r>
              <a:rPr sz="770" b="1" spc="-22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choice</a:t>
            </a:r>
            <a:endParaRPr sz="770">
              <a:latin typeface="Calibri"/>
              <a:cs typeface="Calibri"/>
            </a:endParaRPr>
          </a:p>
          <a:p>
            <a:pPr marL="8145"/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first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choice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must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one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subjects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listed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page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7.</a:t>
            </a:r>
            <a:endParaRPr sz="770">
              <a:latin typeface="Calibri"/>
              <a:cs typeface="Calibri"/>
            </a:endParaRPr>
          </a:p>
          <a:p>
            <a:pPr>
              <a:spcBef>
                <a:spcPts val="19"/>
              </a:spcBef>
            </a:pPr>
            <a:endParaRPr sz="737">
              <a:latin typeface="Calibri"/>
              <a:cs typeface="Calibri"/>
            </a:endParaRPr>
          </a:p>
          <a:p>
            <a:pPr marL="103843" indent="-95698">
              <a:buFont typeface="Calibri"/>
              <a:buAutoNum type="arabicPeriod" startAt="2"/>
              <a:tabLst>
                <a:tab pos="103843" algn="l"/>
              </a:tabLst>
            </a:pP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Reserve</a:t>
            </a:r>
            <a:r>
              <a:rPr sz="770" b="1" spc="-22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Courses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(you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must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specify</a:t>
            </a:r>
            <a:r>
              <a:rPr sz="77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at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least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3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reserve</a:t>
            </a:r>
            <a:r>
              <a:rPr sz="770" b="1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subjects)</a:t>
            </a:r>
            <a:endParaRPr sz="770">
              <a:latin typeface="Calibri"/>
              <a:cs typeface="Calibri"/>
            </a:endParaRPr>
          </a:p>
          <a:p>
            <a:pPr marL="8145"/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must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reserve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choices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case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any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your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first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4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choices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do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not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run,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clash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with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each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other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endParaRPr sz="770">
              <a:latin typeface="Calibri"/>
              <a:cs typeface="Calibri"/>
            </a:endParaRPr>
          </a:p>
          <a:p>
            <a:pPr marL="8145"/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timetable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over-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subscribed.</a:t>
            </a:r>
            <a:endParaRPr sz="770">
              <a:latin typeface="Calibri"/>
              <a:cs typeface="Calibri"/>
            </a:endParaRPr>
          </a:p>
          <a:p>
            <a:pPr>
              <a:spcBef>
                <a:spcPts val="22"/>
              </a:spcBef>
            </a:pPr>
            <a:endParaRPr sz="737">
              <a:latin typeface="Calibri"/>
              <a:cs typeface="Calibri"/>
            </a:endParaRPr>
          </a:p>
          <a:p>
            <a:pPr marL="103843" indent="-95698">
              <a:buFont typeface="Calibri"/>
              <a:buAutoNum type="arabicPeriod" startAt="3"/>
              <a:tabLst>
                <a:tab pos="103843" algn="l"/>
              </a:tabLst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Alternative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 Choice (this is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optional)</a:t>
            </a:r>
            <a:endParaRPr sz="770">
              <a:latin typeface="Calibri"/>
              <a:cs typeface="Calibri"/>
            </a:endParaRPr>
          </a:p>
          <a:p>
            <a:pPr marL="8145" marR="3258"/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Put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subject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alternative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column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if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would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consider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doing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this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subject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place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subject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in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19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course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column.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These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subjects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likely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be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similar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nature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meaning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may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consider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only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one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of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subjects, and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not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both,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e.g.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Art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&amp;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Photography</a:t>
            </a:r>
            <a:endParaRPr sz="770">
              <a:latin typeface="Calibri"/>
              <a:cs typeface="Calibri"/>
            </a:endParaRPr>
          </a:p>
          <a:p>
            <a:pPr>
              <a:spcBef>
                <a:spcPts val="22"/>
              </a:spcBef>
            </a:pPr>
            <a:endParaRPr sz="673">
              <a:latin typeface="Calibri"/>
              <a:cs typeface="Calibri"/>
            </a:endParaRPr>
          </a:p>
          <a:p>
            <a:pPr marL="103843" indent="-95698">
              <a:buFont typeface="Calibri"/>
              <a:buAutoNum type="arabicPeriod" startAt="4"/>
              <a:tabLst>
                <a:tab pos="103843" algn="l"/>
              </a:tabLst>
            </a:pP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GCSE</a:t>
            </a:r>
            <a:r>
              <a:rPr sz="770" b="1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dirty="0">
                <a:solidFill>
                  <a:srgbClr val="231F20"/>
                </a:solidFill>
                <a:latin typeface="Calibri"/>
                <a:cs typeface="Calibri"/>
              </a:rPr>
              <a:t>PE or</a:t>
            </a:r>
            <a:r>
              <a:rPr sz="770" b="1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Music</a:t>
            </a:r>
            <a:endParaRPr sz="770">
              <a:latin typeface="Calibri"/>
              <a:cs typeface="Calibri"/>
            </a:endParaRPr>
          </a:p>
          <a:p>
            <a:pPr marL="8145"/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If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have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chosen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GCSE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or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Music,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please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complete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supplementary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form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page</a:t>
            </a:r>
            <a:r>
              <a:rPr sz="770" spc="-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34.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35224" y="1127164"/>
            <a:ext cx="1313771" cy="215025"/>
          </a:xfrm>
          <a:custGeom>
            <a:avLst/>
            <a:gdLst/>
            <a:ahLst/>
            <a:cxnLst/>
            <a:rect l="l" t="t" r="r" b="b"/>
            <a:pathLst>
              <a:path w="2048510" h="335280">
                <a:moveTo>
                  <a:pt x="2047913" y="0"/>
                </a:moveTo>
                <a:lnTo>
                  <a:pt x="0" y="0"/>
                </a:lnTo>
                <a:lnTo>
                  <a:pt x="0" y="334835"/>
                </a:lnTo>
                <a:lnTo>
                  <a:pt x="2047913" y="334835"/>
                </a:lnTo>
                <a:lnTo>
                  <a:pt x="2047913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85556" y="1127164"/>
            <a:ext cx="1355310" cy="215025"/>
          </a:xfrm>
          <a:custGeom>
            <a:avLst/>
            <a:gdLst/>
            <a:ahLst/>
            <a:cxnLst/>
            <a:rect l="l" t="t" r="r" b="b"/>
            <a:pathLst>
              <a:path w="2113279" h="335280">
                <a:moveTo>
                  <a:pt x="2112695" y="0"/>
                </a:moveTo>
                <a:lnTo>
                  <a:pt x="0" y="0"/>
                </a:lnTo>
                <a:lnTo>
                  <a:pt x="0" y="334835"/>
                </a:lnTo>
                <a:lnTo>
                  <a:pt x="2112695" y="334835"/>
                </a:lnTo>
                <a:lnTo>
                  <a:pt x="2112695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xfrm>
            <a:off x="2148894" y="0"/>
            <a:ext cx="0" cy="232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34">
              <a:lnSpc>
                <a:spcPts val="795"/>
              </a:lnSpc>
            </a:pPr>
            <a:fld id="{81D60167-4931-47E6-BA6A-407CBD079E47}" type="slidenum">
              <a:rPr spc="-16" dirty="0"/>
              <a:pPr marL="24434">
                <a:lnSpc>
                  <a:spcPts val="795"/>
                </a:lnSpc>
              </a:pPr>
              <a:t>16</a:t>
            </a:fld>
            <a:endParaRPr spc="-16" dirty="0"/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9277" y="224952"/>
            <a:ext cx="1412732" cy="245084"/>
          </a:xfrm>
          <a:prstGeom prst="rect">
            <a:avLst/>
          </a:prstGeom>
        </p:spPr>
        <p:txBody>
          <a:bodyPr vert="horz" wrap="square" lIns="0" tIns="8145" rIns="0" bIns="0" rtlCol="0" anchor="ctr">
            <a:spAutoFit/>
          </a:bodyPr>
          <a:lstStyle/>
          <a:p>
            <a:pPr marL="8145">
              <a:lnSpc>
                <a:spcPct val="100000"/>
              </a:lnSpc>
              <a:spcBef>
                <a:spcPts val="64"/>
              </a:spcBef>
            </a:pPr>
            <a:r>
              <a:rPr sz="1539" dirty="0"/>
              <a:t>GCSE</a:t>
            </a:r>
            <a:r>
              <a:rPr sz="1539" spc="-22" dirty="0"/>
              <a:t> </a:t>
            </a:r>
            <a:r>
              <a:rPr sz="1539" dirty="0"/>
              <a:t>PE</a:t>
            </a:r>
            <a:r>
              <a:rPr sz="1539" spc="-22" dirty="0"/>
              <a:t> </a:t>
            </a:r>
            <a:r>
              <a:rPr sz="1539" dirty="0"/>
              <a:t>or</a:t>
            </a:r>
            <a:r>
              <a:rPr sz="1539" spc="-26" dirty="0"/>
              <a:t> </a:t>
            </a:r>
            <a:r>
              <a:rPr sz="1539" spc="-6" dirty="0"/>
              <a:t>Music</a:t>
            </a:r>
            <a:endParaRPr sz="1539"/>
          </a:p>
        </p:txBody>
      </p:sp>
      <p:sp>
        <p:nvSpPr>
          <p:cNvPr id="3" name="object 3"/>
          <p:cNvSpPr txBox="1"/>
          <p:nvPr/>
        </p:nvSpPr>
        <p:spPr>
          <a:xfrm>
            <a:off x="2279277" y="749852"/>
            <a:ext cx="2338399" cy="46617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1539" b="1" spc="-16" dirty="0">
                <a:solidFill>
                  <a:srgbClr val="231F20"/>
                </a:solidFill>
                <a:latin typeface="Calibri"/>
                <a:cs typeface="Calibri"/>
              </a:rPr>
              <a:t>PE</a:t>
            </a:r>
            <a:endParaRPr sz="1539">
              <a:latin typeface="Calibri"/>
              <a:cs typeface="Calibri"/>
            </a:endParaRPr>
          </a:p>
          <a:p>
            <a:pPr marL="8145">
              <a:spcBef>
                <a:spcPts val="770"/>
              </a:spcBef>
            </a:pP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Please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list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sports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play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inside</a:t>
            </a:r>
            <a:r>
              <a:rPr sz="770" spc="-13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outside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school.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79277" y="1434023"/>
            <a:ext cx="286700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Inside: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50326" y="1434023"/>
            <a:ext cx="360819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Outside: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87421" y="1788724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78164" y="1788724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87421" y="2023297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78164" y="2023297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87421" y="2257870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00253" y="2257870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87421" y="2492443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00253" y="2492443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87421" y="2727016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00253" y="2727016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279277" y="3212867"/>
            <a:ext cx="2569307" cy="466170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1539" b="1" spc="-6" dirty="0">
                <a:solidFill>
                  <a:srgbClr val="231F20"/>
                </a:solidFill>
                <a:latin typeface="Calibri"/>
                <a:cs typeface="Calibri"/>
              </a:rPr>
              <a:t>Music</a:t>
            </a:r>
            <a:endParaRPr sz="1539">
              <a:latin typeface="Calibri"/>
              <a:cs typeface="Calibri"/>
            </a:endParaRPr>
          </a:p>
          <a:p>
            <a:pPr marL="8145">
              <a:spcBef>
                <a:spcPts val="770"/>
              </a:spcBef>
            </a:pP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Please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list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instruments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you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play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inside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770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outside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770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</a:rPr>
              <a:t> school.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79277" y="3897038"/>
            <a:ext cx="286700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Inside: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29436" y="3897038"/>
            <a:ext cx="360819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b="1" spc="-6" dirty="0">
                <a:solidFill>
                  <a:srgbClr val="231F20"/>
                </a:solidFill>
                <a:latin typeface="Calibri"/>
                <a:cs typeface="Calibri"/>
              </a:rPr>
              <a:t>Outside: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87421" y="4251740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78164" y="4251740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87421" y="4486313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78164" y="4486313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87421" y="4720886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00253" y="4720886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87421" y="4955459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300253" y="4955459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87421" y="5190032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300253" y="5190032"/>
            <a:ext cx="1703912" cy="0"/>
          </a:xfrm>
          <a:custGeom>
            <a:avLst/>
            <a:gdLst/>
            <a:ahLst/>
            <a:cxnLst/>
            <a:rect l="l" t="t" r="r" b="b"/>
            <a:pathLst>
              <a:path w="2656840">
                <a:moveTo>
                  <a:pt x="0" y="0"/>
                </a:moveTo>
                <a:lnTo>
                  <a:pt x="2656332" y="0"/>
                </a:lnTo>
              </a:path>
            </a:pathLst>
          </a:custGeom>
          <a:ln w="9896">
            <a:solidFill>
              <a:srgbClr val="221E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10108" y="6481477"/>
            <a:ext cx="1907127" cy="103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45">
              <a:lnSpc>
                <a:spcPts val="795"/>
              </a:lnSpc>
            </a:pP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http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  <a:hlinkClick r:id="rId2"/>
              </a:rPr>
              <a:t>s://w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</a:rPr>
              <a:t>ww</a:t>
            </a:r>
            <a:r>
              <a:rPr sz="770" spc="-16" dirty="0">
                <a:solidFill>
                  <a:srgbClr val="231F20"/>
                </a:solidFill>
                <a:latin typeface="Calibri"/>
                <a:cs typeface="Calibri"/>
                <a:hlinkClick r:id="rId2"/>
              </a:rPr>
              <a:t>.king-</a:t>
            </a:r>
            <a:r>
              <a:rPr sz="770" spc="-6" dirty="0">
                <a:solidFill>
                  <a:srgbClr val="231F20"/>
                </a:solidFill>
                <a:latin typeface="Calibri"/>
                <a:cs typeface="Calibri"/>
                <a:hlinkClick r:id="rId2"/>
              </a:rPr>
              <a:t>ed.suffolk.sch.uk/curriculum/</a:t>
            </a:r>
            <a:endParaRPr sz="77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xfrm>
            <a:off x="2148894" y="0"/>
            <a:ext cx="0" cy="232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434">
              <a:lnSpc>
                <a:spcPts val="795"/>
              </a:lnSpc>
            </a:pPr>
            <a:fld id="{81D60167-4931-47E6-BA6A-407CBD079E47}" type="slidenum">
              <a:rPr spc="-16" dirty="0"/>
              <a:pPr marL="24434">
                <a:lnSpc>
                  <a:spcPts val="795"/>
                </a:lnSpc>
              </a:pPr>
              <a:t>17</a:t>
            </a:fld>
            <a:endParaRPr spc="-16" dirty="0"/>
          </a:p>
        </p:txBody>
      </p:sp>
    </p:spTree>
  </p:cSld>
  <p:clrMapOvr>
    <a:masterClrMapping/>
  </p:clrMapOvr>
  <p:transition spd="slow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FA8FF-8225-455F-A8DA-4D9A6B6D0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110199"/>
            <a:ext cx="7886700" cy="1325563"/>
          </a:xfrm>
        </p:spPr>
        <p:txBody>
          <a:bodyPr/>
          <a:lstStyle/>
          <a:p>
            <a:r>
              <a:rPr lang="en-GB" b="1" dirty="0"/>
              <a:t>Important dates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4C103-F29E-4CB4-BC8C-31CEF785C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3933056"/>
            <a:ext cx="7886700" cy="4351338"/>
          </a:xfrm>
        </p:spPr>
        <p:txBody>
          <a:bodyPr/>
          <a:lstStyle/>
          <a:p>
            <a:r>
              <a:rPr lang="en-GB" dirty="0" err="1"/>
              <a:t>Thurday</a:t>
            </a:r>
            <a:r>
              <a:rPr lang="en-GB" dirty="0"/>
              <a:t> 8th February 2024 – Options Evening</a:t>
            </a:r>
          </a:p>
          <a:p>
            <a:endParaRPr lang="en-GB" dirty="0"/>
          </a:p>
          <a:p>
            <a:r>
              <a:rPr lang="en-GB" dirty="0"/>
              <a:t>Friday 1</a:t>
            </a:r>
            <a:r>
              <a:rPr lang="en-GB" baseline="30000" dirty="0"/>
              <a:t>st</a:t>
            </a:r>
            <a:r>
              <a:rPr lang="en-GB" dirty="0"/>
              <a:t> March 2024 – Deadline for Submission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095534"/>
      </p:ext>
    </p:extLst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08920"/>
            <a:ext cx="6858000" cy="165576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65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Year 9 Options</a:t>
            </a:r>
          </a:p>
          <a:p>
            <a:pPr algn="ctr"/>
            <a:r>
              <a:rPr lang="en-US" sz="65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2024</a:t>
            </a:r>
          </a:p>
          <a:p>
            <a:pPr eaLnBrk="1" hangingPunct="1"/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n-GB" dirty="0"/>
            </a:b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780928"/>
            <a:ext cx="6858000" cy="247687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8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Year 9 Options</a:t>
            </a:r>
          </a:p>
          <a:p>
            <a:pPr algn="ctr" eaLnBrk="1" hangingPunct="1"/>
            <a:r>
              <a:rPr lang="en-US" sz="48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2024</a:t>
            </a:r>
          </a:p>
          <a:p>
            <a:pPr eaLnBrk="1" hangingPunct="1"/>
            <a:endParaRPr lang="en-US" sz="4800" dirty="0">
              <a:latin typeface="Times Sans Serif" panose="02020603050405020304" pitchFamily="18" charset="0"/>
              <a:cs typeface="Times Sans Serif" panose="02020603050405020304" pitchFamily="18" charset="0"/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76417"/>
      </p:ext>
    </p:extLst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en-GB" dirty="0"/>
            </a:br>
            <a:endParaRPr lang="en-GB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573016"/>
            <a:ext cx="7772400" cy="11997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8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Peter Hurry</a:t>
            </a:r>
          </a:p>
          <a:p>
            <a:pPr algn="ctr" eaLnBrk="1" hangingPunct="1"/>
            <a:r>
              <a:rPr lang="en-US" sz="28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Assistant </a:t>
            </a:r>
            <a:r>
              <a:rPr lang="en-US" sz="2800" dirty="0" err="1">
                <a:latin typeface="Times Sans Serif" panose="02020603050405020304" pitchFamily="18" charset="0"/>
                <a:cs typeface="Times Sans Serif" panose="02020603050405020304" pitchFamily="18" charset="0"/>
              </a:rPr>
              <a:t>Headteacher</a:t>
            </a:r>
            <a:r>
              <a:rPr lang="en-US" sz="2800" dirty="0">
                <a:latin typeface="Times Sans Serif" panose="02020603050405020304" pitchFamily="18" charset="0"/>
                <a:cs typeface="Times Sans Serif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3848" y="1268760"/>
            <a:ext cx="7327726" cy="975642"/>
          </a:xfrm>
        </p:spPr>
        <p:txBody>
          <a:bodyPr/>
          <a:lstStyle/>
          <a:p>
            <a:pPr eaLnBrk="1" hangingPunct="1"/>
            <a:r>
              <a:rPr lang="en-GB" dirty="0"/>
              <a:t>What MUST I take?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763688" y="2348880"/>
            <a:ext cx="78867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500" dirty="0"/>
              <a:t>English	</a:t>
            </a:r>
            <a:r>
              <a:rPr lang="en-GB" sz="2800" b="1" i="1" dirty="0"/>
              <a:t>2 GCSEs</a:t>
            </a:r>
          </a:p>
          <a:p>
            <a:pPr eaLnBrk="1" hangingPunct="1"/>
            <a:r>
              <a:rPr lang="en-GB" sz="3500" dirty="0"/>
              <a:t>Maths		</a:t>
            </a:r>
            <a:r>
              <a:rPr lang="en-GB" sz="2800" b="1" i="1" dirty="0"/>
              <a:t>1 GCSE</a:t>
            </a:r>
          </a:p>
          <a:p>
            <a:pPr eaLnBrk="1" hangingPunct="1"/>
            <a:r>
              <a:rPr lang="en-GB" sz="3500" dirty="0"/>
              <a:t>Science 	</a:t>
            </a:r>
            <a:r>
              <a:rPr lang="en-GB" sz="2800" b="1" i="1" dirty="0"/>
              <a:t>2 or more GCSEs</a:t>
            </a:r>
          </a:p>
          <a:p>
            <a:pPr eaLnBrk="1" hangingPunct="1"/>
            <a:r>
              <a:rPr lang="en-GB" sz="3500" dirty="0"/>
              <a:t>PE	</a:t>
            </a:r>
            <a:endParaRPr lang="en-GB" sz="2800" dirty="0"/>
          </a:p>
          <a:p>
            <a:pPr eaLnBrk="1" hangingPunct="1"/>
            <a:r>
              <a:rPr lang="en-GB" sz="3500" dirty="0"/>
              <a:t>Personal Development Programme	</a:t>
            </a:r>
          </a:p>
          <a:p>
            <a:pPr eaLnBrk="1" hangingPunct="1">
              <a:buFont typeface="Wingdings" pitchFamily="-96" charset="2"/>
              <a:buNone/>
            </a:pPr>
            <a:r>
              <a:rPr lang="en-GB" sz="3500" i="1" dirty="0"/>
              <a:t>	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1428051"/>
            <a:ext cx="7471742" cy="1047650"/>
          </a:xfrm>
        </p:spPr>
        <p:txBody>
          <a:bodyPr/>
          <a:lstStyle/>
          <a:p>
            <a:pPr eaLnBrk="1" hangingPunct="1"/>
            <a:r>
              <a:rPr lang="en-GB" dirty="0"/>
              <a:t>What may I CHOOSE?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899592" y="2476073"/>
            <a:ext cx="2160588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Cultural Learning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Geography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History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Psychology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Sociology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French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Business </a:t>
            </a:r>
          </a:p>
          <a:p>
            <a:pPr>
              <a:spcBef>
                <a:spcPct val="500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3312034" y="2475701"/>
            <a:ext cx="223207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Creative Learning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Art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Drama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Music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Film Studies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Photography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Performing Arts</a:t>
            </a:r>
          </a:p>
          <a:p>
            <a:pPr>
              <a:spcBef>
                <a:spcPct val="50000"/>
              </a:spcBef>
            </a:pPr>
            <a:endParaRPr lang="en-GB" dirty="0">
              <a:latin typeface="+mn-lt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5779144" y="2491328"/>
            <a:ext cx="26638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Scientific Learning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Engineering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Product Design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Food Preparation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Child Development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Computer Science</a:t>
            </a:r>
          </a:p>
          <a:p>
            <a:pPr>
              <a:spcBef>
                <a:spcPct val="50000"/>
              </a:spcBef>
            </a:pPr>
            <a:endParaRPr lang="en-GB" dirty="0">
              <a:latin typeface="+mn-lt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131840" y="1196752"/>
            <a:ext cx="7327726" cy="903634"/>
          </a:xfrm>
        </p:spPr>
        <p:txBody>
          <a:bodyPr/>
          <a:lstStyle/>
          <a:p>
            <a:pPr eaLnBrk="1" hangingPunct="1"/>
            <a:r>
              <a:rPr lang="en-GB" dirty="0"/>
              <a:t>Choosing courses …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195736" y="2348880"/>
            <a:ext cx="4967288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dirty="0">
                <a:latin typeface="+mn-lt"/>
              </a:rPr>
              <a:t>DO think about your strengths and weaknesses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dirty="0">
                <a:latin typeface="+mn-lt"/>
              </a:rPr>
              <a:t>DO choose what you are good at and will enjoy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dirty="0">
                <a:latin typeface="+mn-lt"/>
              </a:rPr>
              <a:t>DON’T choose courses based on your friends or teachers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-96" charset="2"/>
              <a:buChar char="n"/>
            </a:pPr>
            <a:r>
              <a:rPr lang="en-GB" sz="2400" dirty="0">
                <a:latin typeface="+mn-lt"/>
              </a:rPr>
              <a:t>DO think about your long-term plans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6466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43275" y="1412776"/>
            <a:ext cx="3799334" cy="903634"/>
          </a:xfrm>
        </p:spPr>
        <p:txBody>
          <a:bodyPr/>
          <a:lstStyle/>
          <a:p>
            <a:pPr eaLnBrk="1" hangingPunct="1"/>
            <a:r>
              <a:rPr lang="en-GB" dirty="0"/>
              <a:t>Points to consider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562572"/>
            <a:ext cx="7886700" cy="4351338"/>
          </a:xfrm>
        </p:spPr>
        <p:txBody>
          <a:bodyPr/>
          <a:lstStyle/>
          <a:p>
            <a:pPr eaLnBrk="1" hangingPunct="1"/>
            <a:r>
              <a:rPr lang="en-GB" dirty="0"/>
              <a:t>Some subjects can be taken in the Sixth Form even if not taken at GCSE - </a:t>
            </a:r>
            <a:r>
              <a:rPr lang="en-GB" dirty="0" err="1"/>
              <a:t>eg</a:t>
            </a:r>
            <a:r>
              <a:rPr lang="en-GB" dirty="0"/>
              <a:t> Business</a:t>
            </a:r>
          </a:p>
          <a:p>
            <a:pPr eaLnBrk="1" hangingPunct="1">
              <a:buFont typeface="Wingdings" pitchFamily="-96" charset="2"/>
              <a:buNone/>
            </a:pPr>
            <a:endParaRPr lang="en-GB" dirty="0"/>
          </a:p>
          <a:p>
            <a:pPr eaLnBrk="1" hangingPunct="1"/>
            <a:r>
              <a:rPr lang="en-GB" dirty="0"/>
              <a:t>Others MUST be taken at GCSE in order to be taken in the Sixth Form - </a:t>
            </a:r>
            <a:r>
              <a:rPr lang="en-GB" dirty="0" err="1"/>
              <a:t>eg</a:t>
            </a:r>
            <a:r>
              <a:rPr lang="en-GB" dirty="0"/>
              <a:t> French</a:t>
            </a:r>
          </a:p>
          <a:p>
            <a:pPr eaLnBrk="1" hangingPunct="1">
              <a:buFont typeface="Wingdings" pitchFamily="-96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37441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872" y="1445246"/>
            <a:ext cx="4375398" cy="90363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/>
              <a:t>Points to consider</a:t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2353841"/>
            <a:ext cx="78867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sz="2200" b="1" dirty="0"/>
              <a:t>Economics</a:t>
            </a:r>
            <a:r>
              <a:rPr lang="en-GB" sz="2200" dirty="0"/>
              <a:t>  -How do the forces of supply and demand allocate resources in macroeconomic and microeconomic situations.</a:t>
            </a:r>
          </a:p>
          <a:p>
            <a:pPr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b="1" dirty="0"/>
              <a:t>Computer Science  -</a:t>
            </a:r>
            <a:r>
              <a:rPr lang="en-GB" sz="2200" dirty="0"/>
              <a:t> Investigation, design and production of coded solutions to problems</a:t>
            </a:r>
          </a:p>
          <a:p>
            <a:pPr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b="1" dirty="0"/>
              <a:t>Engineering</a:t>
            </a:r>
            <a:r>
              <a:rPr lang="en-GB" sz="2200" dirty="0"/>
              <a:t>  - The application of Maths and Science to solve practical problems</a:t>
            </a:r>
          </a:p>
          <a:p>
            <a:pPr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dirty="0"/>
              <a:t>These are challenging academic courses where a high level of logical and mathematical ability is desirable.</a:t>
            </a:r>
          </a:p>
          <a:p>
            <a:pPr>
              <a:lnSpc>
                <a:spcPct val="90000"/>
              </a:lnSpc>
            </a:pPr>
            <a:endParaRPr lang="en-GB" sz="2200" dirty="0"/>
          </a:p>
          <a:p>
            <a:pPr eaLnBrk="1" hangingPunct="1">
              <a:lnSpc>
                <a:spcPct val="90000"/>
              </a:lnSpc>
              <a:buFont typeface="Wingdings" pitchFamily="-96" charset="2"/>
              <a:buNone/>
            </a:pPr>
            <a:r>
              <a:rPr lang="en-GB" sz="2200" dirty="0"/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-96" charset="2"/>
              <a:buNone/>
            </a:pPr>
            <a:endParaRPr lang="en-GB" sz="2200" dirty="0"/>
          </a:p>
          <a:p>
            <a:pPr eaLnBrk="1" hangingPunct="1">
              <a:lnSpc>
                <a:spcPct val="90000"/>
              </a:lnSpc>
              <a:buFont typeface="Wingdings" pitchFamily="-96" charset="2"/>
              <a:buNone/>
            </a:pPr>
            <a:endParaRPr lang="en-GB" sz="2200" dirty="0"/>
          </a:p>
          <a:p>
            <a:pPr eaLnBrk="1" hangingPunct="1">
              <a:lnSpc>
                <a:spcPct val="90000"/>
              </a:lnSpc>
              <a:buFont typeface="Wingdings" pitchFamily="-96" charset="2"/>
              <a:buNone/>
            </a:pPr>
            <a:endParaRPr lang="en-GB" sz="2200" dirty="0"/>
          </a:p>
          <a:p>
            <a:pPr eaLnBrk="1" hangingPunct="1">
              <a:lnSpc>
                <a:spcPct val="90000"/>
              </a:lnSpc>
              <a:buFont typeface="Wingdings" pitchFamily="-96" charset="2"/>
              <a:buNone/>
            </a:pPr>
            <a:endParaRPr lang="en-GB" sz="2200" dirty="0"/>
          </a:p>
          <a:p>
            <a:pPr eaLnBrk="1" hangingPunct="1">
              <a:lnSpc>
                <a:spcPct val="90000"/>
              </a:lnSpc>
              <a:buFont typeface="Wingdings" pitchFamily="-96" charset="2"/>
              <a:buNone/>
            </a:pPr>
            <a:endParaRPr lang="en-GB" sz="2200" dirty="0"/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832" y="1412776"/>
            <a:ext cx="7886700" cy="1325563"/>
          </a:xfrm>
        </p:spPr>
        <p:txBody>
          <a:bodyPr/>
          <a:lstStyle/>
          <a:p>
            <a:pPr eaLnBrk="1" hangingPunct="1"/>
            <a:r>
              <a:rPr lang="en-GB" dirty="0"/>
              <a:t>Recent Courses Introduced</a:t>
            </a:r>
            <a:br>
              <a:rPr lang="en-GB" dirty="0"/>
            </a:br>
            <a:endParaRPr lang="en-GB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924944"/>
            <a:ext cx="7886700" cy="4351338"/>
          </a:xfrm>
        </p:spPr>
        <p:txBody>
          <a:bodyPr>
            <a:normAutofit/>
          </a:bodyPr>
          <a:lstStyle/>
          <a:p>
            <a:r>
              <a:rPr lang="en-GB" sz="1800" b="1" dirty="0"/>
              <a:t>BTEC Tech Award in Sport</a:t>
            </a:r>
          </a:p>
          <a:p>
            <a:r>
              <a:rPr lang="en-GB" sz="1800" b="1" dirty="0"/>
              <a:t>BTEC Tech Award in Performing Arts (Acting)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Cambridge National Certificate</a:t>
            </a:r>
          </a:p>
          <a:p>
            <a:pPr eaLnBrk="1" hangingPunct="1"/>
            <a:r>
              <a:rPr lang="en-GB" sz="1800" dirty="0"/>
              <a:t>Child Development</a:t>
            </a:r>
          </a:p>
          <a:p>
            <a:pPr marL="0" indent="0" eaLnBrk="1" hangingPunct="1">
              <a:buNone/>
            </a:pPr>
            <a:r>
              <a:rPr lang="en-GB" sz="1800" b="1" dirty="0"/>
              <a:t>Technical Awards</a:t>
            </a:r>
          </a:p>
          <a:p>
            <a:r>
              <a:rPr lang="en-GB" sz="1800" dirty="0"/>
              <a:t>Engineering</a:t>
            </a:r>
            <a:endParaRPr lang="en-GB" sz="1800" b="1" dirty="0"/>
          </a:p>
          <a:p>
            <a:endParaRPr lang="en-GB" sz="1800" b="1" dirty="0"/>
          </a:p>
          <a:p>
            <a:pPr marL="0" indent="0" eaLnBrk="1" hangingPunct="1">
              <a:buNone/>
            </a:pPr>
            <a:r>
              <a:rPr lang="en-GB" sz="1800" dirty="0"/>
              <a:t>These are all GCSE equivalent Level 2 course where there is a greater emphasis on internal assessment instead of external exams</a:t>
            </a:r>
          </a:p>
          <a:p>
            <a:pPr eaLnBrk="1" hangingPunct="1"/>
            <a:endParaRPr lang="en-GB" sz="1800" dirty="0"/>
          </a:p>
          <a:p>
            <a:pPr eaLnBrk="1" hangingPunct="1">
              <a:buFont typeface="Wingdings" pitchFamily="-96" charset="2"/>
              <a:buNone/>
            </a:pPr>
            <a:endParaRPr lang="en-GB" sz="1800" dirty="0"/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4228</TotalTime>
  <Words>881</Words>
  <Application>Microsoft Office PowerPoint</Application>
  <PresentationFormat>On-screen Show (4:3)</PresentationFormat>
  <Paragraphs>210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Times Sans Serif</vt:lpstr>
      <vt:lpstr>Wingdings</vt:lpstr>
      <vt:lpstr>Office Theme</vt:lpstr>
      <vt:lpstr>PowerPoint Presentation</vt:lpstr>
      <vt:lpstr> </vt:lpstr>
      <vt:lpstr> </vt:lpstr>
      <vt:lpstr>What MUST I take?</vt:lpstr>
      <vt:lpstr>What may I CHOOSE?</vt:lpstr>
      <vt:lpstr>Choosing courses …</vt:lpstr>
      <vt:lpstr>Points to consider</vt:lpstr>
      <vt:lpstr>Points to consider </vt:lpstr>
      <vt:lpstr>Recent Courses Introduced </vt:lpstr>
      <vt:lpstr>Points to consider</vt:lpstr>
      <vt:lpstr>English Baccalaureate </vt:lpstr>
      <vt:lpstr>Remember …</vt:lpstr>
      <vt:lpstr>Who can help?</vt:lpstr>
      <vt:lpstr>PowerPoint Presentation</vt:lpstr>
      <vt:lpstr>PowerPoint Presentation</vt:lpstr>
      <vt:lpstr>OPTIONS 2024</vt:lpstr>
      <vt:lpstr>GCSE PE or Music</vt:lpstr>
      <vt:lpstr>Important dates </vt:lpstr>
      <vt:lpstr>PowerPoint Presentation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</dc:title>
  <dc:creator>UP</dc:creator>
  <cp:lastModifiedBy>Christopher Last</cp:lastModifiedBy>
  <cp:revision>186</cp:revision>
  <cp:lastPrinted>2016-01-22T12:54:05Z</cp:lastPrinted>
  <dcterms:created xsi:type="dcterms:W3CDTF">2006-02-04T14:51:24Z</dcterms:created>
  <dcterms:modified xsi:type="dcterms:W3CDTF">2024-02-09T08:59:10Z</dcterms:modified>
</cp:coreProperties>
</file>