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7" r:id="rId1"/>
  </p:sldMasterIdLst>
  <p:notesMasterIdLst>
    <p:notesMasterId r:id="rId25"/>
  </p:notesMasterIdLst>
  <p:handoutMasterIdLst>
    <p:handoutMasterId r:id="rId26"/>
  </p:handoutMasterIdLst>
  <p:sldIdLst>
    <p:sldId id="303" r:id="rId2"/>
    <p:sldId id="287" r:id="rId3"/>
    <p:sldId id="260" r:id="rId4"/>
    <p:sldId id="286" r:id="rId5"/>
    <p:sldId id="276" r:id="rId6"/>
    <p:sldId id="292" r:id="rId7"/>
    <p:sldId id="285" r:id="rId8"/>
    <p:sldId id="288" r:id="rId9"/>
    <p:sldId id="283" r:id="rId10"/>
    <p:sldId id="291" r:id="rId11"/>
    <p:sldId id="278" r:id="rId12"/>
    <p:sldId id="307" r:id="rId13"/>
    <p:sldId id="293" r:id="rId14"/>
    <p:sldId id="281" r:id="rId15"/>
    <p:sldId id="300" r:id="rId16"/>
    <p:sldId id="308" r:id="rId17"/>
    <p:sldId id="309" r:id="rId18"/>
    <p:sldId id="310" r:id="rId19"/>
    <p:sldId id="295" r:id="rId20"/>
    <p:sldId id="297" r:id="rId21"/>
    <p:sldId id="298" r:id="rId22"/>
    <p:sldId id="302" r:id="rId23"/>
    <p:sldId id="279" r:id="rId24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466A"/>
    <a:srgbClr val="050B5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616" autoAdjust="0"/>
    <p:restoredTop sz="86391" autoAdjust="0"/>
  </p:normalViewPr>
  <p:slideViewPr>
    <p:cSldViewPr>
      <p:cViewPr varScale="1">
        <p:scale>
          <a:sx n="99" d="100"/>
          <a:sy n="99" d="100"/>
        </p:scale>
        <p:origin x="154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73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1383D4-B233-43E0-8E71-A9B1A9FA8528}" type="datetimeFigureOut">
              <a:rPr lang="en-GB" smtClean="0"/>
              <a:t>03/02/2023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14DE8D-4601-41F5-995D-FE3D2100B4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90935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3A26C06-91EC-44F1-9F26-8370028EF1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2781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05608B-3000-4642-AB90-A6C8692BAE10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0336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A26C06-91EC-44F1-9F26-8370028EF151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3326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281A35-D55A-48F1-AA51-B22504E3E1BE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1981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EF2155-C599-4451-9511-B3076E3F30DD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880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D8E05E-D697-4FE1-8D91-7F906B779426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5037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66463D-5B5D-4326-9917-4C441CB2C3F3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3110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A26C06-91EC-44F1-9F26-8370028EF151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7984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BAE6B5-F5E2-4D7B-A92E-20CCAE244C8C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600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D03BFC-01EC-4E63-8C7A-DBE3A13B9083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042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F03244-BC60-4686-8692-8430D93401DC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/>
              <a:t>Science changes – may be given the opportunity to take all three science or a combined course of Core and Applied Science</a:t>
            </a:r>
          </a:p>
          <a:p>
            <a:pPr eaLnBrk="1" hangingPunct="1"/>
            <a:r>
              <a:rPr lang="en-GB"/>
              <a:t>Some of you already studying GCSE PE, sport leader etc</a:t>
            </a:r>
          </a:p>
        </p:txBody>
      </p:sp>
    </p:spTree>
    <p:extLst>
      <p:ext uri="{BB962C8B-B14F-4D97-AF65-F5344CB8AC3E}">
        <p14:creationId xmlns:p14="http://schemas.microsoft.com/office/powerpoint/2010/main" val="2084173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D68C98-D49C-4FE2-B94C-BAF27C48A1FC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/>
              <a:t>Science changes – may be given the opportunity to take all three science or a combined course of Core and Applied Science</a:t>
            </a:r>
          </a:p>
          <a:p>
            <a:pPr eaLnBrk="1" hangingPunct="1"/>
            <a:r>
              <a:rPr lang="en-GB"/>
              <a:t>Some of you already studying GCSE PE, sport leader etc</a:t>
            </a:r>
          </a:p>
        </p:txBody>
      </p:sp>
    </p:spTree>
    <p:extLst>
      <p:ext uri="{BB962C8B-B14F-4D97-AF65-F5344CB8AC3E}">
        <p14:creationId xmlns:p14="http://schemas.microsoft.com/office/powerpoint/2010/main" val="2421920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F3B494-FE88-48CB-B019-E820721625E0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426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A81785-5EB1-4B3D-9601-54E715D0EFC3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852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1AF7A5-C27A-46FE-BA9D-BC531554B72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480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22A40A-8AD5-43C1-AD8C-206A5A38E502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9829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DAE3A5-AE77-4045-9837-83BFCED31A40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102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1C2D2-4EC2-4225-BEA0-38FFD8682F7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246466"/>
      </p:ext>
    </p:extLst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56D4A0-D79A-4687-97C4-D126981416A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241850"/>
      </p:ext>
    </p:extLst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12D8FD-A6B8-4E7E-8F7C-11FD6DB3225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405539"/>
      </p:ext>
    </p:extLst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C77369-B866-43EF-9313-DBE25D3468D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136069"/>
      </p:ext>
    </p:extLst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AEC051-6E4D-4935-8224-D602D7C8CDE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465649"/>
      </p:ext>
    </p:extLst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F9861D-494A-4BB7-B531-4636C0D7219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415127"/>
      </p:ext>
    </p:extLst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015618-4524-470C-9863-FECE5855CEA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769689"/>
      </p:ext>
    </p:extLst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5917D7-24CB-4A9C-B8E3-0D71A5CAF55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317678"/>
      </p:ext>
    </p:extLst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02CC0B-F50E-471B-9D7D-C29741EF936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390455"/>
      </p:ext>
    </p:extLst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7F78D6-4943-471C-9B23-04F061A4BD5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265700"/>
      </p:ext>
    </p:extLst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CA954-5D1E-4AE9-9836-426C570CF3A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715806"/>
      </p:ext>
    </p:extLst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9599C2B-A40E-42EE-9A23-4149FBF4892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312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ransition spd="slow">
    <p:dissolv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1.safelinks.protection.outlook.com/?url=https%3A%2F%2Fwww.abbeygatesfc.ac.uk%2Fcourses%2Fcourse-finder&amp;data=05%7C01%7CHY%40king-ed.suffolk.sch.uk%7C573b0f972e7443775e0f08dafa1d2f25%7C2338a872cb8b49ce84979c852712c7b0%7C0%7C0%7C638097300504818285%7CUnknown%7CTWFpbGZsb3d8eyJWIjoiMC4wLjAwMDAiLCJQIjoiV2luMzIiLCJBTiI6Ik1haWwiLCJXVCI6Mn0%3D%7C3000%7C%7C%7C&amp;sdata=1KComaxbzvPM9B4PFPHWa0p9KrG5HkRPzG08nQ7GPPY%3D&amp;reserved=0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br>
              <a:rPr lang="en-GB" dirty="0"/>
            </a:br>
            <a:endParaRPr lang="en-GB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dirty="0"/>
              <a:t>Year 9 Options</a:t>
            </a:r>
          </a:p>
          <a:p>
            <a:pPr algn="ctr" eaLnBrk="1" hangingPunct="1"/>
            <a:r>
              <a:rPr lang="en-US" dirty="0"/>
              <a:t>2023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676400" y="2362200"/>
            <a:ext cx="617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/>
              <a:t>King Edward VI School</a:t>
            </a:r>
          </a:p>
        </p:txBody>
      </p:sp>
    </p:spTree>
    <p:extLst>
      <p:ext uri="{BB962C8B-B14F-4D97-AF65-F5344CB8AC3E}">
        <p14:creationId xmlns:p14="http://schemas.microsoft.com/office/powerpoint/2010/main" val="4017776417"/>
      </p:ext>
    </p:extLst>
  </p:cSld>
  <p:clrMapOvr>
    <a:masterClrMapping/>
  </p:clrMapOvr>
  <p:transition spd="slow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1772816"/>
            <a:ext cx="7886700" cy="1325563"/>
          </a:xfrm>
        </p:spPr>
        <p:txBody>
          <a:bodyPr>
            <a:normAutofit/>
          </a:bodyPr>
          <a:lstStyle/>
          <a:p>
            <a:r>
              <a:rPr lang="en-GB" dirty="0"/>
              <a:t>English Baccalaureate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2780928"/>
            <a:ext cx="7886700" cy="4351338"/>
          </a:xfrm>
        </p:spPr>
        <p:txBody>
          <a:bodyPr/>
          <a:lstStyle/>
          <a:p>
            <a:pPr>
              <a:buNone/>
            </a:pPr>
            <a:r>
              <a:rPr lang="en-GB" sz="2400" dirty="0"/>
              <a:t>	In order to obtain the performance measure students have to achieve GCSE level 5 or above in the following subjects:-</a:t>
            </a:r>
          </a:p>
          <a:p>
            <a:r>
              <a:rPr lang="en-GB" sz="2400" dirty="0"/>
              <a:t>English</a:t>
            </a:r>
          </a:p>
          <a:p>
            <a:r>
              <a:rPr lang="en-GB" sz="2400" dirty="0"/>
              <a:t>Mathematics</a:t>
            </a:r>
          </a:p>
          <a:p>
            <a:r>
              <a:rPr lang="en-GB" sz="2400" dirty="0"/>
              <a:t>2 Sciences</a:t>
            </a:r>
          </a:p>
          <a:p>
            <a:r>
              <a:rPr lang="en-GB" sz="2400" dirty="0"/>
              <a:t>A Foreign Language (French, German or Spanish)</a:t>
            </a:r>
          </a:p>
          <a:p>
            <a:r>
              <a:rPr lang="en-GB" sz="2400" dirty="0"/>
              <a:t>A Humanities subject (History or Geography)</a:t>
            </a:r>
          </a:p>
          <a:p>
            <a:pPr>
              <a:buNone/>
            </a:pPr>
            <a:endParaRPr lang="en-GB" dirty="0"/>
          </a:p>
          <a:p>
            <a:endParaRPr lang="en-GB" dirty="0"/>
          </a:p>
        </p:txBody>
      </p:sp>
    </p:spTree>
  </p:cSld>
  <p:clrMapOvr>
    <a:masterClrMapping/>
  </p:clrMapOvr>
  <p:transition spd="slow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203848" y="1412776"/>
            <a:ext cx="7886700" cy="1325563"/>
          </a:xfrm>
        </p:spPr>
        <p:txBody>
          <a:bodyPr/>
          <a:lstStyle/>
          <a:p>
            <a:pPr eaLnBrk="1" hangingPunct="1"/>
            <a:r>
              <a:rPr lang="en-GB" dirty="0"/>
              <a:t>Remember …</a:t>
            </a: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1331640" y="2536429"/>
            <a:ext cx="7620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-96" charset="2"/>
              <a:buChar char="n"/>
            </a:pPr>
            <a:r>
              <a:rPr lang="en-GB" sz="2400" b="1" dirty="0">
                <a:latin typeface="+mn-lt"/>
              </a:rPr>
              <a:t>We cannot guarantee that all courses will run: they depend on numbers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-96" charset="2"/>
              <a:buNone/>
            </a:pPr>
            <a:endParaRPr lang="en-GB" sz="2400" b="1" dirty="0">
              <a:latin typeface="+mn-lt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-96" charset="2"/>
              <a:buChar char="n"/>
            </a:pPr>
            <a:r>
              <a:rPr lang="en-GB" sz="2400" b="1" dirty="0">
                <a:latin typeface="+mn-lt"/>
              </a:rPr>
              <a:t>We strongly recommend Languages for most students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-96" charset="2"/>
              <a:buChar char="n"/>
            </a:pPr>
            <a:endParaRPr lang="en-GB" sz="2400" b="1" dirty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-96" charset="2"/>
              <a:buChar char="n"/>
            </a:pPr>
            <a:r>
              <a:rPr lang="en-GB" sz="2400" b="1" dirty="0">
                <a:latin typeface="+mn-lt"/>
              </a:rPr>
              <a:t>We recommend a RANGE of courses, rather than a narrow choice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6466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6466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6466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03848" y="1412776"/>
            <a:ext cx="7886700" cy="1325563"/>
          </a:xfrm>
        </p:spPr>
        <p:txBody>
          <a:bodyPr/>
          <a:lstStyle/>
          <a:p>
            <a:pPr eaLnBrk="1" hangingPunct="1"/>
            <a:r>
              <a:rPr lang="en-GB" dirty="0"/>
              <a:t>Who can help?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907704" y="2996952"/>
            <a:ext cx="6986736" cy="2320925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GB" sz="2700" dirty="0"/>
              <a:t>Your parents</a:t>
            </a:r>
          </a:p>
          <a:p>
            <a:pPr eaLnBrk="1" hangingPunct="1">
              <a:lnSpc>
                <a:spcPct val="90000"/>
              </a:lnSpc>
            </a:pPr>
            <a:r>
              <a:rPr lang="en-GB" sz="2700" dirty="0"/>
              <a:t>Your tutor &amp; subject teachers</a:t>
            </a:r>
          </a:p>
          <a:p>
            <a:pPr eaLnBrk="1" hangingPunct="1">
              <a:lnSpc>
                <a:spcPct val="90000"/>
              </a:lnSpc>
            </a:pPr>
            <a:r>
              <a:rPr lang="en-GB" sz="2700" dirty="0"/>
              <a:t>Our Careers Advisor – Angela Hahn </a:t>
            </a:r>
          </a:p>
          <a:p>
            <a:pPr eaLnBrk="1" hangingPunct="1">
              <a:lnSpc>
                <a:spcPct val="90000"/>
              </a:lnSpc>
            </a:pPr>
            <a:r>
              <a:rPr lang="en-GB" sz="2700" dirty="0"/>
              <a:t> AHN@king-ed.suffolk.sch.uk</a:t>
            </a:r>
          </a:p>
          <a:p>
            <a:r>
              <a:rPr lang="en-GB" dirty="0">
                <a:hlinkClick r:id="rId3" tooltip="Original URL: https://www.abbeygatesfc.ac.uk/courses/course-finder. Click or tap if you trust this link."/>
              </a:rPr>
              <a:t>Course Finder - Abbeygate Sixth Form College (abbeygatesfc.ac.uk)</a:t>
            </a:r>
            <a:endParaRPr lang="en-GB" sz="2700" dirty="0"/>
          </a:p>
        </p:txBody>
      </p:sp>
    </p:spTree>
  </p:cSld>
  <p:clrMapOvr>
    <a:masterClrMapping/>
  </p:clrMapOvr>
  <p:transition spd="slow" advClick="0" advTm="78400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395288" y="1925116"/>
            <a:ext cx="1871662" cy="24399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Block 1</a:t>
            </a:r>
          </a:p>
          <a:p>
            <a:pPr>
              <a:spcBef>
                <a:spcPct val="50000"/>
              </a:spcBef>
            </a:pPr>
            <a:r>
              <a:rPr lang="en-GB" dirty="0"/>
              <a:t>Geography</a:t>
            </a:r>
          </a:p>
          <a:p>
            <a:pPr>
              <a:spcBef>
                <a:spcPct val="50000"/>
              </a:spcBef>
            </a:pPr>
            <a:r>
              <a:rPr lang="en-GB" dirty="0"/>
              <a:t>History</a:t>
            </a:r>
          </a:p>
          <a:p>
            <a:pPr>
              <a:spcBef>
                <a:spcPct val="50000"/>
              </a:spcBef>
            </a:pPr>
            <a:r>
              <a:rPr lang="en-GB" dirty="0"/>
              <a:t>Sociology</a:t>
            </a:r>
          </a:p>
          <a:p>
            <a:pPr>
              <a:spcBef>
                <a:spcPct val="50000"/>
              </a:spcBef>
            </a:pPr>
            <a:endParaRPr lang="en-GB" dirty="0"/>
          </a:p>
          <a:p>
            <a:pPr>
              <a:spcBef>
                <a:spcPct val="50000"/>
              </a:spcBef>
            </a:pPr>
            <a:endParaRPr lang="en-GB" dirty="0"/>
          </a:p>
        </p:txBody>
      </p:sp>
      <p:sp>
        <p:nvSpPr>
          <p:cNvPr id="25603" name="Text Box 8"/>
          <p:cNvSpPr txBox="1">
            <a:spLocks noChangeArrowheads="1"/>
          </p:cNvSpPr>
          <p:nvPr/>
        </p:nvSpPr>
        <p:spPr bwMode="auto">
          <a:xfrm>
            <a:off x="2555875" y="1916113"/>
            <a:ext cx="1871663" cy="24399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Block 2</a:t>
            </a:r>
          </a:p>
          <a:p>
            <a:pPr>
              <a:spcBef>
                <a:spcPct val="50000"/>
              </a:spcBef>
            </a:pPr>
            <a:r>
              <a:rPr lang="en-GB" dirty="0"/>
              <a:t>Art</a:t>
            </a:r>
          </a:p>
          <a:p>
            <a:pPr>
              <a:spcBef>
                <a:spcPct val="50000"/>
              </a:spcBef>
            </a:pPr>
            <a:r>
              <a:rPr lang="en-GB" dirty="0"/>
              <a:t>Photography</a:t>
            </a:r>
          </a:p>
          <a:p>
            <a:pPr>
              <a:spcBef>
                <a:spcPct val="50000"/>
              </a:spcBef>
            </a:pPr>
            <a:r>
              <a:rPr lang="en-GB" dirty="0"/>
              <a:t>Film Studies</a:t>
            </a:r>
          </a:p>
          <a:p>
            <a:pPr>
              <a:spcBef>
                <a:spcPct val="50000"/>
              </a:spcBef>
            </a:pPr>
            <a:endParaRPr lang="en-GB" dirty="0"/>
          </a:p>
          <a:p>
            <a:pPr>
              <a:spcBef>
                <a:spcPct val="50000"/>
              </a:spcBef>
            </a:pPr>
            <a:endParaRPr lang="en-GB" dirty="0"/>
          </a:p>
        </p:txBody>
      </p:sp>
      <p:sp>
        <p:nvSpPr>
          <p:cNvPr id="25604" name="Text Box 9"/>
          <p:cNvSpPr txBox="1">
            <a:spLocks noChangeArrowheads="1"/>
          </p:cNvSpPr>
          <p:nvPr/>
        </p:nvSpPr>
        <p:spPr bwMode="auto">
          <a:xfrm>
            <a:off x="4572000" y="1916113"/>
            <a:ext cx="1871663" cy="24468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Block 3</a:t>
            </a:r>
          </a:p>
          <a:p>
            <a:pPr>
              <a:spcBef>
                <a:spcPct val="50000"/>
              </a:spcBef>
            </a:pPr>
            <a:r>
              <a:rPr lang="en-GB" dirty="0"/>
              <a:t>Engineering</a:t>
            </a:r>
          </a:p>
          <a:p>
            <a:pPr>
              <a:spcBef>
                <a:spcPct val="50000"/>
              </a:spcBef>
            </a:pPr>
            <a:r>
              <a:rPr lang="en-GB" dirty="0"/>
              <a:t>Product Design</a:t>
            </a:r>
          </a:p>
          <a:p>
            <a:pPr>
              <a:spcBef>
                <a:spcPct val="50000"/>
              </a:spcBef>
            </a:pPr>
            <a:r>
              <a:rPr lang="en-GB" dirty="0"/>
              <a:t>Food Prep.</a:t>
            </a:r>
          </a:p>
          <a:p>
            <a:pPr>
              <a:spcBef>
                <a:spcPct val="50000"/>
              </a:spcBef>
            </a:pPr>
            <a:endParaRPr lang="en-GB" dirty="0"/>
          </a:p>
          <a:p>
            <a:pPr>
              <a:spcBef>
                <a:spcPct val="50000"/>
              </a:spcBef>
            </a:pPr>
            <a:endParaRPr lang="en-GB" dirty="0"/>
          </a:p>
        </p:txBody>
      </p:sp>
      <p:sp>
        <p:nvSpPr>
          <p:cNvPr id="25605" name="Text Box 10"/>
          <p:cNvSpPr txBox="1">
            <a:spLocks noChangeArrowheads="1"/>
          </p:cNvSpPr>
          <p:nvPr/>
        </p:nvSpPr>
        <p:spPr bwMode="auto">
          <a:xfrm>
            <a:off x="6588125" y="1916113"/>
            <a:ext cx="1871663" cy="24399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Block 4</a:t>
            </a:r>
          </a:p>
          <a:p>
            <a:pPr>
              <a:spcBef>
                <a:spcPct val="50000"/>
              </a:spcBef>
            </a:pPr>
            <a:r>
              <a:rPr lang="en-GB" dirty="0"/>
              <a:t>PE</a:t>
            </a:r>
          </a:p>
          <a:p>
            <a:pPr>
              <a:spcBef>
                <a:spcPct val="50000"/>
              </a:spcBef>
            </a:pPr>
            <a:r>
              <a:rPr lang="en-GB" dirty="0"/>
              <a:t>French</a:t>
            </a:r>
          </a:p>
          <a:p>
            <a:pPr>
              <a:spcBef>
                <a:spcPct val="50000"/>
              </a:spcBef>
            </a:pPr>
            <a:r>
              <a:rPr lang="en-GB" dirty="0"/>
              <a:t>Spanish</a:t>
            </a:r>
          </a:p>
          <a:p>
            <a:pPr>
              <a:spcBef>
                <a:spcPct val="50000"/>
              </a:spcBef>
            </a:pPr>
            <a:endParaRPr lang="en-GB" dirty="0"/>
          </a:p>
          <a:p>
            <a:pPr>
              <a:spcBef>
                <a:spcPct val="50000"/>
              </a:spcBef>
            </a:pPr>
            <a:endParaRPr lang="en-GB" dirty="0"/>
          </a:p>
        </p:txBody>
      </p:sp>
      <p:sp>
        <p:nvSpPr>
          <p:cNvPr id="25606" name="Text Box 11"/>
          <p:cNvSpPr txBox="1">
            <a:spLocks noChangeArrowheads="1"/>
          </p:cNvSpPr>
          <p:nvPr/>
        </p:nvSpPr>
        <p:spPr bwMode="auto">
          <a:xfrm>
            <a:off x="2411413" y="4581525"/>
            <a:ext cx="3311525" cy="1201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  <a:p>
            <a:pPr>
              <a:spcBef>
                <a:spcPct val="50000"/>
              </a:spcBef>
            </a:pPr>
            <a:endParaRPr lang="en-GB"/>
          </a:p>
          <a:p>
            <a:pPr>
              <a:spcBef>
                <a:spcPct val="50000"/>
              </a:spcBef>
            </a:pPr>
            <a:endParaRPr lang="en-GB"/>
          </a:p>
        </p:txBody>
      </p:sp>
      <p:sp>
        <p:nvSpPr>
          <p:cNvPr id="65551" name="Text Box 15"/>
          <p:cNvSpPr txBox="1">
            <a:spLocks noChangeArrowheads="1"/>
          </p:cNvSpPr>
          <p:nvPr/>
        </p:nvSpPr>
        <p:spPr bwMode="auto">
          <a:xfrm>
            <a:off x="4572000" y="3570843"/>
            <a:ext cx="18002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Child Development </a:t>
            </a:r>
          </a:p>
        </p:txBody>
      </p:sp>
      <p:sp>
        <p:nvSpPr>
          <p:cNvPr id="25608" name="Rectangle 18"/>
          <p:cNvSpPr>
            <a:spLocks noChangeArrowheads="1"/>
          </p:cNvSpPr>
          <p:nvPr/>
        </p:nvSpPr>
        <p:spPr bwMode="auto">
          <a:xfrm>
            <a:off x="3563888" y="1002745"/>
            <a:ext cx="5466854" cy="800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80000"/>
              </a:lnSpc>
            </a:pPr>
            <a:r>
              <a:rPr lang="en-GB" sz="2400" dirty="0"/>
              <a:t>This is not a one-size-fits-all curriculum</a:t>
            </a:r>
            <a:endParaRPr lang="en-GB" sz="2400" dirty="0">
              <a:solidFill>
                <a:schemeClr val="tx2"/>
              </a:solidFill>
              <a:latin typeface="Times New Roman" pitchFamily="-96" charset="0"/>
            </a:endParaRPr>
          </a:p>
        </p:txBody>
      </p:sp>
      <p:sp>
        <p:nvSpPr>
          <p:cNvPr id="65556" name="Text Box 20"/>
          <p:cNvSpPr txBox="1">
            <a:spLocks noChangeArrowheads="1"/>
          </p:cNvSpPr>
          <p:nvPr/>
        </p:nvSpPr>
        <p:spPr bwMode="auto">
          <a:xfrm>
            <a:off x="2580276" y="3573463"/>
            <a:ext cx="158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Dance</a:t>
            </a:r>
          </a:p>
        </p:txBody>
      </p:sp>
      <p:sp>
        <p:nvSpPr>
          <p:cNvPr id="65557" name="Text Box 21"/>
          <p:cNvSpPr txBox="1">
            <a:spLocks noChangeArrowheads="1"/>
          </p:cNvSpPr>
          <p:nvPr/>
        </p:nvSpPr>
        <p:spPr bwMode="auto">
          <a:xfrm>
            <a:off x="6588125" y="3573463"/>
            <a:ext cx="1512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German</a:t>
            </a:r>
          </a:p>
        </p:txBody>
      </p:sp>
      <p:sp>
        <p:nvSpPr>
          <p:cNvPr id="65558" name="Text Box 22"/>
          <p:cNvSpPr txBox="1">
            <a:spLocks noChangeArrowheads="1"/>
          </p:cNvSpPr>
          <p:nvPr/>
        </p:nvSpPr>
        <p:spPr bwMode="auto">
          <a:xfrm>
            <a:off x="381000" y="3657600"/>
            <a:ext cx="1584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Psychology</a:t>
            </a:r>
          </a:p>
        </p:txBody>
      </p:sp>
    </p:spTree>
    <p:extLst>
      <p:ext uri="{BB962C8B-B14F-4D97-AF65-F5344CB8AC3E}">
        <p14:creationId xmlns:p14="http://schemas.microsoft.com/office/powerpoint/2010/main" val="227997752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99 0.01134 C 0.05243 0.02198 0.07048 0.05714 0.0684 0.06755 C 0.06805 0.08374 0.06857 0.09994 0.06718 0.11613 C 0.06684 0.11937 0.05659 0.13972 0.05434 0.14435 C 0.05278 0.15244 0.05052 0.16008 0.04843 0.16794 C 0.04809 0.17164 0.04722 0.17511 0.04722 0.17882 C 0.04722 0.20565 0.05798 0.20773 0.07309 0.21814 C 0.08524 0.21768 0.09739 0.21745 0.10955 0.21652 C 0.11666 0.21606 0.11232 0.21536 0.11666 0.21028 C 0.11875 0.20773 0.12361 0.20403 0.12361 0.20426 C 0.12673 0.19593 0.12968 0.19038 0.13541 0.18506 C 0.13698 0.18205 0.13854 0.17882 0.1401 0.17581 C 0.14097 0.17419 0.14253 0.17118 0.14253 0.17141 C 0.14462 0.16054 0.22326 0.15869 0.22326 0.14759 " pathEditMode="relative" rAng="0" ptsTypes="ffffffffffffff">
                                      <p:cBhvr>
                                        <p:cTn id="6" dur="2000" fill="hold"/>
                                        <p:tgtEl>
                                          <p:spTgt spid="655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00" y="1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51 0.03726 C -0.08108 0.04675 -0.07952 0.05694 -0.07552 0.06527 C -0.07622 0.08101 -0.07275 0.09884 -0.07865 0.1125 C -0.08351 0.12384 -0.09306 0.13171 -0.09966 0.1405 C -0.10347 0.1456 -0.10573 0.15231 -0.10938 0.15763 C -0.11771 0.17013 -0.12656 0.1824 -0.13351 0.19629 C -0.14202 0.21342 -0.15365 0.22731 -0.1625 0.24375 C -0.16719 0.25231 -0.16875 0.25902 -0.17552 0.26527 C -0.18056 0.26273 -0.18472 0.25902 -0.18993 0.25671 C -0.19323 0.25532 -0.19966 0.25231 -0.19966 0.25231 C -0.20486 0.24768 -0.20729 0.24189 -0.2125 0.23726 C -0.2224 0.21782 -0.20903 0.2412 -0.22066 0.2287 C -0.22396 0.22523 -0.2257 0.21967 -0.22865 0.21574 C -0.23038 0.20856 -0.23334 0.20347 -0.23507 0.19629 C -0.23559 0.1905 -0.23507 0.18449 -0.23681 0.17916 C -0.23785 0.17592 -0.24445 0.17407 -0.24636 0.17268 C -0.25278 0.16828 -0.2592 0.16412 -0.2658 0.15995 " pathEditMode="relative" ptsTypes="ffffffffffffffffA">
                                      <p:cBhvr>
                                        <p:cTn id="10" dur="2000" fill="hold"/>
                                        <p:tgtEl>
                                          <p:spTgt spid="655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45 0.03518 C -0.0875 0.03726 -0.08871 0.03935 -0.08958 0.04166 C -0.09097 0.04583 -0.09288 0.05439 -0.09288 0.05462 C -0.09461 0.06921 -0.09583 0.08333 -0.0993 0.09745 C -0.10069 0.11388 -0.10104 0.13055 -0.10243 0.14699 C -0.10486 0.17638 -0.11892 0.21273 -0.12986 0.23726 C -0.13958 0.25925 -0.12986 0.23541 -0.13958 0.26296 C -0.1427 0.27175 -0.1493 0.28888 -0.1493 0.28912 C -0.15208 0.30787 -0.14947 0.29652 -0.16059 0.32106 C -0.16215 0.3243 -0.16232 0.32847 -0.16371 0.33194 C -0.16701 0.34027 -0.1717 0.34884 -0.17673 0.35555 C -0.18229 0.3706 -0.18923 0.38449 -0.196 0.39861 C -0.20798 0.39768 -0.22222 0.40416 -0.23159 0.39421 C -0.25312 0.37129 -0.2342 0.38472 -0.2493 0.375 C -0.25121 0.36689 -0.25538 0.3625 -0.25902 0.35555 C -0.26545 0.32916 -0.25572 0.30046 -0.23645 0.29097 C -0.23385 0.28611 -0.22638 0.2787 -0.23159 0.27175 C -0.23437 0.26805 -0.24114 0.26296 -0.24114 0.26319 C -0.24218 0.26087 -0.23802 0.2199 -0.23802 0.22013 " pathEditMode="relative" rAng="0" ptsTypes="fffffffffffffffffff">
                                      <p:cBhvr>
                                        <p:cTn id="14" dur="2000" fill="hold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00" y="1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3726 C 0.0158 0.04236 0.02309 0.04444 0.0309 0.04791 C 0.03854 0.0581 0.03385 0.05254 0.04531 0.06296 C 0.04687 0.06435 0.05017 0.06736 0.05017 0.06736 C 0.05642 0.07962 0.06371 0.08634 0.07274 0.09537 C 0.08194 0.10462 0.08576 0.11481 0.09219 0.12754 C 0.09757 0.13842 0.10851 0.1493 0.11476 0.15995 C 0.12066 0.1699 0.12535 0.18171 0.1309 0.19212 C 0.13316 0.19629 0.13507 0.20069 0.13732 0.20509 C 0.13837 0.20717 0.14062 0.21134 0.14062 0.21134 C 0.14618 0.23449 0.14375 0.21967 0.14375 0.25671 " pathEditMode="relative" ptsTypes="ffffffffffA">
                                      <p:cBhvr>
                                        <p:cTn id="18" dur="2000" fill="hold"/>
                                        <p:tgtEl>
                                          <p:spTgt spid="655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51" grpId="0"/>
      <p:bldP spid="65556" grpId="0"/>
      <p:bldP spid="65557" grpId="0"/>
      <p:bldP spid="655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ChangeArrowheads="1"/>
          </p:cNvSpPr>
          <p:nvPr/>
        </p:nvSpPr>
        <p:spPr bwMode="auto">
          <a:xfrm>
            <a:off x="611188" y="2276872"/>
            <a:ext cx="3711482" cy="323969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827088" y="2349500"/>
            <a:ext cx="12239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French</a:t>
            </a:r>
          </a:p>
        </p:txBody>
      </p:sp>
      <p:sp>
        <p:nvSpPr>
          <p:cNvPr id="26628" name="Rectangle 8"/>
          <p:cNvSpPr>
            <a:spLocks noChangeArrowheads="1"/>
          </p:cNvSpPr>
          <p:nvPr/>
        </p:nvSpPr>
        <p:spPr bwMode="auto">
          <a:xfrm>
            <a:off x="5076057" y="3487701"/>
            <a:ext cx="3240360" cy="2317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Text Box 9"/>
          <p:cNvSpPr txBox="1">
            <a:spLocks noChangeArrowheads="1"/>
          </p:cNvSpPr>
          <p:nvPr/>
        </p:nvSpPr>
        <p:spPr bwMode="auto">
          <a:xfrm>
            <a:off x="900113" y="3357563"/>
            <a:ext cx="172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Film Studies</a:t>
            </a:r>
          </a:p>
        </p:txBody>
      </p:sp>
      <p:sp>
        <p:nvSpPr>
          <p:cNvPr id="66570" name="Text Box 10"/>
          <p:cNvSpPr txBox="1">
            <a:spLocks noChangeArrowheads="1"/>
          </p:cNvSpPr>
          <p:nvPr/>
        </p:nvSpPr>
        <p:spPr bwMode="auto">
          <a:xfrm>
            <a:off x="973138" y="4076700"/>
            <a:ext cx="12239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Art</a:t>
            </a:r>
          </a:p>
        </p:txBody>
      </p:sp>
      <p:sp>
        <p:nvSpPr>
          <p:cNvPr id="66571" name="Text Box 11"/>
          <p:cNvSpPr txBox="1">
            <a:spLocks noChangeArrowheads="1"/>
          </p:cNvSpPr>
          <p:nvPr/>
        </p:nvSpPr>
        <p:spPr bwMode="auto">
          <a:xfrm>
            <a:off x="611188" y="4868863"/>
            <a:ext cx="12239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Sociology</a:t>
            </a:r>
          </a:p>
        </p:txBody>
      </p:sp>
      <p:sp>
        <p:nvSpPr>
          <p:cNvPr id="26632" name="Text Box 12"/>
          <p:cNvSpPr txBox="1">
            <a:spLocks noChangeArrowheads="1"/>
          </p:cNvSpPr>
          <p:nvPr/>
        </p:nvSpPr>
        <p:spPr bwMode="auto">
          <a:xfrm>
            <a:off x="1979613" y="4365625"/>
            <a:ext cx="1584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Humanities</a:t>
            </a:r>
          </a:p>
        </p:txBody>
      </p:sp>
      <p:sp>
        <p:nvSpPr>
          <p:cNvPr id="66573" name="Text Box 13"/>
          <p:cNvSpPr txBox="1">
            <a:spLocks noChangeArrowheads="1"/>
          </p:cNvSpPr>
          <p:nvPr/>
        </p:nvSpPr>
        <p:spPr bwMode="auto">
          <a:xfrm>
            <a:off x="2771775" y="2708275"/>
            <a:ext cx="1223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Drama</a:t>
            </a:r>
          </a:p>
        </p:txBody>
      </p:sp>
      <p:sp>
        <p:nvSpPr>
          <p:cNvPr id="26634" name="Text Box 14"/>
          <p:cNvSpPr txBox="1">
            <a:spLocks noChangeArrowheads="1"/>
          </p:cNvSpPr>
          <p:nvPr/>
        </p:nvSpPr>
        <p:spPr bwMode="auto">
          <a:xfrm>
            <a:off x="2700338" y="3357563"/>
            <a:ext cx="12239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Business</a:t>
            </a:r>
          </a:p>
        </p:txBody>
      </p:sp>
      <p:sp>
        <p:nvSpPr>
          <p:cNvPr id="26635" name="Text Box 15"/>
          <p:cNvSpPr txBox="1">
            <a:spLocks noChangeArrowheads="1"/>
          </p:cNvSpPr>
          <p:nvPr/>
        </p:nvSpPr>
        <p:spPr bwMode="auto">
          <a:xfrm>
            <a:off x="2186472" y="3863927"/>
            <a:ext cx="14908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Photography</a:t>
            </a:r>
          </a:p>
        </p:txBody>
      </p:sp>
      <p:sp>
        <p:nvSpPr>
          <p:cNvPr id="26636" name="Rectangle 16"/>
          <p:cNvSpPr>
            <a:spLocks noChangeArrowheads="1"/>
          </p:cNvSpPr>
          <p:nvPr/>
        </p:nvSpPr>
        <p:spPr bwMode="auto">
          <a:xfrm>
            <a:off x="2519363" y="1019893"/>
            <a:ext cx="7639000" cy="596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80000"/>
              </a:lnSpc>
            </a:pPr>
            <a:r>
              <a:rPr lang="en-GB" sz="2800" dirty="0">
                <a:solidFill>
                  <a:schemeClr val="tx2"/>
                </a:solidFill>
                <a:latin typeface="Times New Roman" pitchFamily="-96" charset="0"/>
              </a:rPr>
              <a:t>We give you more freedom of choice</a:t>
            </a:r>
          </a:p>
        </p:txBody>
      </p:sp>
      <p:sp>
        <p:nvSpPr>
          <p:cNvPr id="26638" name="Text Box 19"/>
          <p:cNvSpPr txBox="1">
            <a:spLocks noChangeArrowheads="1"/>
          </p:cNvSpPr>
          <p:nvPr/>
        </p:nvSpPr>
        <p:spPr bwMode="auto">
          <a:xfrm>
            <a:off x="2166054" y="4889959"/>
            <a:ext cx="151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Engineering</a:t>
            </a:r>
          </a:p>
        </p:txBody>
      </p:sp>
      <p:sp>
        <p:nvSpPr>
          <p:cNvPr id="26640" name="Text Box 21"/>
          <p:cNvSpPr txBox="1">
            <a:spLocks noChangeArrowheads="1"/>
          </p:cNvSpPr>
          <p:nvPr/>
        </p:nvSpPr>
        <p:spPr bwMode="auto">
          <a:xfrm>
            <a:off x="900113" y="2781300"/>
            <a:ext cx="1511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Psychology</a:t>
            </a: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5076056" y="1704975"/>
            <a:ext cx="3384375" cy="1655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5735016" y="1718354"/>
            <a:ext cx="21163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Computer Science</a:t>
            </a: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7019924" y="2341562"/>
            <a:ext cx="12239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German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5095146" y="2185577"/>
            <a:ext cx="237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dirty="0"/>
              <a:t>       </a:t>
            </a:r>
            <a:r>
              <a:rPr lang="en-GB" dirty="0"/>
              <a:t>History </a:t>
            </a: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7019924" y="2994024"/>
            <a:ext cx="12239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Spanish</a:t>
            </a: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6105423" y="2708275"/>
            <a:ext cx="132564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Geography</a:t>
            </a: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5436096" y="2975653"/>
            <a:ext cx="12239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French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2498 L -0.00069 0.31228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143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0.0259 L 0.37031 0.2301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98" y="102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0485 L 0.55122 0.1880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52" y="9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678E-6 L 0.42136 0.0256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59" y="12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  <p:bldP spid="66573" grpId="0"/>
      <p:bldP spid="26638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49350" t="45410" r="1452" b="28542"/>
          <a:stretch/>
        </p:blipFill>
        <p:spPr bwMode="auto">
          <a:xfrm>
            <a:off x="1979712" y="3573016"/>
            <a:ext cx="5329555" cy="22574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02582" y="2060848"/>
            <a:ext cx="4572000" cy="144629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Sims Options Online: How to create a student account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You will receive an invitation via your school email  from Sims</a:t>
            </a:r>
          </a:p>
        </p:txBody>
      </p:sp>
    </p:spTree>
    <p:extLst>
      <p:ext uri="{BB962C8B-B14F-4D97-AF65-F5344CB8AC3E}">
        <p14:creationId xmlns:p14="http://schemas.microsoft.com/office/powerpoint/2010/main" val="1413860174"/>
      </p:ext>
    </p:extLst>
  </p:cSld>
  <p:clrMapOvr>
    <a:masterClrMapping/>
  </p:clrMapOvr>
  <p:transition spd="slow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7CC037-9A00-4ED9-8E9A-2D74CA7F12E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7" y="1610798"/>
            <a:ext cx="3168352" cy="397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66966"/>
      </p:ext>
    </p:extLst>
  </p:cSld>
  <p:clrMapOvr>
    <a:masterClrMapping/>
  </p:clrMapOvr>
  <p:transition spd="slow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84CA7C-5933-46E0-9EE1-963571D79F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014787" y="1700808"/>
            <a:ext cx="2501429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441995"/>
      </p:ext>
    </p:extLst>
  </p:cSld>
  <p:clrMapOvr>
    <a:masterClrMapping/>
  </p:clrMapOvr>
  <p:transition spd="slow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5C8A0D-5652-4F4D-BCE0-78B6F18889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219448" y="1340768"/>
            <a:ext cx="2936727" cy="18722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A3FB0C-C5C9-41BC-8469-2E631448923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075431" y="3650974"/>
            <a:ext cx="3224760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402924"/>
      </p:ext>
    </p:extLst>
  </p:cSld>
  <p:clrMapOvr>
    <a:masterClrMapping/>
  </p:clrMapOvr>
  <p:transition spd="slow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2D1A045-C394-4BB9-9090-089F64B49ED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2276872"/>
            <a:ext cx="7886700" cy="316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344128"/>
      </p:ext>
    </p:extLst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br>
              <a:rPr lang="en-GB" dirty="0"/>
            </a:br>
            <a:endParaRPr lang="en-GB" dirty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3568" y="3573016"/>
            <a:ext cx="7772400" cy="1199704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/>
              <a:t>Peter </a:t>
            </a:r>
            <a:r>
              <a:rPr lang="en-US" dirty="0"/>
              <a:t>Hurry</a:t>
            </a:r>
          </a:p>
          <a:p>
            <a:pPr algn="ctr" eaLnBrk="1" hangingPunct="1"/>
            <a:r>
              <a:rPr lang="en-US" dirty="0"/>
              <a:t>Assistant </a:t>
            </a:r>
            <a:r>
              <a:rPr lang="en-US" dirty="0" err="1"/>
              <a:t>Headteacher</a:t>
            </a:r>
            <a:r>
              <a:rPr lang="en-US" dirty="0"/>
              <a:t>  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676400" y="2362200"/>
            <a:ext cx="617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/>
              <a:t>King Edward VI School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81B38D8-5DF0-42BC-9CCA-606B6A4D2BB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2780928"/>
            <a:ext cx="8136904" cy="252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406949"/>
      </p:ext>
    </p:extLst>
  </p:cSld>
  <p:clrMapOvr>
    <a:masterClrMapping/>
  </p:clrMapOvr>
  <p:transition spd="slow"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827061-2FC4-446D-8A54-48F244D2D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DC69B3-94D4-4323-9589-18034A3AC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1708165"/>
            <a:ext cx="6098800" cy="407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714854"/>
      </p:ext>
    </p:extLst>
  </p:cSld>
  <p:clrMapOvr>
    <a:masterClrMapping/>
  </p:clrMapOvr>
  <p:transition spd="slow"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7A295E-22F2-4379-B597-985B57499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1124744"/>
            <a:ext cx="4366617" cy="479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28858"/>
      </p:ext>
    </p:extLst>
  </p:cSld>
  <p:clrMapOvr>
    <a:masterClrMapping/>
  </p:clrMapOvr>
  <p:transition spd="slow"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br>
              <a:rPr lang="en-GB" dirty="0"/>
            </a:br>
            <a:endParaRPr lang="en-GB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Year 9 Options</a:t>
            </a:r>
          </a:p>
          <a:p>
            <a:pPr algn="ctr"/>
            <a:r>
              <a:rPr lang="en-US" dirty="0"/>
              <a:t>2023</a:t>
            </a:r>
          </a:p>
          <a:p>
            <a:pPr eaLnBrk="1" hangingPunct="1"/>
            <a:r>
              <a:rPr lang="en-US" dirty="0"/>
              <a:t> 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676400" y="2362200"/>
            <a:ext cx="617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/>
              <a:t>King Edward VI School</a:t>
            </a:r>
          </a:p>
        </p:txBody>
      </p:sp>
    </p:spTree>
  </p:cSld>
  <p:clrMapOvr>
    <a:masterClrMapping/>
  </p:clrMapOvr>
  <p:transition spd="slow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03848" y="1268760"/>
            <a:ext cx="7327726" cy="975642"/>
          </a:xfrm>
        </p:spPr>
        <p:txBody>
          <a:bodyPr/>
          <a:lstStyle/>
          <a:p>
            <a:pPr eaLnBrk="1" hangingPunct="1"/>
            <a:r>
              <a:rPr lang="en-GB" dirty="0"/>
              <a:t>What MUST I take?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763688" y="2348880"/>
            <a:ext cx="7886700" cy="4351338"/>
          </a:xfrm>
        </p:spPr>
        <p:txBody>
          <a:bodyPr>
            <a:normAutofit/>
          </a:bodyPr>
          <a:lstStyle/>
          <a:p>
            <a:pPr eaLnBrk="1" hangingPunct="1"/>
            <a:r>
              <a:rPr lang="en-GB" sz="3500" dirty="0"/>
              <a:t>English	</a:t>
            </a:r>
            <a:r>
              <a:rPr lang="en-GB" sz="2800" b="1" i="1" dirty="0"/>
              <a:t>2 GCSEs</a:t>
            </a:r>
          </a:p>
          <a:p>
            <a:pPr eaLnBrk="1" hangingPunct="1"/>
            <a:r>
              <a:rPr lang="en-GB" sz="3500" dirty="0"/>
              <a:t>Maths		</a:t>
            </a:r>
            <a:r>
              <a:rPr lang="en-GB" sz="2800" b="1" i="1" dirty="0"/>
              <a:t>1 GCSE</a:t>
            </a:r>
          </a:p>
          <a:p>
            <a:pPr eaLnBrk="1" hangingPunct="1"/>
            <a:r>
              <a:rPr lang="en-GB" sz="3500" dirty="0"/>
              <a:t>Science 	</a:t>
            </a:r>
            <a:r>
              <a:rPr lang="en-GB" sz="2800" b="1" i="1" dirty="0"/>
              <a:t>2 or more GCSEs</a:t>
            </a:r>
          </a:p>
          <a:p>
            <a:pPr eaLnBrk="1" hangingPunct="1"/>
            <a:r>
              <a:rPr lang="en-GB" sz="3500" dirty="0"/>
              <a:t>PE	</a:t>
            </a:r>
            <a:endParaRPr lang="en-GB" sz="2800" dirty="0"/>
          </a:p>
          <a:p>
            <a:pPr eaLnBrk="1" hangingPunct="1"/>
            <a:r>
              <a:rPr lang="en-GB" sz="3500" dirty="0"/>
              <a:t>Personal Development Programme	</a:t>
            </a:r>
          </a:p>
          <a:p>
            <a:pPr eaLnBrk="1" hangingPunct="1">
              <a:buFont typeface="Wingdings" pitchFamily="-96" charset="2"/>
              <a:buNone/>
            </a:pPr>
            <a:r>
              <a:rPr lang="en-GB" sz="3500" i="1" dirty="0"/>
              <a:t>	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784" y="1428051"/>
            <a:ext cx="7471742" cy="1047650"/>
          </a:xfrm>
        </p:spPr>
        <p:txBody>
          <a:bodyPr/>
          <a:lstStyle/>
          <a:p>
            <a:pPr eaLnBrk="1" hangingPunct="1"/>
            <a:r>
              <a:rPr lang="en-GB" dirty="0"/>
              <a:t>What may I CHOOSE?</a:t>
            </a: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899592" y="2476073"/>
            <a:ext cx="2160588" cy="327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Cultural Learning</a:t>
            </a:r>
          </a:p>
          <a:p>
            <a:pPr>
              <a:spcBef>
                <a:spcPct val="50000"/>
              </a:spcBef>
            </a:pPr>
            <a:r>
              <a:rPr lang="en-GB" dirty="0">
                <a:latin typeface="+mn-lt"/>
              </a:rPr>
              <a:t>Geography</a:t>
            </a:r>
          </a:p>
          <a:p>
            <a:pPr>
              <a:spcBef>
                <a:spcPct val="50000"/>
              </a:spcBef>
            </a:pPr>
            <a:r>
              <a:rPr lang="en-GB" dirty="0">
                <a:latin typeface="+mn-lt"/>
              </a:rPr>
              <a:t>History</a:t>
            </a:r>
          </a:p>
          <a:p>
            <a:pPr>
              <a:spcBef>
                <a:spcPct val="50000"/>
              </a:spcBef>
            </a:pPr>
            <a:r>
              <a:rPr lang="en-GB" dirty="0">
                <a:latin typeface="+mn-lt"/>
              </a:rPr>
              <a:t>Psychology</a:t>
            </a:r>
          </a:p>
          <a:p>
            <a:pPr>
              <a:spcBef>
                <a:spcPct val="50000"/>
              </a:spcBef>
            </a:pPr>
            <a:r>
              <a:rPr lang="en-GB" dirty="0">
                <a:latin typeface="+mn-lt"/>
              </a:rPr>
              <a:t>Sociology</a:t>
            </a:r>
          </a:p>
          <a:p>
            <a:pPr>
              <a:spcBef>
                <a:spcPct val="50000"/>
              </a:spcBef>
            </a:pPr>
            <a:r>
              <a:rPr lang="en-GB" dirty="0">
                <a:latin typeface="+mn-lt"/>
              </a:rPr>
              <a:t>French</a:t>
            </a:r>
          </a:p>
          <a:p>
            <a:pPr>
              <a:spcBef>
                <a:spcPct val="50000"/>
              </a:spcBef>
            </a:pPr>
            <a:r>
              <a:rPr lang="en-GB" dirty="0">
                <a:latin typeface="+mn-lt"/>
              </a:rPr>
              <a:t>Business </a:t>
            </a:r>
          </a:p>
          <a:p>
            <a:pPr>
              <a:spcBef>
                <a:spcPct val="50000"/>
              </a:spcBef>
            </a:pPr>
            <a:endParaRPr lang="en-GB" dirty="0">
              <a:latin typeface="+mn-lt"/>
            </a:endParaRPr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3312034" y="2475701"/>
            <a:ext cx="2232074" cy="410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Creative Learning</a:t>
            </a:r>
          </a:p>
          <a:p>
            <a:pPr>
              <a:spcBef>
                <a:spcPct val="50000"/>
              </a:spcBef>
            </a:pPr>
            <a:r>
              <a:rPr lang="en-GB" dirty="0">
                <a:latin typeface="+mn-lt"/>
              </a:rPr>
              <a:t>Art</a:t>
            </a:r>
          </a:p>
          <a:p>
            <a:pPr>
              <a:spcBef>
                <a:spcPct val="50000"/>
              </a:spcBef>
            </a:pPr>
            <a:r>
              <a:rPr lang="en-GB" dirty="0">
                <a:latin typeface="+mn-lt"/>
              </a:rPr>
              <a:t>Drama</a:t>
            </a:r>
          </a:p>
          <a:p>
            <a:pPr>
              <a:spcBef>
                <a:spcPct val="50000"/>
              </a:spcBef>
            </a:pPr>
            <a:r>
              <a:rPr lang="en-GB" dirty="0">
                <a:latin typeface="+mn-lt"/>
              </a:rPr>
              <a:t>Music</a:t>
            </a:r>
          </a:p>
          <a:p>
            <a:pPr>
              <a:spcBef>
                <a:spcPct val="50000"/>
              </a:spcBef>
            </a:pPr>
            <a:r>
              <a:rPr lang="en-GB" dirty="0">
                <a:latin typeface="+mn-lt"/>
              </a:rPr>
              <a:t>Film </a:t>
            </a:r>
          </a:p>
          <a:p>
            <a:pPr>
              <a:spcBef>
                <a:spcPct val="50000"/>
              </a:spcBef>
            </a:pPr>
            <a:r>
              <a:rPr lang="en-GB" dirty="0">
                <a:latin typeface="+mn-lt"/>
              </a:rPr>
              <a:t>Studies</a:t>
            </a:r>
          </a:p>
          <a:p>
            <a:pPr>
              <a:spcBef>
                <a:spcPct val="50000"/>
              </a:spcBef>
            </a:pPr>
            <a:r>
              <a:rPr lang="en-GB" dirty="0">
                <a:latin typeface="+mn-lt"/>
              </a:rPr>
              <a:t>Dance</a:t>
            </a:r>
          </a:p>
          <a:p>
            <a:pPr>
              <a:spcBef>
                <a:spcPct val="50000"/>
              </a:spcBef>
            </a:pPr>
            <a:r>
              <a:rPr lang="en-GB" dirty="0">
                <a:latin typeface="+mn-lt"/>
              </a:rPr>
              <a:t>Textiles</a:t>
            </a:r>
          </a:p>
          <a:p>
            <a:pPr>
              <a:spcBef>
                <a:spcPct val="50000"/>
              </a:spcBef>
            </a:pPr>
            <a:endParaRPr lang="en-GB" dirty="0">
              <a:latin typeface="+mn-lt"/>
            </a:endParaRPr>
          </a:p>
          <a:p>
            <a:pPr>
              <a:spcBef>
                <a:spcPct val="50000"/>
              </a:spcBef>
            </a:pPr>
            <a:endParaRPr lang="en-GB" dirty="0">
              <a:latin typeface="+mn-lt"/>
            </a:endParaRPr>
          </a:p>
        </p:txBody>
      </p:sp>
      <p:sp>
        <p:nvSpPr>
          <p:cNvPr id="16390" name="Text Box 7"/>
          <p:cNvSpPr txBox="1">
            <a:spLocks noChangeArrowheads="1"/>
          </p:cNvSpPr>
          <p:nvPr/>
        </p:nvSpPr>
        <p:spPr bwMode="auto">
          <a:xfrm>
            <a:off x="5779144" y="2491328"/>
            <a:ext cx="266382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Scientific Learning</a:t>
            </a:r>
          </a:p>
          <a:p>
            <a:pPr>
              <a:spcBef>
                <a:spcPct val="50000"/>
              </a:spcBef>
            </a:pPr>
            <a:r>
              <a:rPr lang="en-GB" dirty="0">
                <a:latin typeface="+mn-lt"/>
              </a:rPr>
              <a:t>Engineering</a:t>
            </a:r>
          </a:p>
          <a:p>
            <a:pPr>
              <a:spcBef>
                <a:spcPct val="50000"/>
              </a:spcBef>
            </a:pPr>
            <a:r>
              <a:rPr lang="en-GB" dirty="0">
                <a:latin typeface="+mn-lt"/>
              </a:rPr>
              <a:t>Product Design</a:t>
            </a:r>
          </a:p>
          <a:p>
            <a:pPr>
              <a:spcBef>
                <a:spcPct val="50000"/>
              </a:spcBef>
            </a:pPr>
            <a:r>
              <a:rPr lang="en-GB" dirty="0">
                <a:latin typeface="+mn-lt"/>
              </a:rPr>
              <a:t>Food Preparation</a:t>
            </a:r>
          </a:p>
          <a:p>
            <a:pPr>
              <a:spcBef>
                <a:spcPct val="50000"/>
              </a:spcBef>
            </a:pPr>
            <a:r>
              <a:rPr lang="en-GB" dirty="0">
                <a:latin typeface="+mn-lt"/>
              </a:rPr>
              <a:t>Child Development</a:t>
            </a:r>
          </a:p>
          <a:p>
            <a:pPr>
              <a:spcBef>
                <a:spcPct val="50000"/>
              </a:spcBef>
            </a:pPr>
            <a:r>
              <a:rPr lang="en-GB" dirty="0">
                <a:latin typeface="+mn-lt"/>
              </a:rPr>
              <a:t>Computer Science</a:t>
            </a:r>
          </a:p>
          <a:p>
            <a:pPr>
              <a:spcBef>
                <a:spcPct val="50000"/>
              </a:spcBef>
            </a:pPr>
            <a:endParaRPr lang="en-GB" dirty="0">
              <a:latin typeface="+mn-lt"/>
            </a:endParaRPr>
          </a:p>
        </p:txBody>
      </p:sp>
    </p:spTree>
  </p:cSld>
  <p:clrMapOvr>
    <a:masterClrMapping/>
  </p:clrMapOvr>
  <p:transition spd="slow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131840" y="1196752"/>
            <a:ext cx="7327726" cy="903634"/>
          </a:xfrm>
        </p:spPr>
        <p:txBody>
          <a:bodyPr/>
          <a:lstStyle/>
          <a:p>
            <a:pPr eaLnBrk="1" hangingPunct="1"/>
            <a:r>
              <a:rPr lang="en-GB" dirty="0"/>
              <a:t>Choosing courses …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2195736" y="2348880"/>
            <a:ext cx="4967288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-96" charset="2"/>
              <a:buChar char="n"/>
            </a:pPr>
            <a:r>
              <a:rPr lang="en-GB" sz="2400" dirty="0">
                <a:latin typeface="+mn-lt"/>
              </a:rPr>
              <a:t>DO think about your strengths and weaknesses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-96" charset="2"/>
              <a:buChar char="n"/>
            </a:pPr>
            <a:r>
              <a:rPr lang="en-GB" sz="2400" dirty="0">
                <a:latin typeface="+mn-lt"/>
              </a:rPr>
              <a:t>DO choose what you are good at and will enjoy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-96" charset="2"/>
              <a:buChar char="n"/>
            </a:pPr>
            <a:r>
              <a:rPr lang="en-GB" sz="2400" dirty="0">
                <a:latin typeface="+mn-lt"/>
              </a:rPr>
              <a:t>DON’T choose courses based on your friends or teachers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-96" charset="2"/>
              <a:buChar char="n"/>
            </a:pPr>
            <a:r>
              <a:rPr lang="en-GB" sz="2400" dirty="0">
                <a:latin typeface="+mn-lt"/>
              </a:rPr>
              <a:t>DO think about your long-term plans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6466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6466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7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6466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7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6466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943275" y="1412776"/>
            <a:ext cx="3799334" cy="903634"/>
          </a:xfrm>
        </p:spPr>
        <p:txBody>
          <a:bodyPr/>
          <a:lstStyle/>
          <a:p>
            <a:pPr eaLnBrk="1" hangingPunct="1"/>
            <a:r>
              <a:rPr lang="en-GB" dirty="0"/>
              <a:t>Points to consider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2562572"/>
            <a:ext cx="7886700" cy="4351338"/>
          </a:xfrm>
        </p:spPr>
        <p:txBody>
          <a:bodyPr/>
          <a:lstStyle/>
          <a:p>
            <a:pPr eaLnBrk="1" hangingPunct="1"/>
            <a:r>
              <a:rPr lang="en-GB" dirty="0"/>
              <a:t>Some subjects can be taken in the Sixth Form even if not taken at GCSE - </a:t>
            </a:r>
            <a:r>
              <a:rPr lang="en-GB" dirty="0" err="1"/>
              <a:t>eg</a:t>
            </a:r>
            <a:r>
              <a:rPr lang="en-GB" dirty="0"/>
              <a:t> Business</a:t>
            </a:r>
          </a:p>
          <a:p>
            <a:pPr eaLnBrk="1" hangingPunct="1">
              <a:buFont typeface="Wingdings" pitchFamily="-96" charset="2"/>
              <a:buNone/>
            </a:pPr>
            <a:endParaRPr lang="en-GB" dirty="0"/>
          </a:p>
          <a:p>
            <a:pPr eaLnBrk="1" hangingPunct="1"/>
            <a:r>
              <a:rPr lang="en-GB" dirty="0"/>
              <a:t>Others MUST be taken at GCSE in order to be taken in the Sixth Form - </a:t>
            </a:r>
            <a:r>
              <a:rPr lang="en-GB" dirty="0" err="1"/>
              <a:t>eg</a:t>
            </a:r>
            <a:r>
              <a:rPr lang="en-GB" dirty="0"/>
              <a:t> French</a:t>
            </a:r>
          </a:p>
          <a:p>
            <a:pPr eaLnBrk="1" hangingPunct="1">
              <a:buFont typeface="Wingdings" pitchFamily="-96" charset="2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437441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419872" y="1445246"/>
            <a:ext cx="4375398" cy="90363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000" dirty="0"/>
              <a:t>Points to consider</a:t>
            </a:r>
            <a:br>
              <a:rPr lang="en-GB" sz="4000" dirty="0"/>
            </a:br>
            <a:endParaRPr lang="en-GB" sz="4000" dirty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2353841"/>
            <a:ext cx="7886700" cy="43513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GB" sz="2200" b="1" dirty="0"/>
              <a:t>Economics</a:t>
            </a:r>
            <a:r>
              <a:rPr lang="en-GB" sz="2200" dirty="0"/>
              <a:t>  -How do the forces of supply and demand allocate resources in macroeconomic and microeconomic situations.</a:t>
            </a:r>
          </a:p>
          <a:p>
            <a:pPr>
              <a:lnSpc>
                <a:spcPct val="90000"/>
              </a:lnSpc>
            </a:pPr>
            <a:endParaRPr lang="en-GB" sz="2200" dirty="0"/>
          </a:p>
          <a:p>
            <a:pPr>
              <a:lnSpc>
                <a:spcPct val="90000"/>
              </a:lnSpc>
            </a:pPr>
            <a:r>
              <a:rPr lang="en-GB" sz="2200" b="1" dirty="0"/>
              <a:t>Computer Science  -</a:t>
            </a:r>
            <a:r>
              <a:rPr lang="en-GB" sz="2200" dirty="0"/>
              <a:t> Investigation, design and production of coded solutions to problems</a:t>
            </a:r>
          </a:p>
          <a:p>
            <a:pPr>
              <a:lnSpc>
                <a:spcPct val="90000"/>
              </a:lnSpc>
            </a:pPr>
            <a:endParaRPr lang="en-GB" sz="2200" dirty="0"/>
          </a:p>
          <a:p>
            <a:pPr>
              <a:lnSpc>
                <a:spcPct val="90000"/>
              </a:lnSpc>
            </a:pPr>
            <a:r>
              <a:rPr lang="en-GB" sz="2200" b="1" dirty="0"/>
              <a:t>Engineering</a:t>
            </a:r>
            <a:r>
              <a:rPr lang="en-GB" sz="2200" dirty="0"/>
              <a:t>  - The application of Maths and Science to solve practical problems</a:t>
            </a:r>
          </a:p>
          <a:p>
            <a:pPr>
              <a:lnSpc>
                <a:spcPct val="90000"/>
              </a:lnSpc>
            </a:pPr>
            <a:endParaRPr lang="en-GB" sz="2200" dirty="0"/>
          </a:p>
          <a:p>
            <a:pPr>
              <a:lnSpc>
                <a:spcPct val="90000"/>
              </a:lnSpc>
            </a:pPr>
            <a:r>
              <a:rPr lang="en-GB" sz="2200" dirty="0"/>
              <a:t>These are challenging academic courses where a high level of logical and mathematical ability is desirable.</a:t>
            </a:r>
          </a:p>
          <a:p>
            <a:pPr>
              <a:lnSpc>
                <a:spcPct val="90000"/>
              </a:lnSpc>
            </a:pPr>
            <a:endParaRPr lang="en-GB" sz="2200" dirty="0"/>
          </a:p>
          <a:p>
            <a:pPr eaLnBrk="1" hangingPunct="1">
              <a:lnSpc>
                <a:spcPct val="90000"/>
              </a:lnSpc>
              <a:buFont typeface="Wingdings" pitchFamily="-96" charset="2"/>
              <a:buNone/>
            </a:pPr>
            <a:r>
              <a:rPr lang="en-GB" sz="2200" dirty="0"/>
              <a:t>    </a:t>
            </a:r>
          </a:p>
          <a:p>
            <a:pPr eaLnBrk="1" hangingPunct="1">
              <a:lnSpc>
                <a:spcPct val="90000"/>
              </a:lnSpc>
              <a:buFont typeface="Wingdings" pitchFamily="-96" charset="2"/>
              <a:buNone/>
            </a:pPr>
            <a:endParaRPr lang="en-GB" sz="2200" dirty="0"/>
          </a:p>
          <a:p>
            <a:pPr eaLnBrk="1" hangingPunct="1">
              <a:lnSpc>
                <a:spcPct val="90000"/>
              </a:lnSpc>
              <a:buFont typeface="Wingdings" pitchFamily="-96" charset="2"/>
              <a:buNone/>
            </a:pPr>
            <a:endParaRPr lang="en-GB" sz="2200" dirty="0"/>
          </a:p>
          <a:p>
            <a:pPr eaLnBrk="1" hangingPunct="1">
              <a:lnSpc>
                <a:spcPct val="90000"/>
              </a:lnSpc>
              <a:buFont typeface="Wingdings" pitchFamily="-96" charset="2"/>
              <a:buNone/>
            </a:pPr>
            <a:endParaRPr lang="en-GB" sz="2200" dirty="0"/>
          </a:p>
          <a:p>
            <a:pPr eaLnBrk="1" hangingPunct="1">
              <a:lnSpc>
                <a:spcPct val="90000"/>
              </a:lnSpc>
              <a:buFont typeface="Wingdings" pitchFamily="-96" charset="2"/>
              <a:buNone/>
            </a:pPr>
            <a:endParaRPr lang="en-GB" sz="2200" dirty="0"/>
          </a:p>
          <a:p>
            <a:pPr eaLnBrk="1" hangingPunct="1">
              <a:lnSpc>
                <a:spcPct val="90000"/>
              </a:lnSpc>
              <a:buFont typeface="Wingdings" pitchFamily="-96" charset="2"/>
              <a:buNone/>
            </a:pPr>
            <a:endParaRPr lang="en-GB" sz="2200" dirty="0"/>
          </a:p>
        </p:txBody>
      </p:sp>
    </p:spTree>
  </p:cSld>
  <p:clrMapOvr>
    <a:masterClrMapping/>
  </p:clrMapOvr>
  <p:transition spd="slow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59832" y="1412776"/>
            <a:ext cx="7886700" cy="1325563"/>
          </a:xfrm>
        </p:spPr>
        <p:txBody>
          <a:bodyPr/>
          <a:lstStyle/>
          <a:p>
            <a:pPr eaLnBrk="1" hangingPunct="1"/>
            <a:r>
              <a:rPr lang="en-GB" dirty="0"/>
              <a:t>Recent Courses Introduced</a:t>
            </a:r>
            <a:br>
              <a:rPr lang="en-GB" dirty="0"/>
            </a:br>
            <a:endParaRPr lang="en-GB" dirty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1115616" y="2924944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b="1" dirty="0"/>
              <a:t>Cambridge National Certificate</a:t>
            </a:r>
          </a:p>
          <a:p>
            <a:pPr eaLnBrk="1" hangingPunct="1"/>
            <a:r>
              <a:rPr lang="en-GB" sz="1800" dirty="0"/>
              <a:t>Child Development</a:t>
            </a:r>
          </a:p>
          <a:p>
            <a:pPr marL="0" indent="0" eaLnBrk="1" hangingPunct="1">
              <a:buNone/>
            </a:pPr>
            <a:r>
              <a:rPr lang="en-GB" sz="1800" b="1" dirty="0"/>
              <a:t>Technical Awards</a:t>
            </a:r>
          </a:p>
          <a:p>
            <a:r>
              <a:rPr lang="en-GB" sz="1800" dirty="0"/>
              <a:t>Engineering</a:t>
            </a:r>
          </a:p>
          <a:p>
            <a:pPr marL="0" indent="0">
              <a:buNone/>
            </a:pPr>
            <a:r>
              <a:rPr lang="en-GB" sz="1800" b="1" dirty="0"/>
              <a:t>BTEC Tech Award </a:t>
            </a:r>
            <a:r>
              <a:rPr lang="en-GB" sz="1800" dirty="0"/>
              <a:t>in Performing Arts (Acting)</a:t>
            </a:r>
          </a:p>
          <a:p>
            <a:pPr eaLnBrk="1" hangingPunct="1"/>
            <a:r>
              <a:rPr lang="en-GB" sz="1800" dirty="0"/>
              <a:t>These are all GCSE equivalent Level 2 course where there is a greater emphasis on internal assessment instead of external exams</a:t>
            </a:r>
          </a:p>
          <a:p>
            <a:pPr eaLnBrk="1" hangingPunct="1"/>
            <a:endParaRPr lang="en-GB" sz="1800" dirty="0"/>
          </a:p>
          <a:p>
            <a:pPr eaLnBrk="1" hangingPunct="1">
              <a:buFont typeface="Wingdings" pitchFamily="-96" charset="2"/>
              <a:buNone/>
            </a:pPr>
            <a:endParaRPr lang="en-GB" sz="1800" dirty="0"/>
          </a:p>
        </p:txBody>
      </p:sp>
    </p:spTree>
  </p:cSld>
  <p:clrMapOvr>
    <a:masterClrMapping/>
  </p:clrMapOvr>
  <p:transition spd="slow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784" y="1844824"/>
            <a:ext cx="7886700" cy="1325563"/>
          </a:xfrm>
        </p:spPr>
        <p:txBody>
          <a:bodyPr/>
          <a:lstStyle/>
          <a:p>
            <a:pPr eaLnBrk="1" hangingPunct="1"/>
            <a:r>
              <a:rPr lang="en-GB" dirty="0"/>
              <a:t>Points to consider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1115616" y="3356992"/>
            <a:ext cx="8229600" cy="4525963"/>
          </a:xfrm>
        </p:spPr>
        <p:txBody>
          <a:bodyPr/>
          <a:lstStyle/>
          <a:p>
            <a:pPr eaLnBrk="1" hangingPunct="1"/>
            <a:r>
              <a:rPr lang="en-GB" dirty="0"/>
              <a:t>Separate Science is taken  in core science lessons not as one of your option choices</a:t>
            </a:r>
          </a:p>
          <a:p>
            <a:pPr eaLnBrk="1" hangingPunct="1">
              <a:buFont typeface="Wingdings" pitchFamily="-96" charset="2"/>
              <a:buNone/>
            </a:pPr>
            <a:endParaRPr lang="en-GB" dirty="0"/>
          </a:p>
          <a:p>
            <a:pPr eaLnBrk="1" hangingPunct="1"/>
            <a:r>
              <a:rPr lang="en-GB" dirty="0"/>
              <a:t>GCSE PE is one of your option choices. It is no longer taken in core PE time.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4112</TotalTime>
  <Words>594</Words>
  <Application>Microsoft Office PowerPoint</Application>
  <PresentationFormat>On-screen Show (4:3)</PresentationFormat>
  <Paragraphs>156</Paragraphs>
  <Slides>23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Wingdings</vt:lpstr>
      <vt:lpstr>Office Theme</vt:lpstr>
      <vt:lpstr> </vt:lpstr>
      <vt:lpstr> </vt:lpstr>
      <vt:lpstr>What MUST I take?</vt:lpstr>
      <vt:lpstr>What may I CHOOSE?</vt:lpstr>
      <vt:lpstr>Choosing courses …</vt:lpstr>
      <vt:lpstr>Points to consider</vt:lpstr>
      <vt:lpstr>Points to consider </vt:lpstr>
      <vt:lpstr>Recent Courses Introduced </vt:lpstr>
      <vt:lpstr>Points to consider</vt:lpstr>
      <vt:lpstr>English Baccalaureate </vt:lpstr>
      <vt:lpstr>Remember …</vt:lpstr>
      <vt:lpstr>Who can help?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Company>King Edward VI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Pathways</dc:title>
  <dc:creator>UP</dc:creator>
  <cp:lastModifiedBy>Stuart Whiting</cp:lastModifiedBy>
  <cp:revision>170</cp:revision>
  <cp:lastPrinted>2023-01-24T15:43:15Z</cp:lastPrinted>
  <dcterms:created xsi:type="dcterms:W3CDTF">2006-02-04T14:51:24Z</dcterms:created>
  <dcterms:modified xsi:type="dcterms:W3CDTF">2023-02-03T12:39:00Z</dcterms:modified>
</cp:coreProperties>
</file>