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5" r:id="rId5"/>
    <p:sldId id="259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E4857-66D3-4815-450A-92C360CE9CAA}" v="96" dt="2022-06-28T14:06:07.901"/>
    <p1510:client id="{135FA5C2-60A7-B4BD-0CF1-7AC7FF6314E2}" v="559" dt="2022-06-28T11:34:38.635"/>
    <p1510:client id="{1D8D28F6-D21D-39F5-15D1-A2B49B333965}" v="192" dt="2022-06-28T12:17:20.695"/>
    <p1510:client id="{2C0FAD75-91A3-BDC7-2BE6-EA59728A52BD}" v="272" dt="2022-06-28T13:46:17.526"/>
    <p1510:client id="{319D0675-8B72-4CFF-B8BE-E8A696C334A3}" v="278" dt="2022-06-21T11:18:03.979"/>
    <p1510:client id="{524FE258-7691-EF72-B691-72110181AECA}" v="8" dt="2022-06-28T11:43:29.693"/>
    <p1510:client id="{5C218BDE-10B1-1079-59A3-69AD651903C0}" v="226" dt="2022-06-28T10:09:13.875"/>
    <p1510:client id="{6A563E75-AC6C-491A-9C76-700270641ABA}" v="122" dt="2022-06-28T09:20:57.774"/>
    <p1510:client id="{8D684644-9B1E-D129-9F9F-1B171CD1E110}" v="1" dt="2022-06-28T14:07:17.627"/>
    <p1510:client id="{9380DBAC-5D79-B77D-82FB-ADBE9B6014D5}" v="3" dt="2022-06-28T11:54:02.989"/>
    <p1510:client id="{AD93FC77-8502-8549-5C79-7C172B00FB7A}" v="16" dt="2022-06-28T11:52:16.840"/>
    <p1510:client id="{D9E4A732-D138-CD5E-177C-8A6E5B8AB15B}" v="1" dt="2022-06-28T14:16:33.873"/>
    <p1510:client id="{DA732B46-F05D-4FAE-4EF0-B112F1102629}" v="17" dt="2022-06-28T11:48:07.695"/>
    <p1510:client id="{ECBA9D5A-3DCB-D50C-5EFA-6227F7844BA0}" v="6" dt="2022-06-28T11:40:10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888E4-D32B-44AF-A539-CFD3D20DB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9C16C-E0ED-43AD-8A1D-8C0215157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8270-09B6-481A-AC02-353A6D15398B}" type="datetime1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6DFD2-7AC5-47F5-89DC-6AA2CFD3B8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3EDFD-ECBC-491F-83E9-1163C49E5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E710-C8C4-44C7-9640-E0FC23009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1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8T14:01:28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10413 9195 16383 0 0,'0'-5'0'0'0,"-5"-2"0"0"0,-2-6 0 0 0,-6 1 0 0 0,-5 1 0 0 0,1-2 0 0 0,2-5 0 0 0,-1 1 0 0 0,-4 4 0 0 0,3-2 0 0 0,-3 1 0 0 0,-2 4 0 0 0,3-2 0 0 0,-2 1 0 0 0,-2 2 0 0 0,3-2 0 0 0,-1 0 0 0 0,-2 3 0 0 0,3-4 0 0 0,0 1 0 0 0,-3 2 0 0 0,3-2 0 0 0,-1 0 0 0 0,-1 2 0 0 0,-4 2 0 0 0,4-2 0 0 0,0 0 0 0 0,-2 1 0 0 0,-2 3 0 0 0,-2 1 0 0 0,3-3 0 0 0,2-1 0 0 0,-2 1 0 0 0,4-4 0 0 0,0 1 0 0 0,-2 1 0 0 0,-2 2 0 0 0,-2 3 0 0 0,3-3 0 0 0,0-1 0 0 0,0 1 0 0 0,-3 1 0 0 0,-1 3 0 0 0,-1 1 0 0 0,-2 1 0 0 0,0 1 0 0 0,-1 0 0 0 0,0 0 0 0 0,0 1 0 0 0,0-1 0 0 0,0 0 0 0 0,0 0 0 0 0,1 0 0 0 0,-1 0 0 0 0,1 0 0 0 0,-1 0 0 0 0,0 0 0 0 0,1 0 0 0 0,-1 0 0 0 0,1 0 0 0 0,-1 0 0 0 0,0 0 0 0 0,1 0 0 0 0,-1 0 0 0 0,1 0 0 0 0,-1 0 0 0 0,0 0 0 0 0,1 0 0 0 0,-1 0 0 0 0,6 6 0 0 0,2 1 0 0 0,-1 0 0 0 0,-1-2 0 0 0,3 5 0 0 0,1-1 0 0 0,-1-1 0 0 0,-3-2 0 0 0,-1-2 0 0 0,-3-2 0 0 0,0-1 0 0 0,4 5 0 0 0,1 1 0 0 0,0-1 0 0 0,4 5 0 0 0,0-1 0 0 0,-2-1 0 0 0,4 3 0 0 0,-2 0 0 0 0,4 2 0 0 0,-1 0 0 0 0,3 2 0 0 0,-2-1 0 0 0,-3-3 0 0 0,2 1 0 0 0,4 4 0 0 0,-1 0 0 0 0,2 1 0 0 0,3 4 0 0 0,-2-2 0 0 0,1 0 0 0 0,2 3 0 0 0,3 3 0 0 0,3 2 0 0 0,1 2 0 0 0,1 1 0 0 0,1 1 0 0 0,1 0 0 0 0,-1 0 0 0 0,1 0 0 0 0,-1 0 0 0 0,1 0 0 0 0,-1-1 0 0 0,0 1 0 0 0,0 0 0 0 0,0-1 0 0 0,5-5 0 0 0,2-1 0 0 0,0 0 0 0 0,4-5 0 0 0,5-5 0 0 0,1 1 0 0 0,-4 2 0 0 0,3-2 0 0 0,2-3 0 0 0,0 1 0 0 0,1-2 0 0 0,3-2 0 0 0,-2 1 0 0 0,1 0 0 0 0,2-2 0 0 0,-3 2 0 0 0,1 0 0 0 0,2-2 0 0 0,-3 2 0 0 0,0 0 0 0 0,3-2 0 0 0,2-2 0 0 0,3-4 0 0 0,-4 5 0 0 0,0 0 0 0 0,0-1 0 0 0,3-2 0 0 0,1-2 0 0 0,2-1 0 0 0,0-1 0 0 0,2-1 0 0 0,0 0 0 0 0,-1 0 0 0 0,1-1 0 0 0,0 1 0 0 0,0 0 0 0 0,0 0 0 0 0,0 0 0 0 0,-1 0 0 0 0,1 0 0 0 0,-1 0 0 0 0,1 0 0 0 0,0 0 0 0 0,-1 0 0 0 0,1 0 0 0 0,-1 0 0 0 0,1 0 0 0 0,-1 0 0 0 0,1 0 0 0 0,0 0 0 0 0,-1 0 0 0 0,1 0 0 0 0,-1 0 0 0 0,1 0 0 0 0,0 0 0 0 0,-1 0 0 0 0,1 0 0 0 0,-1 0 0 0 0,1 0 0 0 0,0 0 0 0 0,-1 0 0 0 0,1 0 0 0 0,-1 0 0 0 0,1 0 0 0 0,0 0 0 0 0,-1 0 0 0 0,6 0 0 0 0,2 0 0 0 0,-1 0 0 0 0,-1 0 0 0 0,-1 0 0 0 0,-2 0 0 0 0,-1 0 0 0 0,-7-6 0 0 0,-1-1 0 0 0,-1 0 0 0 0,-3-3 0 0 0,-1-1 0 0 0,2 1 0 0 0,3 3 0 0 0,-3-2 0 0 0,0-1 0 0 0,1 2 0 0 0,-2-3 0 0 0,0 0 0 0 0,1 3 0 0 0,-2-4 0 0 0,1 1 0 0 0,-4-4 0 0 0,1 2 0 0 0,3 2 0 0 0,-2-2 0 0 0,0 1 0 0 0,-2-2 0 0 0,-4-5 0 0 0,-5-4 0 0 0,2 1 0 0 0,0 0 0 0 0,-3-2 0 0 0,-2-3 0 0 0,-2-1 0 0 0,-1-2 0 0 0,-2-1 0 0 0,0-1 0 0 0,0 0 0 0 0,0 0 0 0 0,-1 0 0 0 0,1 0 0 0 0,0 0 0 0 0,-1 0 0 0 0,-4 6 0 0 0,-2 2 0 0 0,-5 4 0 0 0,-1 1 0 0 0,-3 4 0 0 0,-4 4 0 0 0,0-2 0 0 0,5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8T14:01:28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15796 12700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958C3-B6BA-4AFE-8551-1B472A9A8B12}" type="datetime1">
              <a:rPr lang="en-GB" smtClean="0"/>
              <a:pPr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E22C-2DC9-4D9D-BE2D-CAADD292D7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4123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BE22C-2DC9-4D9D-BE2D-CAADD292D7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BE22C-2DC9-4D9D-BE2D-CAADD292D7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3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BE22C-2DC9-4D9D-BE2D-CAADD292D7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9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3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5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GVopFzq5M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rua65bHjMw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-ed.suffolk.sch.uk/essentials/careers/" TargetMode="External"/><Relationship Id="rId2" Type="http://schemas.openxmlformats.org/officeDocument/2006/relationships/hyperlink" Target="https://www.king-ed.suffolk.sch.uk/essentials/careers/post-1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evels.gov.uk/studen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ccessatschool.org/advicedetails/545/What-are-vocational-qualifications%3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-ed.suffolk.sch.uk/essentials/careers/" TargetMode="External"/><Relationship Id="rId2" Type="http://schemas.openxmlformats.org/officeDocument/2006/relationships/hyperlink" Target="https://www.king-ed.suffolk.sch.uk/essentials/careers/post-1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ree Images : wing, staircase, line, blue, climbing, stairs, steps to ...">
            <a:extLst>
              <a:ext uri="{FF2B5EF4-FFF2-40B4-BE49-F238E27FC236}">
                <a16:creationId xmlns:a16="http://schemas.microsoft.com/office/drawing/2014/main" id="{E2CBED77-AB2D-C311-BA31-9B676A87E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84687" y="-103484"/>
            <a:ext cx="12191979" cy="6858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87" y="568215"/>
            <a:ext cx="10236872" cy="1843381"/>
          </a:xfrm>
        </p:spPr>
        <p:txBody>
          <a:bodyPr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6600" b="1">
                <a:solidFill>
                  <a:srgbClr val="002060"/>
                </a:solidFill>
                <a:latin typeface="Century Gothic"/>
              </a:rPr>
              <a:t>Year 10s</a:t>
            </a:r>
            <a:br>
              <a:rPr lang="en-GB" sz="6600" b="1">
                <a:latin typeface="Century Gothic"/>
              </a:rPr>
            </a:br>
            <a:r>
              <a:rPr lang="en-GB" sz="6600" b="1">
                <a:solidFill>
                  <a:srgbClr val="002060"/>
                </a:solidFill>
                <a:latin typeface="Century Gothic"/>
              </a:rPr>
              <a:t>Looking ahead...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040" y="5071741"/>
            <a:ext cx="10666553" cy="966728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en-GB" sz="6600" b="1">
                <a:solidFill>
                  <a:srgbClr val="FA4A05"/>
                </a:solidFill>
                <a:latin typeface="Century Gothic"/>
              </a:rPr>
              <a:t>Choosing your next steps </a:t>
            </a:r>
            <a:endParaRPr lang="en-GB" sz="6600" b="1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BBB46-905D-92F5-4FE4-9092C21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02" y="1355314"/>
            <a:ext cx="4364607" cy="1697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spc="-100" dirty="0">
                <a:solidFill>
                  <a:srgbClr val="002060"/>
                </a:solidFill>
                <a:latin typeface="Century Gothic"/>
              </a:rPr>
              <a:t>NOW...</a:t>
            </a:r>
            <a:br>
              <a:rPr lang="en-US" sz="4800" b="1" spc="-100" dirty="0">
                <a:latin typeface="Century Gothic"/>
              </a:rPr>
            </a:br>
            <a:r>
              <a:rPr lang="en-US" sz="4800" b="1" spc="-100" dirty="0">
                <a:latin typeface="Century Gothic"/>
              </a:rPr>
              <a:t>Over to You!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742A-04EC-F2E7-B9D8-ED3AAB8B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1" y="3567052"/>
            <a:ext cx="6063155" cy="2392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</a:rPr>
              <a:t>Explore T-Levels &amp; Vocational courses at... 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DD93A3A-E9B0-C201-4674-7C64CBD7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33" y="2504787"/>
            <a:ext cx="5875563" cy="29434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7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DF2B16-F359-D6C0-7588-4A9C0CBC5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33" t="9580" r="1051" b="6891"/>
          <a:stretch/>
        </p:blipFill>
        <p:spPr>
          <a:xfrm>
            <a:off x="2404" y="1117"/>
            <a:ext cx="12159912" cy="6858004"/>
          </a:xfrm>
        </p:spPr>
      </p:pic>
    </p:spTree>
    <p:extLst>
      <p:ext uri="{BB962C8B-B14F-4D97-AF65-F5344CB8AC3E}">
        <p14:creationId xmlns:p14="http://schemas.microsoft.com/office/powerpoint/2010/main" val="151998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AE8095-20DA-CA00-C51D-8EE9FB91D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08" t="14677" r="15552" b="3483"/>
          <a:stretch/>
        </p:blipFill>
        <p:spPr>
          <a:xfrm>
            <a:off x="1344434" y="1116"/>
            <a:ext cx="10692383" cy="6858004"/>
          </a:xfrm>
        </p:spPr>
      </p:pic>
    </p:spTree>
    <p:extLst>
      <p:ext uri="{BB962C8B-B14F-4D97-AF65-F5344CB8AC3E}">
        <p14:creationId xmlns:p14="http://schemas.microsoft.com/office/powerpoint/2010/main" val="323150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able&#10;&#10;Description automatically generated">
            <a:extLst>
              <a:ext uri="{FF2B5EF4-FFF2-40B4-BE49-F238E27FC236}">
                <a16:creationId xmlns:a16="http://schemas.microsoft.com/office/drawing/2014/main" id="{72A285AD-8E41-7BFA-0C12-72E6E770B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2" t="10448" r="15708" b="3980"/>
          <a:stretch/>
        </p:blipFill>
        <p:spPr>
          <a:xfrm>
            <a:off x="1651508" y="1116"/>
            <a:ext cx="9941716" cy="6858006"/>
          </a:xfrm>
        </p:spPr>
      </p:pic>
    </p:spTree>
    <p:extLst>
      <p:ext uri="{BB962C8B-B14F-4D97-AF65-F5344CB8AC3E}">
        <p14:creationId xmlns:p14="http://schemas.microsoft.com/office/powerpoint/2010/main" val="394487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DF2B16-F359-D6C0-7588-4A9C0CBC5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33" t="9580" r="1051" b="6891"/>
          <a:stretch/>
        </p:blipFill>
        <p:spPr>
          <a:xfrm>
            <a:off x="2404" y="1117"/>
            <a:ext cx="12159912" cy="685800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CDDC11-CD04-CAB3-B017-5C908A8C22D5}"/>
                  </a:ext>
                </a:extLst>
              </p14:cNvPr>
              <p14:cNvContentPartPr/>
              <p14:nvPr/>
            </p14:nvContentPartPr>
            <p14:xfrm>
              <a:off x="3297383" y="2945062"/>
              <a:ext cx="895350" cy="4095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CDDC11-CD04-CAB3-B017-5C908A8C2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9483" y="2927473"/>
                <a:ext cx="930792" cy="445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3E0A2D-F372-C102-F1F5-AD4DBC690AD7}"/>
                  </a:ext>
                </a:extLst>
              </p14:cNvPr>
              <p14:cNvContentPartPr/>
              <p14:nvPr/>
            </p14:nvContentPartPr>
            <p14:xfrm>
              <a:off x="6630537" y="4628866"/>
              <a:ext cx="9524" cy="952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3E0A2D-F372-C102-F1F5-AD4DBC690A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3861" y="4152666"/>
                <a:ext cx="952400" cy="9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00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ree Images : wing, staircase, line, blue, climbing, stairs, steps to ...">
            <a:extLst>
              <a:ext uri="{FF2B5EF4-FFF2-40B4-BE49-F238E27FC236}">
                <a16:creationId xmlns:a16="http://schemas.microsoft.com/office/drawing/2014/main" id="{E2CBED77-AB2D-C311-BA31-9B676A87E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37650" y="206960"/>
            <a:ext cx="12191979" cy="6858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0" y="1010363"/>
            <a:ext cx="10236872" cy="1843381"/>
          </a:xfrm>
        </p:spPr>
        <p:txBody>
          <a:bodyPr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 b="1" dirty="0">
                <a:solidFill>
                  <a:srgbClr val="002060"/>
                </a:solidFill>
                <a:latin typeface="Century Gothic"/>
              </a:rPr>
              <a:t>Year 10s</a:t>
            </a:r>
            <a:r>
              <a:rPr lang="en-GB" sz="6600" b="1" dirty="0">
                <a:solidFill>
                  <a:schemeClr val="bg1"/>
                </a:solidFill>
                <a:latin typeface="Century Gothic"/>
              </a:rPr>
              <a:t>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670" y="3020925"/>
            <a:ext cx="10666553" cy="966728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r>
              <a:rPr lang="en-GB" sz="6600" b="1" dirty="0">
                <a:solidFill>
                  <a:srgbClr val="FA4A05"/>
                </a:solidFill>
                <a:latin typeface="Century Gothic"/>
              </a:rPr>
              <a:t>Enjoy exploring </a:t>
            </a:r>
            <a:r>
              <a:rPr lang="en-GB" sz="6600" b="1" dirty="0">
                <a:solidFill>
                  <a:schemeClr val="bg1"/>
                </a:solidFill>
                <a:latin typeface="Century Gothic"/>
              </a:rPr>
              <a:t>your</a:t>
            </a:r>
            <a:r>
              <a:rPr lang="en-GB" sz="6600" b="1" dirty="0">
                <a:solidFill>
                  <a:srgbClr val="FA4A05"/>
                </a:solidFill>
                <a:latin typeface="Century Gothic"/>
              </a:rPr>
              <a:t> next steps </a:t>
            </a:r>
            <a:endParaRPr lang="en-GB" sz="6600" b="1" dirty="0">
              <a:latin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BF9C0-2527-24C7-1845-A27DCED4C0CA}"/>
              </a:ext>
            </a:extLst>
          </p:cNvPr>
          <p:cNvSpPr txBox="1"/>
          <p:nvPr/>
        </p:nvSpPr>
        <p:spPr>
          <a:xfrm>
            <a:off x="6389512" y="5900326"/>
            <a:ext cx="5678308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Century Gothic"/>
              </a:rPr>
              <a:t>Miss Hahn</a:t>
            </a:r>
            <a:r>
              <a:rPr lang="en-US" sz="2200" dirty="0">
                <a:latin typeface="Century Gothic"/>
              </a:rPr>
              <a:t>: </a:t>
            </a:r>
            <a:r>
              <a:rPr lang="en-US" sz="2200" b="1" dirty="0">
                <a:latin typeface="Century Gothic"/>
              </a:rPr>
              <a:t>ahn@king-ed.suffolk.sch.uk</a:t>
            </a:r>
          </a:p>
        </p:txBody>
      </p:sp>
    </p:spTree>
    <p:extLst>
      <p:ext uri="{BB962C8B-B14F-4D97-AF65-F5344CB8AC3E}">
        <p14:creationId xmlns:p14="http://schemas.microsoft.com/office/powerpoint/2010/main" val="8867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ree Images : wing, staircase, line, blue, climbing, stairs, steps to ...">
            <a:extLst>
              <a:ext uri="{FF2B5EF4-FFF2-40B4-BE49-F238E27FC236}">
                <a16:creationId xmlns:a16="http://schemas.microsoft.com/office/drawing/2014/main" id="{E2CBED77-AB2D-C311-BA31-9B676A87E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806" y="-210354"/>
            <a:ext cx="6623024" cy="1818389"/>
          </a:xfrm>
        </p:spPr>
        <p:txBody>
          <a:bodyPr rtlCol="0" anchor="t">
            <a:normAutofit fontScale="90000"/>
          </a:bodyPr>
          <a:lstStyle/>
          <a:p>
            <a:br>
              <a:rPr lang="en-GB" sz="6600" b="1">
                <a:latin typeface="Century Gothic"/>
              </a:rPr>
            </a:br>
            <a:r>
              <a:rPr lang="en-GB" sz="7200" b="1">
                <a:solidFill>
                  <a:srgbClr val="002060"/>
                </a:solidFill>
                <a:latin typeface="Century Gothic"/>
              </a:rPr>
              <a:t>Let's look at...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0585" y="3794017"/>
            <a:ext cx="9012674" cy="2105306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/>
            <a:r>
              <a:rPr lang="en-GB" sz="6000" b="1">
                <a:solidFill>
                  <a:srgbClr val="FA4A05"/>
                </a:solidFill>
                <a:latin typeface="Century Gothic"/>
              </a:rPr>
              <a:t>T-Levels </a:t>
            </a:r>
            <a:br>
              <a:rPr lang="en-GB" sz="6000" b="1">
                <a:solidFill>
                  <a:srgbClr val="FA4A05"/>
                </a:solidFill>
                <a:latin typeface="Century Gothic"/>
              </a:rPr>
            </a:br>
            <a:r>
              <a:rPr lang="en-GB" sz="6000" b="1">
                <a:solidFill>
                  <a:srgbClr val="FA4A05"/>
                </a:solidFill>
                <a:latin typeface="Century Gothic"/>
              </a:rPr>
              <a:t>&amp;</a:t>
            </a:r>
            <a:br>
              <a:rPr lang="en-GB" sz="6000" b="1">
                <a:latin typeface="Century Gothic"/>
              </a:rPr>
            </a:br>
            <a:r>
              <a:rPr lang="en-GB" sz="6000" b="1">
                <a:solidFill>
                  <a:srgbClr val="FA4A05"/>
                </a:solidFill>
                <a:latin typeface="Century Gothic"/>
              </a:rPr>
              <a:t> Vocational qualifications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57591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6C294-533E-4ACD-3CF3-CC865DB7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" y="1458515"/>
            <a:ext cx="3122209" cy="15492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-100" dirty="0">
                <a:solidFill>
                  <a:srgbClr val="002060"/>
                </a:solidFill>
                <a:latin typeface="Century Gothic"/>
              </a:rPr>
              <a:t>What are </a:t>
            </a:r>
            <a:br>
              <a:rPr lang="en-US" sz="4800" b="1" spc="-100" dirty="0">
                <a:latin typeface="Century Gothic"/>
              </a:rPr>
            </a:br>
            <a:r>
              <a:rPr lang="en-US" sz="4800" b="1" spc="-100" dirty="0">
                <a:solidFill>
                  <a:srgbClr val="FA4A05"/>
                </a:solidFill>
                <a:latin typeface="Century Gothic"/>
              </a:rPr>
              <a:t>T-Levels</a:t>
            </a:r>
            <a:r>
              <a:rPr lang="en-US" sz="4800" b="1" spc="-100" dirty="0">
                <a:solidFill>
                  <a:srgbClr val="002060"/>
                </a:solidFill>
                <a:latin typeface="Century Gothic"/>
              </a:rPr>
              <a:t>?</a:t>
            </a:r>
            <a:endParaRPr lang="en-US" sz="4800" spc="-100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nline Media 3" title="T Levels - the next level qualification">
            <a:hlinkClick r:id="" action="ppaction://media"/>
            <a:extLst>
              <a:ext uri="{FF2B5EF4-FFF2-40B4-BE49-F238E27FC236}">
                <a16:creationId xmlns:a16="http://schemas.microsoft.com/office/drawing/2014/main" id="{372C8960-EF6A-7EA2-83B4-11679C1AE5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4445" y="2117"/>
            <a:ext cx="9068739" cy="67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8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6C294-533E-4ACD-3CF3-CC865DB7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" y="82365"/>
            <a:ext cx="3258688" cy="50749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spc="-100" dirty="0">
                <a:solidFill>
                  <a:srgbClr val="002060"/>
                </a:solidFill>
                <a:latin typeface="Century Gothic"/>
              </a:rPr>
              <a:t>What do students, teachers and employers say about </a:t>
            </a:r>
            <a:br>
              <a:rPr lang="en-US" sz="4400" b="1" spc="-100" dirty="0">
                <a:latin typeface="Century Gothic"/>
              </a:rPr>
            </a:br>
            <a:r>
              <a:rPr lang="en-US" sz="4400" b="1" spc="-100" dirty="0">
                <a:solidFill>
                  <a:srgbClr val="FA4A05"/>
                </a:solidFill>
                <a:latin typeface="Century Gothic"/>
              </a:rPr>
              <a:t>T-Levels</a:t>
            </a:r>
            <a:r>
              <a:rPr lang="en-US" sz="4400" b="1" spc="-100" dirty="0">
                <a:latin typeface="Century Gothic"/>
              </a:rPr>
              <a:t> </a:t>
            </a:r>
            <a:r>
              <a:rPr lang="en-US" sz="4400" b="1" spc="-100" dirty="0">
                <a:solidFill>
                  <a:srgbClr val="002060"/>
                </a:solidFill>
                <a:latin typeface="Century Gothic"/>
              </a:rPr>
              <a:t>?</a:t>
            </a:r>
            <a:endParaRPr lang="en-US" sz="4400" spc="-10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4" name="Online Media 3" title="What are T Levels">
            <a:hlinkClick r:id="" action="ppaction://media"/>
            <a:extLst>
              <a:ext uri="{FF2B5EF4-FFF2-40B4-BE49-F238E27FC236}">
                <a16:creationId xmlns:a16="http://schemas.microsoft.com/office/drawing/2014/main" id="{340A95D7-F525-6A69-F389-1577E3E10B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37417" y="-20501"/>
            <a:ext cx="8744254" cy="687947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679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B46-905D-92F5-4FE4-9092C21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1" y="982725"/>
            <a:ext cx="3380221" cy="3095998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rgbClr val="002060"/>
                </a:solidFill>
                <a:latin typeface="Century Gothic"/>
              </a:rPr>
              <a:t>Where can I study</a:t>
            </a:r>
            <a:r>
              <a:rPr lang="en-US" sz="5400" b="1" dirty="0">
                <a:solidFill>
                  <a:srgbClr val="002060"/>
                </a:solidFill>
                <a:latin typeface="Century Gothic"/>
              </a:rPr>
              <a:t> </a:t>
            </a:r>
            <a:br>
              <a:rPr lang="en-US" sz="5400" b="1" dirty="0">
                <a:latin typeface="Century Gothic"/>
              </a:rPr>
            </a:br>
            <a:r>
              <a:rPr lang="en-US" sz="5400" b="1" dirty="0">
                <a:solidFill>
                  <a:srgbClr val="FA4A05"/>
                </a:solidFill>
                <a:latin typeface="Century Gothic"/>
              </a:rPr>
              <a:t>T-Levels</a:t>
            </a:r>
            <a:r>
              <a:rPr lang="en-US" sz="5400" b="1" dirty="0">
                <a:solidFill>
                  <a:srgbClr val="002060"/>
                </a:solidFill>
                <a:latin typeface="Century Gothic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742A-04EC-F2E7-B9D8-ED3AAB8B1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Further Education (FE) colleges in our region:</a:t>
            </a:r>
            <a:br>
              <a:rPr lang="en-US" dirty="0"/>
            </a:b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See the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rgbClr val="FA4A05"/>
                </a:solidFill>
                <a:latin typeface="Century Gothic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Post-16</a:t>
            </a:r>
            <a:r>
              <a:rPr lang="en-US" sz="3600" dirty="0">
                <a:solidFill>
                  <a:srgbClr val="FA4A05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section of </a:t>
            </a:r>
            <a:b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</a:b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our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rgbClr val="FA4A05"/>
                </a:solidFill>
                <a:latin typeface="Century Gothic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web page</a:t>
            </a:r>
            <a:r>
              <a:rPr lang="en-US" sz="3600" dirty="0">
                <a:solidFill>
                  <a:srgbClr val="FF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for </a:t>
            </a:r>
            <a:b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</a:b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 list of local and regional </a:t>
            </a:r>
            <a:b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FE colleges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sz="3600" b="1" dirty="0">
                <a:solidFill>
                  <a:srgbClr val="FA4A05"/>
                </a:solidFill>
                <a:latin typeface="Century Gothic"/>
                <a:ea typeface="+mn-lt"/>
                <a:cs typeface="+mn-lt"/>
              </a:rPr>
              <a:t>or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...</a:t>
            </a:r>
            <a:endParaRPr lang="en-US" sz="3600" b="1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145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CB1F-8F61-22FA-3395-A8EC8792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" y="736168"/>
            <a:ext cx="3702179" cy="192049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rgbClr val="002060"/>
                </a:solidFill>
                <a:latin typeface="Century Gothic"/>
                <a:ea typeface="+mj-lt"/>
                <a:cs typeface="+mj-lt"/>
              </a:rPr>
            </a:br>
            <a:br>
              <a:rPr lang="en-US" sz="4400" b="1" dirty="0">
                <a:latin typeface="Century Gothic"/>
                <a:ea typeface="+mj-lt"/>
                <a:cs typeface="+mj-lt"/>
              </a:rPr>
            </a:br>
            <a:br>
              <a:rPr lang="en-US" sz="4400" b="1" dirty="0">
                <a:latin typeface="Century Gothic"/>
                <a:ea typeface="+mj-lt"/>
                <a:cs typeface="+mj-lt"/>
              </a:rPr>
            </a:br>
            <a:br>
              <a:rPr lang="en-US" sz="4400" b="1" dirty="0">
                <a:latin typeface="Century Gothic"/>
                <a:ea typeface="+mj-lt"/>
                <a:cs typeface="+mj-lt"/>
              </a:rPr>
            </a:br>
            <a:br>
              <a:rPr lang="en-US" sz="4400" b="1" dirty="0">
                <a:latin typeface="Century Gothic"/>
                <a:ea typeface="+mj-lt"/>
                <a:cs typeface="+mj-lt"/>
              </a:rPr>
            </a:br>
            <a:r>
              <a:rPr lang="en-US" sz="4400" b="1" dirty="0">
                <a:solidFill>
                  <a:srgbClr val="002060"/>
                </a:solidFill>
                <a:latin typeface="Century Gothic"/>
                <a:ea typeface="+mj-lt"/>
                <a:cs typeface="+mj-lt"/>
              </a:rPr>
              <a:t>enter your postcode </a:t>
            </a:r>
            <a:br>
              <a:rPr lang="en-US" dirty="0"/>
            </a:br>
            <a:r>
              <a:rPr lang="en-US" sz="4400" b="1" dirty="0">
                <a:solidFill>
                  <a:srgbClr val="002060"/>
                </a:solidFill>
                <a:latin typeface="Century Gothic"/>
                <a:ea typeface="+mj-lt"/>
                <a:cs typeface="+mj-lt"/>
              </a:rPr>
              <a:t>to search </a:t>
            </a:r>
            <a:br>
              <a:rPr lang="en-US" sz="4400" b="1" dirty="0">
                <a:solidFill>
                  <a:srgbClr val="002060"/>
                </a:solidFill>
                <a:latin typeface="Century Gothic"/>
                <a:ea typeface="+mj-lt"/>
                <a:cs typeface="+mj-lt"/>
              </a:rPr>
            </a:br>
            <a:r>
              <a:rPr lang="en-US" sz="4400" b="1" dirty="0">
                <a:solidFill>
                  <a:srgbClr val="FA4A05"/>
                </a:solidFill>
                <a:latin typeface="Century Gothic"/>
                <a:ea typeface="+mj-lt"/>
                <a:cs typeface="+mj-lt"/>
              </a:rPr>
              <a:t>T-Levels</a:t>
            </a:r>
            <a:r>
              <a:rPr lang="en-US" sz="4400" b="1" dirty="0">
                <a:solidFill>
                  <a:srgbClr val="002060"/>
                </a:solidFill>
                <a:latin typeface="Century Gothic"/>
                <a:ea typeface="+mj-lt"/>
                <a:cs typeface="+mj-lt"/>
              </a:rPr>
              <a:t> on the gov.uk website </a:t>
            </a:r>
            <a:endParaRPr lang="en-US" sz="4400" b="1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E6142B-39D1-0E38-7A29-EEEA0858C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09" t="10413" r="13244" b="6284"/>
          <a:stretch/>
        </p:blipFill>
        <p:spPr>
          <a:xfrm>
            <a:off x="3456311" y="-3799"/>
            <a:ext cx="8276288" cy="53308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4A5D1-0015-B397-FABF-12AB534BF453}"/>
              </a:ext>
            </a:extLst>
          </p:cNvPr>
          <p:cNvSpPr txBox="1"/>
          <p:nvPr/>
        </p:nvSpPr>
        <p:spPr>
          <a:xfrm>
            <a:off x="3455883" y="5318409"/>
            <a:ext cx="828191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A4A05"/>
                </a:solidFill>
                <a:latin typeface="Century Gothic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 Levels for students | T Levels</a:t>
            </a:r>
            <a:endParaRPr lang="en-US" sz="4400">
              <a:solidFill>
                <a:srgbClr val="FA4A0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328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B46-905D-92F5-4FE4-9092C21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1" y="982725"/>
            <a:ext cx="3380221" cy="3095998"/>
          </a:xfrm>
        </p:spPr>
        <p:txBody>
          <a:bodyPr/>
          <a:lstStyle/>
          <a:p>
            <a:pPr algn="ctr"/>
            <a:br>
              <a:rPr lang="en-US"/>
            </a:br>
            <a:r>
              <a:rPr lang="en-US" b="1">
                <a:latin typeface="Century Gothic"/>
              </a:rPr>
              <a:t>What are </a:t>
            </a:r>
            <a:r>
              <a:rPr lang="en-US" sz="4400" b="1">
                <a:solidFill>
                  <a:srgbClr val="002060"/>
                </a:solidFill>
                <a:latin typeface="Century Gothic"/>
              </a:rPr>
              <a:t>Vocational</a:t>
            </a:r>
            <a:r>
              <a:rPr lang="en-US" b="1">
                <a:latin typeface="Century Gothic"/>
              </a:rPr>
              <a:t> qualifications </a:t>
            </a:r>
            <a:r>
              <a:rPr lang="en-US" b="1">
                <a:latin typeface="Corbel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742A-04EC-F2E7-B9D8-ED3AAB8B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861" y="1014626"/>
            <a:ext cx="7315200" cy="4349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Vocational qualifications:</a:t>
            </a:r>
            <a:br>
              <a:rPr lang="en-US" dirty="0"/>
            </a:b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>
              <a:buFont typeface="Wingdings" pitchFamily="18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are</a:t>
            </a:r>
            <a:r>
              <a:rPr lang="en-US" sz="3600" dirty="0">
                <a:latin typeface="Century Gothic"/>
                <a:ea typeface="+mn-lt"/>
                <a:cs typeface="+mn-lt"/>
              </a:rPr>
              <a:t> </a:t>
            </a:r>
            <a:r>
              <a:rPr lang="en-US" sz="36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practical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qualifications</a:t>
            </a:r>
            <a:endParaRPr lang="en-US" sz="3600" b="1" dirty="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>
              <a:buFont typeface="Wingdings" pitchFamily="18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relate to a 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specific</a:t>
            </a:r>
            <a:r>
              <a:rPr lang="en-US" sz="36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 job </a:t>
            </a:r>
          </a:p>
          <a:p>
            <a:pPr>
              <a:buFont typeface="Wingdings" pitchFamily="18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or relate to a</a:t>
            </a:r>
            <a:r>
              <a:rPr lang="en-US" sz="36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 specific career sector</a:t>
            </a:r>
            <a:endParaRPr lang="en-US" sz="3600" b="1" dirty="0">
              <a:solidFill>
                <a:srgbClr val="00206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9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B46-905D-92F5-4FE4-9092C21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8" y="239540"/>
            <a:ext cx="3126221" cy="3095998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>
                <a:latin typeface="Century Gothic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entury Gothic"/>
              </a:rPr>
              <a:t>Vocational</a:t>
            </a:r>
            <a:r>
              <a:rPr lang="en-US" b="1" dirty="0">
                <a:latin typeface="Century Gothic"/>
              </a:rPr>
              <a:t> qualifications</a:t>
            </a:r>
            <a:endParaRPr lang="en-US" b="1" dirty="0">
              <a:latin typeface="Corbe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742A-04EC-F2E7-B9D8-ED3AAB8B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009" y="1437961"/>
            <a:ext cx="8180683" cy="2260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  <a:t>...unlike more academic courses like </a:t>
            </a:r>
            <a:b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  <a:t>A-levels, they combine </a:t>
            </a:r>
            <a:r>
              <a:rPr lang="en-US" sz="3600" b="1" dirty="0">
                <a:solidFill>
                  <a:srgbClr val="002060"/>
                </a:solidFill>
                <a:highlight>
                  <a:srgbClr val="FFFF00"/>
                </a:highlight>
                <a:ea typeface="+mn-lt"/>
                <a:cs typeface="+mn-lt"/>
              </a:rPr>
              <a:t>a mix</a:t>
            </a:r>
            <a: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  <a:t> of theory and practical learning and you’ll probably do some </a:t>
            </a:r>
            <a:r>
              <a:rPr lang="en-US" sz="3600" b="1" dirty="0">
                <a:solidFill>
                  <a:srgbClr val="002060"/>
                </a:solidFill>
                <a:highlight>
                  <a:srgbClr val="FFFF00"/>
                </a:highlight>
                <a:ea typeface="+mn-lt"/>
                <a:cs typeface="+mn-lt"/>
              </a:rPr>
              <a:t>work experience</a:t>
            </a:r>
            <a:r>
              <a:rPr lang="en-US" sz="3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  <a:t>too.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A0F29-6FF5-985D-9934-10DED5F66E3F}"/>
              </a:ext>
            </a:extLst>
          </p:cNvPr>
          <p:cNvSpPr txBox="1"/>
          <p:nvPr/>
        </p:nvSpPr>
        <p:spPr>
          <a:xfrm>
            <a:off x="3794831" y="4048831"/>
            <a:ext cx="8020754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are vocational qualifications? | Vocational subjects (successatschool.org)</a:t>
            </a:r>
            <a:endParaRPr lang="en-US" sz="2200" b="1">
              <a:solidFill>
                <a:srgbClr val="00206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12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B46-905D-92F5-4FE4-9092C21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1" y="1029762"/>
            <a:ext cx="3408443" cy="309599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Where can I study </a:t>
            </a:r>
            <a:br>
              <a:rPr lang="en-US" sz="4000" b="1" dirty="0">
                <a:solidFill>
                  <a:schemeClr val="bg1"/>
                </a:solidFill>
                <a:latin typeface="Century Gothic"/>
              </a:rPr>
            </a:br>
            <a:r>
              <a:rPr lang="en-US" sz="4000" b="1" dirty="0">
                <a:solidFill>
                  <a:srgbClr val="002060"/>
                </a:solidFill>
                <a:latin typeface="Century Gothic"/>
              </a:rPr>
              <a:t>Vocational qualifications</a:t>
            </a:r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742A-04EC-F2E7-B9D8-ED3AAB8B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084" y="760627"/>
            <a:ext cx="7550384" cy="529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Further Education (FE) colleges in our region:</a:t>
            </a:r>
            <a:br>
              <a:rPr lang="en-US" dirty="0"/>
            </a:b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See the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rgbClr val="FA4A05"/>
                </a:solidFill>
                <a:latin typeface="Century Gothic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Post-16</a:t>
            </a:r>
            <a:r>
              <a:rPr lang="en-US" sz="3600" dirty="0">
                <a:solidFill>
                  <a:srgbClr val="FA4A05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section of </a:t>
            </a:r>
            <a:b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</a:b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our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rgbClr val="FA4A05"/>
                </a:solidFill>
                <a:latin typeface="Century Gothic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web page</a:t>
            </a:r>
            <a:r>
              <a:rPr lang="en-US" sz="3600" dirty="0">
                <a:solidFill>
                  <a:srgbClr val="FF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for </a:t>
            </a:r>
            <a:b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</a:b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 list of local and regional </a:t>
            </a:r>
            <a:b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FE colleges</a:t>
            </a:r>
            <a:endParaRPr lang="en-US" sz="3600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3928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Application>Microsoft Office PowerPoint</Application>
  <PresentationFormat>Widescreen</PresentationFormat>
  <Slides>15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Frame</vt:lpstr>
      <vt:lpstr>Year 10s Looking ahead...</vt:lpstr>
      <vt:lpstr> Let's look at...</vt:lpstr>
      <vt:lpstr>What are  T-Levels?</vt:lpstr>
      <vt:lpstr>What do students, teachers and employers say about  T-Levels ?</vt:lpstr>
      <vt:lpstr> Where can I study  T-Levels?</vt:lpstr>
      <vt:lpstr>     enter your postcode  to search  T-Levels on the gov.uk website </vt:lpstr>
      <vt:lpstr> What are Vocational qualifications ?</vt:lpstr>
      <vt:lpstr>  Vocational qualifications</vt:lpstr>
      <vt:lpstr> Where can I study  Vocational qualifications?</vt:lpstr>
      <vt:lpstr>NOW... Over to You! </vt:lpstr>
      <vt:lpstr>PowerPoint Presentation</vt:lpstr>
      <vt:lpstr>PowerPoint Presentation</vt:lpstr>
      <vt:lpstr>PowerPoint Presentation</vt:lpstr>
      <vt:lpstr>PowerPoint Presentation</vt:lpstr>
      <vt:lpstr>Year 10s...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526</cp:revision>
  <dcterms:created xsi:type="dcterms:W3CDTF">2022-06-21T10:34:54Z</dcterms:created>
  <dcterms:modified xsi:type="dcterms:W3CDTF">2022-06-28T14:21:25Z</dcterms:modified>
</cp:coreProperties>
</file>