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5"/>
  </p:notesMasterIdLst>
  <p:sldIdLst>
    <p:sldId id="256" r:id="rId5"/>
    <p:sldId id="257" r:id="rId6"/>
    <p:sldId id="260" r:id="rId7"/>
    <p:sldId id="274" r:id="rId8"/>
    <p:sldId id="262" r:id="rId9"/>
    <p:sldId id="261" r:id="rId10"/>
    <p:sldId id="266" r:id="rId11"/>
    <p:sldId id="267" r:id="rId12"/>
    <p:sldId id="268" r:id="rId13"/>
    <p:sldId id="272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023"/>
    <a:srgbClr val="0F45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64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25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99B70D-A500-4789-BB8A-EDA996493850}" type="datetimeFigureOut">
              <a:rPr lang="en-GB" smtClean="0"/>
              <a:t>17/09/2021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7C8133-B838-4FFA-984F-6E726757A6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104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A35BB-5921-45A8-822E-9B87D7D9216F}" type="datetime1">
              <a:rPr lang="en-GB" smtClean="0"/>
              <a:t>17/09/2021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9DC5D-870C-4DEB-BD97-DFA32955F7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4392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50C65-A308-4D1A-9AF5-681C44FBCE5E}" type="datetime1">
              <a:rPr lang="en-GB" smtClean="0"/>
              <a:t>17/09/2021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9DC5D-870C-4DEB-BD97-DFA32955F7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3999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50E9D-7776-42B6-B7FC-0167A3959645}" type="datetime1">
              <a:rPr lang="en-GB" smtClean="0"/>
              <a:t>17/09/2021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9DC5D-870C-4DEB-BD97-DFA32955F7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7740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C82F-D758-46A0-BF36-F43C1380A5F3}" type="datetime1">
              <a:rPr lang="en-GB" smtClean="0"/>
              <a:t>17/09/2021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9DC5D-870C-4DEB-BD97-DFA32955F7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106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4DA2-2809-40E6-9078-2FCCF69B0BF3}" type="datetime1">
              <a:rPr lang="en-GB" smtClean="0"/>
              <a:t>17/09/2021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9DC5D-870C-4DEB-BD97-DFA32955F7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023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19D0E-F34F-4D34-AD0A-1F8ADF933839}" type="datetime1">
              <a:rPr lang="en-GB" smtClean="0"/>
              <a:t>17/09/2021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9DC5D-870C-4DEB-BD97-DFA32955F7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2231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F4415-339A-4B85-8A72-FFA6640303F2}" type="datetime1">
              <a:rPr lang="en-GB" smtClean="0"/>
              <a:t>17/09/2021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9DC5D-870C-4DEB-BD97-DFA32955F7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506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53329-9EFB-49B8-8E8D-3F552C7240D1}" type="datetime1">
              <a:rPr lang="en-GB" smtClean="0"/>
              <a:t>17/09/2021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9DC5D-870C-4DEB-BD97-DFA32955F7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2935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FA047-7EEF-4591-8FEB-086E2768CA9E}" type="datetime1">
              <a:rPr lang="en-GB" smtClean="0"/>
              <a:t>17/09/2021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9DC5D-870C-4DEB-BD97-DFA32955F7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0244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890C3-65E9-44CA-8C03-5A64CD95F7FB}" type="datetime1">
              <a:rPr lang="en-GB" smtClean="0"/>
              <a:t>17/09/2021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9DC5D-870C-4DEB-BD97-DFA32955F7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9649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A238-82A0-465E-BF3F-A8C271BB073B}" type="datetime1">
              <a:rPr lang="en-GB" smtClean="0"/>
              <a:t>17/09/2021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9DC5D-870C-4DEB-BD97-DFA32955F7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3312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45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B2091-6624-4108-A9CE-956247093820}" type="datetime1">
              <a:rPr lang="en-GB" smtClean="0"/>
              <a:t>17/09/2021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9DC5D-870C-4DEB-BD97-DFA32955F7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159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://www.abbeygatesfc.ac.uk/" TargetMode="External"/><Relationship Id="rId7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hyperlink" Target="mailto:info@abbeygatesfc.ac.uk" TargetMode="External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AutoShape 4" descr="Suffolk Academies Trust"/>
          <p:cNvSpPr>
            <a:spLocks noGrp="1" noChangeAspect="1" noChangeArrowheads="1"/>
          </p:cNvSpPr>
          <p:nvPr>
            <p:ph type="ftr" sz="quarter" idx="1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grpSp>
        <p:nvGrpSpPr>
          <p:cNvPr id="10" name="Group 9"/>
          <p:cNvGrpSpPr/>
          <p:nvPr/>
        </p:nvGrpSpPr>
        <p:grpSpPr>
          <a:xfrm>
            <a:off x="568234" y="330359"/>
            <a:ext cx="8007532" cy="6261034"/>
            <a:chOff x="450668" y="0"/>
            <a:chExt cx="8242663" cy="670517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29" b="39047"/>
            <a:stretch/>
          </p:blipFill>
          <p:spPr>
            <a:xfrm>
              <a:off x="450668" y="0"/>
              <a:ext cx="8242663" cy="6705171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684417" y="4738235"/>
              <a:ext cx="10254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2021/22</a:t>
              </a:r>
            </a:p>
          </p:txBody>
        </p:sp>
      </p:grpSp>
      <p:pic>
        <p:nvPicPr>
          <p:cNvPr id="11" name="Content Placeholder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2893" y="6356350"/>
            <a:ext cx="792324" cy="470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554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30731" y="6229063"/>
            <a:ext cx="969237" cy="57505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BE5956D-AE4E-4FBE-BA00-90B2A7596AAC}"/>
              </a:ext>
            </a:extLst>
          </p:cNvPr>
          <p:cNvSpPr txBox="1">
            <a:spLocks/>
          </p:cNvSpPr>
          <p:nvPr/>
        </p:nvSpPr>
        <p:spPr>
          <a:xfrm>
            <a:off x="770368" y="82621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600" dirty="0">
                <a:solidFill>
                  <a:schemeClr val="bg1"/>
                </a:solidFill>
              </a:rPr>
              <a:t>Website:		</a:t>
            </a:r>
            <a:r>
              <a:rPr lang="en-GB" sz="36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www.abbeygatesfc.ac.uk</a:t>
            </a:r>
            <a:endParaRPr lang="en-GB" sz="3600" dirty="0">
              <a:solidFill>
                <a:schemeClr val="bg1"/>
              </a:solidFill>
            </a:endParaRPr>
          </a:p>
          <a:p>
            <a:pPr algn="l"/>
            <a:r>
              <a:rPr lang="en-GB" sz="3600" dirty="0">
                <a:solidFill>
                  <a:schemeClr val="bg1"/>
                </a:solidFill>
              </a:rPr>
              <a:t>E mail: 		</a:t>
            </a:r>
            <a:r>
              <a:rPr lang="en-GB" sz="36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info@abbeygatesfc.ac.uk</a:t>
            </a:r>
            <a:endParaRPr lang="en-GB" sz="3600" dirty="0">
              <a:solidFill>
                <a:schemeClr val="bg1"/>
              </a:solidFill>
            </a:endParaRPr>
          </a:p>
          <a:p>
            <a:pPr algn="l"/>
            <a:r>
              <a:rPr lang="en-GB" sz="3600" dirty="0">
                <a:solidFill>
                  <a:schemeClr val="bg1"/>
                </a:solidFill>
              </a:rPr>
              <a:t>Tel:                	01284 636 501</a:t>
            </a:r>
          </a:p>
          <a:p>
            <a:pPr algn="l"/>
            <a:endParaRPr lang="en-GB" sz="3600" dirty="0">
              <a:solidFill>
                <a:schemeClr val="bg1"/>
              </a:solidFill>
            </a:endParaRPr>
          </a:p>
          <a:p>
            <a:pPr algn="l"/>
            <a:r>
              <a:rPr lang="en-GB" sz="3600" dirty="0">
                <a:solidFill>
                  <a:schemeClr val="bg1"/>
                </a:solidFill>
              </a:rPr>
              <a:t>Follow us…….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3A364BF-B173-4B30-84A2-523AC4D4D6E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22" y="4108297"/>
            <a:ext cx="1671330" cy="1253498"/>
          </a:xfrm>
          <a:prstGeom prst="rect">
            <a:avLst/>
          </a:prstGeom>
        </p:spPr>
      </p:pic>
      <p:pic>
        <p:nvPicPr>
          <p:cNvPr id="11" name="Picture 2" descr="C:\Users\d.gartland\AppData\Local\Microsoft\Windows\Temporary Internet Files\Content.Outlook\9HNBJDSK\Facebook1.jpg">
            <a:extLst>
              <a:ext uri="{FF2B5EF4-FFF2-40B4-BE49-F238E27FC236}">
                <a16:creationId xmlns:a16="http://schemas.microsoft.com/office/drawing/2014/main" id="{8305524E-2A2E-440F-8983-16F1FF616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4304931"/>
            <a:ext cx="3468679" cy="104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d.gartland\AppData\Local\Microsoft\Windows\Temporary Internet Files\Content.Outlook\9HNBJDSK\Twitter.png">
            <a:extLst>
              <a:ext uri="{FF2B5EF4-FFF2-40B4-BE49-F238E27FC236}">
                <a16:creationId xmlns:a16="http://schemas.microsoft.com/office/drawing/2014/main" id="{807D941D-F58B-4DF0-87B4-35C7C4A6D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175" y="4330447"/>
            <a:ext cx="1697556" cy="989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0" y="6027776"/>
            <a:ext cx="2800840" cy="830224"/>
            <a:chOff x="0" y="6044464"/>
            <a:chExt cx="2800840" cy="830224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8"/>
            <a:srcRect l="7248"/>
            <a:stretch/>
          </p:blipFill>
          <p:spPr>
            <a:xfrm>
              <a:off x="0" y="6044464"/>
              <a:ext cx="1702014" cy="830224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702014" y="6044464"/>
              <a:ext cx="1098826" cy="8302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42635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30731" y="6229063"/>
            <a:ext cx="969237" cy="57505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0" y="6027776"/>
            <a:ext cx="2800840" cy="830224"/>
            <a:chOff x="0" y="6044464"/>
            <a:chExt cx="2800840" cy="83022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l="7248"/>
            <a:stretch/>
          </p:blipFill>
          <p:spPr>
            <a:xfrm>
              <a:off x="0" y="6044464"/>
              <a:ext cx="1702014" cy="83022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02014" y="6044464"/>
              <a:ext cx="1098826" cy="830224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628650" y="1449977"/>
            <a:ext cx="809897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</a:rPr>
              <a:t>An A Level Sixth Form College – over 30 different subjects   </a:t>
            </a:r>
            <a:endParaRPr lang="en-GB" sz="2800" dirty="0">
              <a:solidFill>
                <a:schemeClr val="bg1"/>
              </a:solidFill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</a:rPr>
              <a:t>Adult working environment </a:t>
            </a:r>
            <a:endParaRPr lang="en-GB" sz="2800" dirty="0">
              <a:solidFill>
                <a:schemeClr val="bg1"/>
              </a:solidFill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</a:rPr>
              <a:t>Head of Faculty – every student is allocated to a </a:t>
            </a:r>
            <a:r>
              <a:rPr lang="en-GB" sz="2800" dirty="0" err="1">
                <a:solidFill>
                  <a:schemeClr val="bg1"/>
                </a:solidFill>
              </a:rPr>
              <a:t>HoF</a:t>
            </a:r>
            <a:endParaRPr lang="en-GB" sz="28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</a:rPr>
              <a:t>Personal Progress Tutor - every student is allocated to a PPT</a:t>
            </a:r>
            <a:endParaRPr lang="en-GB" sz="2800" dirty="0">
              <a:solidFill>
                <a:schemeClr val="bg1"/>
              </a:solidFill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schemeClr val="bg1"/>
                </a:solidFill>
                <a:ea typeface="+mn-lt"/>
                <a:cs typeface="+mn-lt"/>
              </a:rPr>
              <a:t>A host of extra-curricular opportunities </a:t>
            </a:r>
            <a:endParaRPr lang="en-GB" sz="2800" dirty="0">
              <a:solidFill>
                <a:schemeClr val="bg1"/>
              </a:solidFill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schemeClr val="bg1"/>
                </a:solidFill>
                <a:ea typeface="+mn-lt"/>
                <a:cs typeface="+mn-lt"/>
              </a:rPr>
              <a:t>Full support and guidance to help you progress on to your chosen destination</a:t>
            </a:r>
            <a:endParaRPr lang="en-GB" sz="2800" dirty="0">
              <a:solidFill>
                <a:schemeClr val="bg1"/>
              </a:solidFill>
              <a:cs typeface="Calibri"/>
            </a:endParaRPr>
          </a:p>
          <a:p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GB" b="1" dirty="0">
                <a:solidFill>
                  <a:srgbClr val="FED023"/>
                </a:solidFill>
              </a:rPr>
              <a:t>What is </a:t>
            </a:r>
            <a:r>
              <a:rPr lang="en-GB" b="1" dirty="0" err="1">
                <a:solidFill>
                  <a:srgbClr val="FED023"/>
                </a:solidFill>
              </a:rPr>
              <a:t>Abbeygate</a:t>
            </a:r>
            <a:r>
              <a:rPr lang="en-GB" b="1" dirty="0">
                <a:solidFill>
                  <a:srgbClr val="FED023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16761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5565" y="4170413"/>
            <a:ext cx="2804403" cy="2633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77874"/>
          </a:xfrm>
        </p:spPr>
        <p:txBody>
          <a:bodyPr/>
          <a:lstStyle/>
          <a:p>
            <a:r>
              <a:rPr lang="en-GB" b="1" dirty="0">
                <a:solidFill>
                  <a:srgbClr val="FED023"/>
                </a:solidFill>
              </a:rPr>
              <a:t>Why </a:t>
            </a:r>
            <a:r>
              <a:rPr lang="en-GB" b="1" dirty="0" err="1">
                <a:solidFill>
                  <a:srgbClr val="FED023"/>
                </a:solidFill>
              </a:rPr>
              <a:t>Abbeygate</a:t>
            </a:r>
            <a:r>
              <a:rPr lang="en-GB" b="1" dirty="0">
                <a:solidFill>
                  <a:srgbClr val="FED023"/>
                </a:solidFill>
              </a:rPr>
              <a:t>?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030731" y="6229063"/>
            <a:ext cx="969237" cy="5750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4032" y="1143001"/>
            <a:ext cx="621104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u="sng" dirty="0">
                <a:solidFill>
                  <a:schemeClr val="bg1"/>
                </a:solidFill>
              </a:rPr>
              <a:t>Excellent results: </a:t>
            </a:r>
          </a:p>
          <a:p>
            <a:r>
              <a:rPr lang="en-GB" sz="2800" dirty="0">
                <a:solidFill>
                  <a:schemeClr val="bg1"/>
                </a:solidFill>
              </a:rPr>
              <a:t>72.5% A*-B</a:t>
            </a:r>
          </a:p>
          <a:p>
            <a:r>
              <a:rPr lang="en-GB" sz="2800" dirty="0">
                <a:solidFill>
                  <a:schemeClr val="bg1"/>
                </a:solidFill>
              </a:rPr>
              <a:t>91% A*-C</a:t>
            </a:r>
          </a:p>
          <a:p>
            <a:r>
              <a:rPr lang="en-GB" sz="2800" dirty="0">
                <a:solidFill>
                  <a:schemeClr val="bg1"/>
                </a:solidFill>
              </a:rPr>
              <a:t>100% A*-E</a:t>
            </a:r>
          </a:p>
          <a:p>
            <a:r>
              <a:rPr lang="en-GB" sz="2800" b="1" u="sng" dirty="0">
                <a:solidFill>
                  <a:schemeClr val="bg1"/>
                </a:solidFill>
              </a:rPr>
              <a:t>Amazing Progression:</a:t>
            </a:r>
          </a:p>
          <a:p>
            <a:r>
              <a:rPr lang="en-GB" sz="2800" dirty="0">
                <a:solidFill>
                  <a:schemeClr val="bg1"/>
                </a:solidFill>
              </a:rPr>
              <a:t>75% of students went to university</a:t>
            </a:r>
          </a:p>
          <a:p>
            <a:r>
              <a:rPr lang="en-GB" sz="2800" dirty="0">
                <a:solidFill>
                  <a:schemeClr val="bg1"/>
                </a:solidFill>
              </a:rPr>
              <a:t>89% of students went to their first choice </a:t>
            </a:r>
          </a:p>
          <a:p>
            <a:r>
              <a:rPr lang="en-GB" sz="2800" b="1" u="sng" dirty="0">
                <a:solidFill>
                  <a:schemeClr val="bg1"/>
                </a:solidFill>
              </a:rPr>
              <a:t>Fantastic Facilities:</a:t>
            </a:r>
          </a:p>
          <a:p>
            <a:r>
              <a:rPr lang="en-GB" sz="2800" dirty="0">
                <a:solidFill>
                  <a:schemeClr val="bg1"/>
                </a:solidFill>
              </a:rPr>
              <a:t>10 Science Labs, 10 Art Labs, 8 music practice rooms, Drama and Dance Studios…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0" y="6027776"/>
            <a:ext cx="2800840" cy="830224"/>
            <a:chOff x="0" y="6044464"/>
            <a:chExt cx="2800840" cy="83022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/>
            <a:srcRect l="7248"/>
            <a:stretch/>
          </p:blipFill>
          <p:spPr>
            <a:xfrm>
              <a:off x="0" y="6044464"/>
              <a:ext cx="1702014" cy="83022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02014" y="6044464"/>
              <a:ext cx="1098826" cy="830224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45" t="38794"/>
          <a:stretch/>
        </p:blipFill>
        <p:spPr>
          <a:xfrm>
            <a:off x="6725444" y="162865"/>
            <a:ext cx="2274524" cy="348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972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8747" y="22270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GB" sz="4500" b="1" dirty="0">
                <a:solidFill>
                  <a:srgbClr val="FFC000"/>
                </a:solidFill>
                <a:latin typeface="Calibri Light" panose="020F0302020204030204"/>
              </a:rPr>
              <a:t>A typical day at </a:t>
            </a:r>
            <a:r>
              <a:rPr lang="en-GB" sz="4500" b="1" dirty="0" err="1">
                <a:solidFill>
                  <a:srgbClr val="FFC000"/>
                </a:solidFill>
                <a:latin typeface="Calibri Light" panose="020F0302020204030204"/>
              </a:rPr>
              <a:t>Abbeygate</a:t>
            </a:r>
            <a:r>
              <a:rPr lang="en-GB" sz="4500" b="1" dirty="0">
                <a:solidFill>
                  <a:srgbClr val="FFC000"/>
                </a:solidFill>
                <a:latin typeface="Calibri Light" panose="020F0302020204030204"/>
              </a:rPr>
              <a:t> SFC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28650" y="2203892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 algn="l">
              <a:buFont typeface="Arial" panose="020B0604020202020204" pitchFamily="34" charset="0"/>
              <a:buChar char="•"/>
            </a:pPr>
            <a:endParaRPr lang="en-GB" sz="2100" dirty="0">
              <a:solidFill>
                <a:schemeClr val="bg1"/>
              </a:solidFill>
              <a:latin typeface="Calibri" panose="020F0502020204030204"/>
              <a:cs typeface="Calibri"/>
            </a:endParaRPr>
          </a:p>
          <a:p>
            <a:pPr algn="l" defTabSz="685800">
              <a:spcBef>
                <a:spcPts val="750"/>
              </a:spcBef>
              <a:defRPr/>
            </a:pPr>
            <a:endParaRPr lang="en-GB" sz="1800" dirty="0">
              <a:solidFill>
                <a:prstClr val="white"/>
              </a:solidFill>
              <a:latin typeface="Calibri" panose="020F0502020204030204"/>
            </a:endParaRPr>
          </a:p>
          <a:p>
            <a:pPr algn="l">
              <a:defRPr/>
            </a:pPr>
            <a:endParaRPr lang="en-GB" sz="1800" dirty="0">
              <a:solidFill>
                <a:prstClr val="white"/>
              </a:solidFill>
              <a:latin typeface="Calibri" panose="020F0502020204030204"/>
              <a:cs typeface="Calibri" panose="020F0502020204030204"/>
            </a:endParaRPr>
          </a:p>
          <a:p>
            <a:pPr algn="l">
              <a:defRPr/>
            </a:pPr>
            <a:endParaRPr lang="en-GB" sz="1800" dirty="0">
              <a:solidFill>
                <a:prstClr val="white"/>
              </a:solidFill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D34A664-FCAB-4025-B6E9-B5FB1E186534}"/>
              </a:ext>
            </a:extLst>
          </p:cNvPr>
          <p:cNvSpPr/>
          <p:nvPr/>
        </p:nvSpPr>
        <p:spPr>
          <a:xfrm>
            <a:off x="3583992" y="3730584"/>
            <a:ext cx="3684850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350" b="1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Lesson 3 </a:t>
            </a:r>
            <a:r>
              <a:rPr lang="en-GB" sz="135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– Study Session 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851007" y="1706563"/>
            <a:ext cx="7073777" cy="4258162"/>
            <a:chOff x="851007" y="1706563"/>
            <a:chExt cx="7073777" cy="4258162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845AE7F1-7E25-4BEB-BAC6-E8C39760E830}"/>
                </a:ext>
              </a:extLst>
            </p:cNvPr>
            <p:cNvSpPr/>
            <p:nvPr/>
          </p:nvSpPr>
          <p:spPr>
            <a:xfrm>
              <a:off x="4305295" y="4561676"/>
              <a:ext cx="3619489" cy="3000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350" b="1" dirty="0">
                  <a:solidFill>
                    <a:srgbClr val="FFC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Lunch</a:t>
              </a:r>
              <a:r>
                <a:rPr lang="en-GB" sz="13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– Table Tennis Club </a:t>
              </a:r>
              <a:endParaRPr lang="en-GB" sz="1350" b="1" dirty="0">
                <a:solidFill>
                  <a:srgbClr val="660066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851007" y="1706563"/>
              <a:ext cx="6589042" cy="4258162"/>
              <a:chOff x="929174" y="1680851"/>
              <a:chExt cx="6589042" cy="4258162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929174" y="1680851"/>
                <a:ext cx="5502770" cy="3413080"/>
                <a:chOff x="929174" y="1680851"/>
                <a:chExt cx="5502770" cy="3413080"/>
              </a:xfrm>
            </p:grpSpPr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E9A20139-FD4C-4C64-B808-717AC8621F10}"/>
                    </a:ext>
                  </a:extLst>
                </p:cNvPr>
                <p:cNvGrpSpPr/>
                <p:nvPr/>
              </p:nvGrpSpPr>
              <p:grpSpPr>
                <a:xfrm>
                  <a:off x="929174" y="1680851"/>
                  <a:ext cx="1383063" cy="754226"/>
                  <a:chOff x="771502" y="1590040"/>
                  <a:chExt cx="1544978" cy="787400"/>
                </a:xfrm>
              </p:grpSpPr>
              <p:sp>
                <p:nvSpPr>
                  <p:cNvPr id="18" name="Rounded Rectangle 19">
                    <a:extLst>
                      <a:ext uri="{FF2B5EF4-FFF2-40B4-BE49-F238E27FC236}">
                        <a16:creationId xmlns:a16="http://schemas.microsoft.com/office/drawing/2014/main" id="{8DB2A95D-9697-4CC0-B88E-2F154276E63C}"/>
                      </a:ext>
                    </a:extLst>
                  </p:cNvPr>
                  <p:cNvSpPr/>
                  <p:nvPr/>
                </p:nvSpPr>
                <p:spPr>
                  <a:xfrm>
                    <a:off x="865838" y="1590040"/>
                    <a:ext cx="528320" cy="91440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19" name="Rectangle 18">
                    <a:extLst>
                      <a:ext uri="{FF2B5EF4-FFF2-40B4-BE49-F238E27FC236}">
                        <a16:creationId xmlns:a16="http://schemas.microsoft.com/office/drawing/2014/main" id="{800B975B-70AC-46A5-81F8-7F101F949BB4}"/>
                      </a:ext>
                    </a:extLst>
                  </p:cNvPr>
                  <p:cNvSpPr/>
                  <p:nvPr/>
                </p:nvSpPr>
                <p:spPr>
                  <a:xfrm>
                    <a:off x="771502" y="1635760"/>
                    <a:ext cx="1544978" cy="741680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20" name="Oval 19">
                    <a:extLst>
                      <a:ext uri="{FF2B5EF4-FFF2-40B4-BE49-F238E27FC236}">
                        <a16:creationId xmlns:a16="http://schemas.microsoft.com/office/drawing/2014/main" id="{1D0AF05F-68C8-4331-80F1-DC4D023467BC}"/>
                      </a:ext>
                    </a:extLst>
                  </p:cNvPr>
                  <p:cNvSpPr/>
                  <p:nvPr/>
                </p:nvSpPr>
                <p:spPr>
                  <a:xfrm flipV="1">
                    <a:off x="1960880" y="2311401"/>
                    <a:ext cx="45719" cy="4571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21" name="Oval 20">
                    <a:extLst>
                      <a:ext uri="{FF2B5EF4-FFF2-40B4-BE49-F238E27FC236}">
                        <a16:creationId xmlns:a16="http://schemas.microsoft.com/office/drawing/2014/main" id="{2DA0A3B9-4D32-4BCA-999D-CDBCBA9BF5AE}"/>
                      </a:ext>
                    </a:extLst>
                  </p:cNvPr>
                  <p:cNvSpPr/>
                  <p:nvPr/>
                </p:nvSpPr>
                <p:spPr>
                  <a:xfrm flipV="1">
                    <a:off x="2052320" y="2311401"/>
                    <a:ext cx="45719" cy="4571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</p:grpSp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id="{56AAD21F-3475-4067-91C1-CC4D71F65E9D}"/>
                    </a:ext>
                  </a:extLst>
                </p:cNvPr>
                <p:cNvGrpSpPr/>
                <p:nvPr/>
              </p:nvGrpSpPr>
              <p:grpSpPr>
                <a:xfrm>
                  <a:off x="1575674" y="2585421"/>
                  <a:ext cx="1383063" cy="754226"/>
                  <a:chOff x="771502" y="1590040"/>
                  <a:chExt cx="1544978" cy="787400"/>
                </a:xfrm>
              </p:grpSpPr>
              <p:sp>
                <p:nvSpPr>
                  <p:cNvPr id="25" name="Rounded Rectangle 30">
                    <a:extLst>
                      <a:ext uri="{FF2B5EF4-FFF2-40B4-BE49-F238E27FC236}">
                        <a16:creationId xmlns:a16="http://schemas.microsoft.com/office/drawing/2014/main" id="{7E9099D2-EEE3-407C-A8BB-76F8B4CEC86B}"/>
                      </a:ext>
                    </a:extLst>
                  </p:cNvPr>
                  <p:cNvSpPr/>
                  <p:nvPr/>
                </p:nvSpPr>
                <p:spPr>
                  <a:xfrm>
                    <a:off x="865838" y="1590040"/>
                    <a:ext cx="528320" cy="91440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8D534D54-E00F-40A9-9AE2-37D49DC981BA}"/>
                      </a:ext>
                    </a:extLst>
                  </p:cNvPr>
                  <p:cNvSpPr/>
                  <p:nvPr/>
                </p:nvSpPr>
                <p:spPr>
                  <a:xfrm>
                    <a:off x="771502" y="1635760"/>
                    <a:ext cx="1544978" cy="741680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27" name="Oval 26">
                    <a:extLst>
                      <a:ext uri="{FF2B5EF4-FFF2-40B4-BE49-F238E27FC236}">
                        <a16:creationId xmlns:a16="http://schemas.microsoft.com/office/drawing/2014/main" id="{2B1F63E1-AB5A-4A16-9D92-C3E4D9EDD21D}"/>
                      </a:ext>
                    </a:extLst>
                  </p:cNvPr>
                  <p:cNvSpPr/>
                  <p:nvPr/>
                </p:nvSpPr>
                <p:spPr>
                  <a:xfrm flipV="1">
                    <a:off x="1960880" y="2311401"/>
                    <a:ext cx="45719" cy="4571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28" name="Oval 27">
                    <a:extLst>
                      <a:ext uri="{FF2B5EF4-FFF2-40B4-BE49-F238E27FC236}">
                        <a16:creationId xmlns:a16="http://schemas.microsoft.com/office/drawing/2014/main" id="{15757E58-9DB9-4D46-B0A7-33600D7AD826}"/>
                      </a:ext>
                    </a:extLst>
                  </p:cNvPr>
                  <p:cNvSpPr/>
                  <p:nvPr/>
                </p:nvSpPr>
                <p:spPr>
                  <a:xfrm flipV="1">
                    <a:off x="2052320" y="2311401"/>
                    <a:ext cx="45719" cy="4571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</p:grpSp>
            <p:grpSp>
              <p:nvGrpSpPr>
                <p:cNvPr id="30" name="Group 29">
                  <a:extLst>
                    <a:ext uri="{FF2B5EF4-FFF2-40B4-BE49-F238E27FC236}">
                      <a16:creationId xmlns:a16="http://schemas.microsoft.com/office/drawing/2014/main" id="{F169C7FE-24BF-43F1-AC8E-533CC7F21D7F}"/>
                    </a:ext>
                  </a:extLst>
                </p:cNvPr>
                <p:cNvGrpSpPr/>
                <p:nvPr/>
              </p:nvGrpSpPr>
              <p:grpSpPr>
                <a:xfrm>
                  <a:off x="2200928" y="3508398"/>
                  <a:ext cx="1383063" cy="754226"/>
                  <a:chOff x="771502" y="1590040"/>
                  <a:chExt cx="1544978" cy="787400"/>
                </a:xfrm>
              </p:grpSpPr>
              <p:sp>
                <p:nvSpPr>
                  <p:cNvPr id="32" name="Rounded Rectangle 47">
                    <a:extLst>
                      <a:ext uri="{FF2B5EF4-FFF2-40B4-BE49-F238E27FC236}">
                        <a16:creationId xmlns:a16="http://schemas.microsoft.com/office/drawing/2014/main" id="{00636512-A4EC-4D57-BE92-5C135D3CD54D}"/>
                      </a:ext>
                    </a:extLst>
                  </p:cNvPr>
                  <p:cNvSpPr/>
                  <p:nvPr/>
                </p:nvSpPr>
                <p:spPr>
                  <a:xfrm>
                    <a:off x="865838" y="1590040"/>
                    <a:ext cx="528320" cy="91440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33" name="Rectangle 32">
                    <a:extLst>
                      <a:ext uri="{FF2B5EF4-FFF2-40B4-BE49-F238E27FC236}">
                        <a16:creationId xmlns:a16="http://schemas.microsoft.com/office/drawing/2014/main" id="{4BFC4CE2-8916-4B39-B695-8AC245B7E328}"/>
                      </a:ext>
                    </a:extLst>
                  </p:cNvPr>
                  <p:cNvSpPr/>
                  <p:nvPr/>
                </p:nvSpPr>
                <p:spPr>
                  <a:xfrm>
                    <a:off x="771502" y="1635760"/>
                    <a:ext cx="1544978" cy="741680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34" name="Oval 33">
                    <a:extLst>
                      <a:ext uri="{FF2B5EF4-FFF2-40B4-BE49-F238E27FC236}">
                        <a16:creationId xmlns:a16="http://schemas.microsoft.com/office/drawing/2014/main" id="{4EEEE20E-0934-4E45-9AE5-75EED68BE94A}"/>
                      </a:ext>
                    </a:extLst>
                  </p:cNvPr>
                  <p:cNvSpPr/>
                  <p:nvPr/>
                </p:nvSpPr>
                <p:spPr>
                  <a:xfrm flipV="1">
                    <a:off x="1960880" y="2311401"/>
                    <a:ext cx="45719" cy="4571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35" name="Oval 34">
                    <a:extLst>
                      <a:ext uri="{FF2B5EF4-FFF2-40B4-BE49-F238E27FC236}">
                        <a16:creationId xmlns:a16="http://schemas.microsoft.com/office/drawing/2014/main" id="{BA213D37-D504-438E-A4BF-9C4643F52E42}"/>
                      </a:ext>
                    </a:extLst>
                  </p:cNvPr>
                  <p:cNvSpPr/>
                  <p:nvPr/>
                </p:nvSpPr>
                <p:spPr>
                  <a:xfrm flipV="1">
                    <a:off x="2052320" y="2311401"/>
                    <a:ext cx="45719" cy="4571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</p:grpSp>
            <p:grpSp>
              <p:nvGrpSpPr>
                <p:cNvPr id="37" name="Group 36">
                  <a:extLst>
                    <a:ext uri="{FF2B5EF4-FFF2-40B4-BE49-F238E27FC236}">
                      <a16:creationId xmlns:a16="http://schemas.microsoft.com/office/drawing/2014/main" id="{F8968668-FBC5-415A-8D3B-45B2B9D1D555}"/>
                    </a:ext>
                  </a:extLst>
                </p:cNvPr>
                <p:cNvGrpSpPr/>
                <p:nvPr/>
              </p:nvGrpSpPr>
              <p:grpSpPr>
                <a:xfrm>
                  <a:off x="2958737" y="4339705"/>
                  <a:ext cx="1383063" cy="754226"/>
                  <a:chOff x="771502" y="1590040"/>
                  <a:chExt cx="1544978" cy="787400"/>
                </a:xfrm>
              </p:grpSpPr>
              <p:sp>
                <p:nvSpPr>
                  <p:cNvPr id="39" name="Rounded Rectangle 55">
                    <a:extLst>
                      <a:ext uri="{FF2B5EF4-FFF2-40B4-BE49-F238E27FC236}">
                        <a16:creationId xmlns:a16="http://schemas.microsoft.com/office/drawing/2014/main" id="{F11134CA-4352-4FFF-9CBD-5C76CDC8882E}"/>
                      </a:ext>
                    </a:extLst>
                  </p:cNvPr>
                  <p:cNvSpPr/>
                  <p:nvPr/>
                </p:nvSpPr>
                <p:spPr>
                  <a:xfrm>
                    <a:off x="865838" y="1590040"/>
                    <a:ext cx="528320" cy="91440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40" name="Rectangle 39">
                    <a:extLst>
                      <a:ext uri="{FF2B5EF4-FFF2-40B4-BE49-F238E27FC236}">
                        <a16:creationId xmlns:a16="http://schemas.microsoft.com/office/drawing/2014/main" id="{B4771EC9-85DE-44AF-A015-62E3BE188943}"/>
                      </a:ext>
                    </a:extLst>
                  </p:cNvPr>
                  <p:cNvSpPr/>
                  <p:nvPr/>
                </p:nvSpPr>
                <p:spPr>
                  <a:xfrm>
                    <a:off x="771502" y="1635760"/>
                    <a:ext cx="1544978" cy="741680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41" name="Oval 40">
                    <a:extLst>
                      <a:ext uri="{FF2B5EF4-FFF2-40B4-BE49-F238E27FC236}">
                        <a16:creationId xmlns:a16="http://schemas.microsoft.com/office/drawing/2014/main" id="{B010A4AD-D7F0-4189-9ABB-407546921F5A}"/>
                      </a:ext>
                    </a:extLst>
                  </p:cNvPr>
                  <p:cNvSpPr/>
                  <p:nvPr/>
                </p:nvSpPr>
                <p:spPr>
                  <a:xfrm flipV="1">
                    <a:off x="1960880" y="2311401"/>
                    <a:ext cx="45719" cy="4571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42" name="Oval 41">
                    <a:extLst>
                      <a:ext uri="{FF2B5EF4-FFF2-40B4-BE49-F238E27FC236}">
                        <a16:creationId xmlns:a16="http://schemas.microsoft.com/office/drawing/2014/main" id="{D74E12D1-AB57-456E-A94E-5369340C6712}"/>
                      </a:ext>
                    </a:extLst>
                  </p:cNvPr>
                  <p:cNvSpPr/>
                  <p:nvPr/>
                </p:nvSpPr>
                <p:spPr>
                  <a:xfrm flipV="1">
                    <a:off x="2052320" y="2311401"/>
                    <a:ext cx="45719" cy="4571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</p:grpSp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5D7D3171-9027-4396-B894-E48170048BA8}"/>
                    </a:ext>
                  </a:extLst>
                </p:cNvPr>
                <p:cNvSpPr/>
                <p:nvPr/>
              </p:nvSpPr>
              <p:spPr>
                <a:xfrm>
                  <a:off x="2339094" y="1880565"/>
                  <a:ext cx="4092850" cy="300082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r>
                    <a:rPr lang="en-GB" sz="1350" b="1" dirty="0">
                      <a:solidFill>
                        <a:srgbClr val="FFC000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Lesson 1 </a:t>
                  </a:r>
                  <a:r>
                    <a:rPr lang="en-GB" sz="1350" b="1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– Psychology </a:t>
                  </a:r>
                </a:p>
              </p:txBody>
            </p:sp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3E63C1C0-1B50-4A06-9785-112FA4722A0A}"/>
                    </a:ext>
                  </a:extLst>
                </p:cNvPr>
                <p:cNvSpPr/>
                <p:nvPr/>
              </p:nvSpPr>
              <p:spPr>
                <a:xfrm>
                  <a:off x="2964712" y="2803542"/>
                  <a:ext cx="2499641" cy="30008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GB" sz="1350" b="1" dirty="0">
                      <a:solidFill>
                        <a:srgbClr val="FFC000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Lesson 2 </a:t>
                  </a:r>
                  <a:r>
                    <a:rPr lang="en-GB" sz="1350" b="1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– Biology</a:t>
                  </a:r>
                  <a:endParaRPr lang="en-GB" sz="1350" b="1" dirty="0">
                    <a:solidFill>
                      <a:srgbClr val="660066"/>
                    </a:solidFill>
                    <a:latin typeface="Verdana" panose="020B0604030504040204" pitchFamily="34" charset="0"/>
                    <a:ea typeface="Verdana" panose="020B0604030504040204" pitchFamily="34" charset="0"/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1040482" y="1772055"/>
                  <a:ext cx="1076207" cy="553998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500" dirty="0">
                      <a:latin typeface="Arial Black" panose="020B0A04020102020204" pitchFamily="34" charset="0"/>
                    </a:rPr>
                    <a:t>9:15- 10:30</a:t>
                  </a: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1727108" y="2670642"/>
                  <a:ext cx="995153" cy="56274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500" dirty="0">
                      <a:latin typeface="Arial Black" panose="020B0A04020102020204" pitchFamily="34" charset="0"/>
                    </a:rPr>
                    <a:t>10:45- 12:00</a:t>
                  </a:r>
                </a:p>
              </p:txBody>
            </p:sp>
            <p:sp>
              <p:nvSpPr>
                <p:cNvPr id="52" name="TextBox 51"/>
                <p:cNvSpPr txBox="1"/>
                <p:nvPr/>
              </p:nvSpPr>
              <p:spPr>
                <a:xfrm>
                  <a:off x="2337484" y="3600441"/>
                  <a:ext cx="1036080" cy="55592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500" dirty="0">
                      <a:latin typeface="Arial Black" panose="020B0A04020102020204" pitchFamily="34" charset="0"/>
                    </a:rPr>
                    <a:t>12:15- 1:30</a:t>
                  </a:r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3134337" y="4434802"/>
                  <a:ext cx="1007055" cy="553998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500" dirty="0">
                      <a:latin typeface="Arial Black" panose="020B0A04020102020204" pitchFamily="34" charset="0"/>
                    </a:rPr>
                    <a:t>1:30- 2:20</a:t>
                  </a:r>
                </a:p>
              </p:txBody>
            </p:sp>
          </p:grp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F8968668-FBC5-415A-8D3B-45B2B9D1D555}"/>
                  </a:ext>
                </a:extLst>
              </p:cNvPr>
              <p:cNvGrpSpPr/>
              <p:nvPr/>
            </p:nvGrpSpPr>
            <p:grpSpPr>
              <a:xfrm>
                <a:off x="3583990" y="5184787"/>
                <a:ext cx="1383063" cy="754226"/>
                <a:chOff x="771502" y="1590040"/>
                <a:chExt cx="1544978" cy="787400"/>
              </a:xfrm>
            </p:grpSpPr>
            <p:sp>
              <p:nvSpPr>
                <p:cNvPr id="56" name="Rounded Rectangle 55">
                  <a:extLst>
                    <a:ext uri="{FF2B5EF4-FFF2-40B4-BE49-F238E27FC236}">
                      <a16:creationId xmlns:a16="http://schemas.microsoft.com/office/drawing/2014/main" id="{F11134CA-4352-4FFF-9CBD-5C76CDC8882E}"/>
                    </a:ext>
                  </a:extLst>
                </p:cNvPr>
                <p:cNvSpPr/>
                <p:nvPr/>
              </p:nvSpPr>
              <p:spPr>
                <a:xfrm>
                  <a:off x="865838" y="1590040"/>
                  <a:ext cx="528320" cy="91440"/>
                </a:xfrm>
                <a:prstGeom prst="round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B4771EC9-85DE-44AF-A015-62E3BE188943}"/>
                    </a:ext>
                  </a:extLst>
                </p:cNvPr>
                <p:cNvSpPr/>
                <p:nvPr/>
              </p:nvSpPr>
              <p:spPr>
                <a:xfrm>
                  <a:off x="771502" y="1635760"/>
                  <a:ext cx="1544978" cy="74168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B010A4AD-D7F0-4189-9ABB-407546921F5A}"/>
                    </a:ext>
                  </a:extLst>
                </p:cNvPr>
                <p:cNvSpPr/>
                <p:nvPr/>
              </p:nvSpPr>
              <p:spPr>
                <a:xfrm flipV="1">
                  <a:off x="1960880" y="2311401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59" name="Oval 58">
                  <a:extLst>
                    <a:ext uri="{FF2B5EF4-FFF2-40B4-BE49-F238E27FC236}">
                      <a16:creationId xmlns:a16="http://schemas.microsoft.com/office/drawing/2014/main" id="{D74E12D1-AB57-456E-A94E-5369340C6712}"/>
                    </a:ext>
                  </a:extLst>
                </p:cNvPr>
                <p:cNvSpPr/>
                <p:nvPr/>
              </p:nvSpPr>
              <p:spPr>
                <a:xfrm flipV="1">
                  <a:off x="2052320" y="2311401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</p:grpSp>
          <p:sp>
            <p:nvSpPr>
              <p:cNvPr id="54" name="TextBox 53"/>
              <p:cNvSpPr txBox="1"/>
              <p:nvPr/>
            </p:nvSpPr>
            <p:spPr>
              <a:xfrm>
                <a:off x="3748944" y="5303365"/>
                <a:ext cx="1006306" cy="55662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500" dirty="0">
                    <a:latin typeface="Arial Black" panose="020B0A04020102020204" pitchFamily="34" charset="0"/>
                  </a:rPr>
                  <a:t>2:20- 3:35</a:t>
                </a: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845AE7F1-7E25-4BEB-BAC6-E8C39760E830}"/>
                  </a:ext>
                </a:extLst>
              </p:cNvPr>
              <p:cNvSpPr/>
              <p:nvPr/>
            </p:nvSpPr>
            <p:spPr>
              <a:xfrm>
                <a:off x="4942153" y="5406910"/>
                <a:ext cx="2576063" cy="3000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350" b="1" dirty="0">
                    <a:solidFill>
                      <a:srgbClr val="FFC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Lesson 4 </a:t>
                </a:r>
                <a:r>
                  <a:rPr lang="en-GB" sz="1350" b="1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- Art</a:t>
                </a:r>
                <a:endParaRPr lang="en-GB" sz="1350" b="1" dirty="0">
                  <a:solidFill>
                    <a:srgbClr val="660066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p:grpSp>
      </p:grpSp>
      <p:pic>
        <p:nvPicPr>
          <p:cNvPr id="61" name="Content Placeholder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0731" y="6229063"/>
            <a:ext cx="969237" cy="575050"/>
          </a:xfrm>
          <a:prstGeom prst="rect">
            <a:avLst/>
          </a:prstGeom>
        </p:spPr>
      </p:pic>
      <p:grpSp>
        <p:nvGrpSpPr>
          <p:cNvPr id="62" name="Group 61"/>
          <p:cNvGrpSpPr/>
          <p:nvPr/>
        </p:nvGrpSpPr>
        <p:grpSpPr>
          <a:xfrm>
            <a:off x="0" y="6027776"/>
            <a:ext cx="2800840" cy="830224"/>
            <a:chOff x="0" y="6044464"/>
            <a:chExt cx="2800840" cy="830224"/>
          </a:xfrm>
        </p:grpSpPr>
        <p:pic>
          <p:nvPicPr>
            <p:cNvPr id="63" name="Picture 62"/>
            <p:cNvPicPr>
              <a:picLocks noChangeAspect="1"/>
            </p:cNvPicPr>
            <p:nvPr/>
          </p:nvPicPr>
          <p:blipFill rotWithShape="1">
            <a:blip r:embed="rId3"/>
            <a:srcRect l="7248"/>
            <a:stretch/>
          </p:blipFill>
          <p:spPr>
            <a:xfrm>
              <a:off x="0" y="6044464"/>
              <a:ext cx="1702014" cy="830224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02014" y="6044464"/>
              <a:ext cx="1098826" cy="830224"/>
            </a:xfrm>
            <a:prstGeom prst="rect">
              <a:avLst/>
            </a:prstGeom>
          </p:spPr>
        </p:pic>
      </p:grpSp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08" t="-381" r="1694" b="61461"/>
          <a:stretch/>
        </p:blipFill>
        <p:spPr>
          <a:xfrm>
            <a:off x="5882185" y="1242527"/>
            <a:ext cx="2927945" cy="1625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194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30731" y="6229063"/>
            <a:ext cx="969237" cy="5750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222" r="4747" b="190"/>
          <a:stretch/>
        </p:blipFill>
        <p:spPr>
          <a:xfrm>
            <a:off x="6740435" y="54614"/>
            <a:ext cx="2259534" cy="6749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29" r="57751"/>
          <a:stretch/>
        </p:blipFill>
        <p:spPr>
          <a:xfrm>
            <a:off x="420342" y="365126"/>
            <a:ext cx="2505738" cy="31008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" t="38831" r="48726" b="38121"/>
          <a:stretch/>
        </p:blipFill>
        <p:spPr>
          <a:xfrm>
            <a:off x="1641261" y="3492177"/>
            <a:ext cx="3971275" cy="25785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7" t="62776"/>
          <a:stretch/>
        </p:blipFill>
        <p:spPr>
          <a:xfrm>
            <a:off x="3344600" y="300416"/>
            <a:ext cx="3387951" cy="3127051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0" y="6027776"/>
            <a:ext cx="2800840" cy="830224"/>
            <a:chOff x="0" y="6044464"/>
            <a:chExt cx="2800840" cy="830224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/>
            <a:srcRect l="7248"/>
            <a:stretch/>
          </p:blipFill>
          <p:spPr>
            <a:xfrm>
              <a:off x="0" y="6044464"/>
              <a:ext cx="1702014" cy="830224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02014" y="6044464"/>
              <a:ext cx="1098826" cy="8302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10587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FED023"/>
                </a:solidFill>
              </a:rPr>
              <a:t>Entry Requirements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30731" y="6229063"/>
            <a:ext cx="969237" cy="5750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57" r="57542"/>
          <a:stretch/>
        </p:blipFill>
        <p:spPr>
          <a:xfrm>
            <a:off x="6940945" y="195942"/>
            <a:ext cx="2059023" cy="41931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7003" y="1482926"/>
            <a:ext cx="586522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A minimum of 5 GCSE’s grade 4-9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An average GCSE score of 5.5 if you wish to study a STEM programme e.g. Biology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Subject specific entry requirements – please check them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We work together, in partnership, to get you to where you want to go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Do the best you can and give yourself options</a:t>
            </a:r>
          </a:p>
          <a:p>
            <a:endParaRPr lang="en-GB" sz="2400" dirty="0"/>
          </a:p>
        </p:txBody>
      </p:sp>
      <p:grpSp>
        <p:nvGrpSpPr>
          <p:cNvPr id="10" name="Group 9"/>
          <p:cNvGrpSpPr/>
          <p:nvPr/>
        </p:nvGrpSpPr>
        <p:grpSpPr>
          <a:xfrm>
            <a:off x="0" y="6027776"/>
            <a:ext cx="2800840" cy="830224"/>
            <a:chOff x="0" y="6044464"/>
            <a:chExt cx="2800840" cy="83022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/>
            <a:srcRect l="7248"/>
            <a:stretch/>
          </p:blipFill>
          <p:spPr>
            <a:xfrm>
              <a:off x="0" y="6044464"/>
              <a:ext cx="1702014" cy="83022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02014" y="6044464"/>
              <a:ext cx="1098826" cy="830224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3470" y="4155648"/>
            <a:ext cx="1956986" cy="263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738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30731" y="6229063"/>
            <a:ext cx="969237" cy="5750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180" y="0"/>
            <a:ext cx="4198820" cy="59377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38"/>
          <a:stretch/>
        </p:blipFill>
        <p:spPr>
          <a:xfrm>
            <a:off x="0" y="1"/>
            <a:ext cx="4945180" cy="6044464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0" y="6027776"/>
            <a:ext cx="2800840" cy="830224"/>
            <a:chOff x="0" y="6044464"/>
            <a:chExt cx="2800840" cy="83022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/>
            <a:srcRect l="7248"/>
            <a:stretch/>
          </p:blipFill>
          <p:spPr>
            <a:xfrm>
              <a:off x="0" y="6044464"/>
              <a:ext cx="1702014" cy="83022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02014" y="6044464"/>
              <a:ext cx="1098826" cy="8302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66273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ED023"/>
                </a:solidFill>
              </a:rPr>
              <a:t>Getting to </a:t>
            </a:r>
            <a:r>
              <a:rPr lang="en-GB" dirty="0" err="1">
                <a:solidFill>
                  <a:srgbClr val="FED023"/>
                </a:solidFill>
              </a:rPr>
              <a:t>Abbeygate</a:t>
            </a:r>
            <a:endParaRPr lang="en-GB" dirty="0">
              <a:solidFill>
                <a:srgbClr val="FED023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30731" y="6229063"/>
            <a:ext cx="969237" cy="5750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69" r="976" b="3809"/>
          <a:stretch/>
        </p:blipFill>
        <p:spPr>
          <a:xfrm>
            <a:off x="955051" y="1363890"/>
            <a:ext cx="7233897" cy="4661336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0" y="6027776"/>
            <a:ext cx="2800840" cy="830224"/>
            <a:chOff x="0" y="6044464"/>
            <a:chExt cx="2800840" cy="83022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/>
            <a:srcRect l="7248"/>
            <a:stretch/>
          </p:blipFill>
          <p:spPr>
            <a:xfrm>
              <a:off x="0" y="6044464"/>
              <a:ext cx="1702014" cy="83022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02014" y="6044464"/>
              <a:ext cx="1098826" cy="8302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46234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30731" y="6229063"/>
            <a:ext cx="969237" cy="5750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" b="35047"/>
          <a:stretch/>
        </p:blipFill>
        <p:spPr>
          <a:xfrm>
            <a:off x="1702014" y="365126"/>
            <a:ext cx="5977228" cy="5499463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0" y="6027776"/>
            <a:ext cx="2800840" cy="830224"/>
            <a:chOff x="0" y="6044464"/>
            <a:chExt cx="2800840" cy="83022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/>
            <a:srcRect l="7248"/>
            <a:stretch/>
          </p:blipFill>
          <p:spPr>
            <a:xfrm>
              <a:off x="0" y="6044464"/>
              <a:ext cx="1702014" cy="83022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02014" y="6044464"/>
              <a:ext cx="1098826" cy="8302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55429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56A6B041357D841AA1440E26499A7F2" ma:contentTypeVersion="13" ma:contentTypeDescription="Create a new document." ma:contentTypeScope="" ma:versionID="09d493256de7a7f8c07ee6cacc05379a">
  <xsd:schema xmlns:xsd="http://www.w3.org/2001/XMLSchema" xmlns:xs="http://www.w3.org/2001/XMLSchema" xmlns:p="http://schemas.microsoft.com/office/2006/metadata/properties" xmlns:ns3="7892a249-b831-4fab-8073-fadb5925ac13" xmlns:ns4="ca440425-a657-4819-98f2-afb12f270786" targetNamespace="http://schemas.microsoft.com/office/2006/metadata/properties" ma:root="true" ma:fieldsID="c14cf15782dd3290cbfa04c23b8a3218" ns3:_="" ns4:_="">
    <xsd:import namespace="7892a249-b831-4fab-8073-fadb5925ac13"/>
    <xsd:import namespace="ca440425-a657-4819-98f2-afb12f27078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EventHashCode" minOccurs="0"/>
                <xsd:element ref="ns4:MediaServiceGenerationTime" minOccurs="0"/>
                <xsd:element ref="ns4:MediaServiceDateTaken" minOccurs="0"/>
                <xsd:element ref="ns4:MediaServiceAutoTags" minOccurs="0"/>
                <xsd:element ref="ns4:MediaServiceAutoKeyPoints" minOccurs="0"/>
                <xsd:element ref="ns4:MediaServiceKeyPoints" minOccurs="0"/>
                <xsd:element ref="ns4:MediaServiceLocation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92a249-b831-4fab-8073-fadb5925ac1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440425-a657-4819-98f2-afb12f2707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6F9842A-2949-4579-BC13-1647CB7B613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5F4A94F-DA88-46D2-BE3F-D6109798606B}">
  <ds:schemaRefs>
    <ds:schemaRef ds:uri="http://purl.org/dc/dcmitype/"/>
    <ds:schemaRef ds:uri="http://schemas.microsoft.com/office/infopath/2007/PartnerControls"/>
    <ds:schemaRef ds:uri="ca440425-a657-4819-98f2-afb12f270786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7892a249-b831-4fab-8073-fadb5925ac1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DEDD5C8-03C7-4630-83B7-2793F75181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92a249-b831-4fab-8073-fadb5925ac13"/>
    <ds:schemaRef ds:uri="ca440425-a657-4819-98f2-afb12f2707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139</TotalTime>
  <Words>259</Words>
  <Application>Microsoft Office PowerPoint</Application>
  <PresentationFormat>On-screen Show (4:3)</PresentationFormat>
  <Paragraphs>43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Verdana</vt:lpstr>
      <vt:lpstr>Office Theme</vt:lpstr>
      <vt:lpstr>PowerPoint Presentation</vt:lpstr>
      <vt:lpstr>What is Abbeygate?</vt:lpstr>
      <vt:lpstr>Why Abbeygate?</vt:lpstr>
      <vt:lpstr>PowerPoint Presentation</vt:lpstr>
      <vt:lpstr>PowerPoint Presentation</vt:lpstr>
      <vt:lpstr>Entry Requirements</vt:lpstr>
      <vt:lpstr>PowerPoint Presentation</vt:lpstr>
      <vt:lpstr>Getting to Abbeygate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Bird</dc:creator>
  <cp:lastModifiedBy>Angela Hahn</cp:lastModifiedBy>
  <cp:revision>13</cp:revision>
  <dcterms:created xsi:type="dcterms:W3CDTF">2021-09-14T09:21:10Z</dcterms:created>
  <dcterms:modified xsi:type="dcterms:W3CDTF">2021-09-17T11:09:32Z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0x010100D56A6B041357D841AA1440E26499A7F2</vt:lpwstr>
  </property>
</Properties>
</file>