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63" r:id="rId4"/>
    <p:sldId id="270" r:id="rId5"/>
    <p:sldId id="260" r:id="rId6"/>
    <p:sldId id="269" r:id="rId7"/>
    <p:sldId id="264" r:id="rId8"/>
    <p:sldId id="266" r:id="rId9"/>
    <p:sldId id="257" r:id="rId10"/>
    <p:sldId id="258" r:id="rId11"/>
    <p:sldId id="259" r:id="rId12"/>
    <p:sldId id="262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0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0AF8-181B-47D6-947E-58F7F9AED5F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8D27-8E91-4037-9053-E37FB961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8293-0149-4EE4-8B1D-B9809DE1E7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7DCB-208D-421C-ACAA-59F00FAA63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4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7675" y="1885950"/>
            <a:ext cx="8228781" cy="183108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FF00"/>
                </a:solidFill>
              </a:rPr>
              <a:t>Welcome to Psychology and Sociology!</a:t>
            </a:r>
            <a:endParaRPr lang="en-GB" sz="5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45" y="4700588"/>
            <a:ext cx="3324655" cy="2157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588"/>
            <a:ext cx="3324655" cy="21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74488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936"/>
            <a:ext cx="9144000" cy="1325563"/>
          </a:xfrm>
        </p:spPr>
        <p:txBody>
          <a:bodyPr/>
          <a:lstStyle/>
          <a:p>
            <a:pPr algn="ctr"/>
            <a:r>
              <a:rPr lang="en-GB" b="1" dirty="0">
                <a:latin typeface="Corbel" panose="020B0503020204020204" pitchFamily="34" charset="0"/>
              </a:rPr>
              <a:t>Is there any coursework?</a:t>
            </a:r>
            <a:r>
              <a:rPr lang="en-GB" dirty="0">
                <a:latin typeface="Corbel" panose="020B0503020204020204" pitchFamily="34" charset="0"/>
              </a:rPr>
              <a:t/>
            </a:r>
            <a:br>
              <a:rPr lang="en-GB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499"/>
            <a:ext cx="9144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latin typeface="Corbel" panose="020B0503020204020204" pitchFamily="34" charset="0"/>
              </a:rPr>
              <a:t>No</a:t>
            </a:r>
            <a:r>
              <a:rPr lang="en-GB" dirty="0">
                <a:latin typeface="Corbel" panose="020B0503020204020204" pitchFamily="34" charset="0"/>
              </a:rPr>
              <a:t>. </a:t>
            </a:r>
            <a:r>
              <a:rPr lang="en-GB" dirty="0" smtClean="0">
                <a:latin typeface="Corbel" panose="020B0503020204020204" pitchFamily="34" charset="0"/>
              </a:rPr>
              <a:t>Psychology and Sociology are </a:t>
            </a:r>
            <a:r>
              <a:rPr lang="en-GB" b="1" dirty="0">
                <a:latin typeface="Corbel" panose="020B0503020204020204" pitchFamily="34" charset="0"/>
              </a:rPr>
              <a:t>100% exam based</a:t>
            </a:r>
            <a:r>
              <a:rPr lang="en-GB" dirty="0">
                <a:latin typeface="Corbel" panose="020B0503020204020204" pitchFamily="34" charset="0"/>
              </a:rPr>
              <a:t>. There are two </a:t>
            </a:r>
            <a:r>
              <a:rPr lang="en-GB" dirty="0" smtClean="0">
                <a:latin typeface="Corbel" panose="020B0503020204020204" pitchFamily="34" charset="0"/>
              </a:rPr>
              <a:t>examinations for both subjects at </a:t>
            </a:r>
            <a:r>
              <a:rPr lang="en-GB" dirty="0">
                <a:latin typeface="Corbel" panose="020B0503020204020204" pitchFamily="34" charset="0"/>
              </a:rPr>
              <a:t>the end of Year </a:t>
            </a:r>
            <a:r>
              <a:rPr lang="en-GB" dirty="0" smtClean="0">
                <a:latin typeface="Corbel" panose="020B0503020204020204" pitchFamily="34" charset="0"/>
              </a:rPr>
              <a:t>11.</a:t>
            </a:r>
            <a:r>
              <a:rPr lang="en-GB" b="1" dirty="0" smtClean="0">
                <a:latin typeface="Corbel" panose="020B0503020204020204" pitchFamily="34" charset="0"/>
              </a:rPr>
              <a:t> </a:t>
            </a:r>
          </a:p>
          <a:p>
            <a:pPr marL="0" indent="0" algn="ctr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rbel" panose="020B0503020204020204" pitchFamily="34" charset="0"/>
              </a:rPr>
              <a:t>In lessons </a:t>
            </a:r>
            <a:r>
              <a:rPr lang="en-GB" dirty="0">
                <a:latin typeface="Corbel" panose="020B0503020204020204" pitchFamily="34" charset="0"/>
              </a:rPr>
              <a:t>there are </a:t>
            </a:r>
            <a:r>
              <a:rPr lang="en-GB" b="1" dirty="0">
                <a:latin typeface="Corbel" panose="020B0503020204020204" pitchFamily="34" charset="0"/>
              </a:rPr>
              <a:t>lots of </a:t>
            </a:r>
            <a:r>
              <a:rPr lang="en-GB" b="1" dirty="0" smtClean="0">
                <a:latin typeface="Corbel" panose="020B0503020204020204" pitchFamily="34" charset="0"/>
              </a:rPr>
              <a:t>practical research tasks</a:t>
            </a:r>
            <a:r>
              <a:rPr lang="en-GB" dirty="0" smtClean="0">
                <a:latin typeface="Corbel" panose="020B0503020204020204" pitchFamily="34" charset="0"/>
              </a:rPr>
              <a:t> that </a:t>
            </a:r>
            <a:r>
              <a:rPr lang="en-GB" dirty="0">
                <a:latin typeface="Corbel" panose="020B0503020204020204" pitchFamily="34" charset="0"/>
              </a:rPr>
              <a:t>you can take part in though, so there is </a:t>
            </a:r>
            <a:r>
              <a:rPr lang="en-GB" dirty="0" smtClean="0">
                <a:latin typeface="Corbel" panose="020B0503020204020204" pitchFamily="34" charset="0"/>
              </a:rPr>
              <a:t>an </a:t>
            </a:r>
            <a:r>
              <a:rPr lang="en-GB" b="1" dirty="0" smtClean="0">
                <a:latin typeface="Corbel" panose="020B0503020204020204" pitchFamily="34" charset="0"/>
              </a:rPr>
              <a:t>applied </a:t>
            </a:r>
            <a:r>
              <a:rPr lang="en-GB" b="1" dirty="0">
                <a:latin typeface="Corbel" panose="020B0503020204020204" pitchFamily="34" charset="0"/>
              </a:rPr>
              <a:t>element</a:t>
            </a:r>
            <a:r>
              <a:rPr lang="en-GB" dirty="0">
                <a:latin typeface="Corbel" panose="020B0503020204020204" pitchFamily="34" charset="0"/>
              </a:rPr>
              <a:t> to the course. We feel that you will learn more about </a:t>
            </a:r>
            <a:r>
              <a:rPr lang="en-GB" dirty="0" smtClean="0">
                <a:latin typeface="Corbel" panose="020B0503020204020204" pitchFamily="34" charset="0"/>
              </a:rPr>
              <a:t>Psychology &amp; Sociology by </a:t>
            </a:r>
            <a:r>
              <a:rPr lang="en-GB" b="1" i="1" dirty="0">
                <a:latin typeface="Corbel" panose="020B0503020204020204" pitchFamily="34" charset="0"/>
              </a:rPr>
              <a:t>doing </a:t>
            </a:r>
            <a:r>
              <a:rPr lang="en-GB" b="1" dirty="0">
                <a:latin typeface="Corbel" panose="020B0503020204020204" pitchFamily="34" charset="0"/>
              </a:rPr>
              <a:t>it</a:t>
            </a:r>
            <a:r>
              <a:rPr lang="en-GB" dirty="0">
                <a:latin typeface="Corbel" panose="020B0503020204020204" pitchFamily="34" charset="0"/>
              </a:rPr>
              <a:t>. </a:t>
            </a:r>
          </a:p>
          <a:p>
            <a:pPr marL="0" indent="0" algn="ctr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189271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5019675"/>
            <a:ext cx="2457450" cy="13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4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rbel" panose="020B0503020204020204" pitchFamily="34" charset="0"/>
              </a:rPr>
              <a:t>What can I do with a Psychology GCSE?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872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Any career than involves </a:t>
            </a:r>
            <a:r>
              <a:rPr lang="en-GB" b="1" dirty="0">
                <a:latin typeface="Corbel" panose="020B0503020204020204" pitchFamily="34" charset="0"/>
              </a:rPr>
              <a:t>dealing with people</a:t>
            </a:r>
            <a:r>
              <a:rPr lang="en-GB" dirty="0">
                <a:latin typeface="Corbel" panose="020B0503020204020204" pitchFamily="34" charset="0"/>
              </a:rPr>
              <a:t>.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If </a:t>
            </a:r>
            <a:r>
              <a:rPr lang="en-GB" dirty="0">
                <a:latin typeface="Corbel" panose="020B0503020204020204" pitchFamily="34" charset="0"/>
              </a:rPr>
              <a:t>you are going into </a:t>
            </a:r>
            <a:r>
              <a:rPr lang="en-GB" b="1" dirty="0">
                <a:latin typeface="Corbel" panose="020B0503020204020204" pitchFamily="34" charset="0"/>
              </a:rPr>
              <a:t>teaching, law, nursing</a:t>
            </a:r>
            <a:r>
              <a:rPr lang="en-GB" dirty="0">
                <a:latin typeface="Corbel" panose="020B0503020204020204" pitchFamily="34" charset="0"/>
              </a:rPr>
              <a:t> or the </a:t>
            </a:r>
            <a:r>
              <a:rPr lang="en-GB" b="1" dirty="0">
                <a:latin typeface="Corbel" panose="020B0503020204020204" pitchFamily="34" charset="0"/>
              </a:rPr>
              <a:t>police force</a:t>
            </a:r>
            <a:r>
              <a:rPr lang="en-GB" dirty="0">
                <a:latin typeface="Corbel" panose="020B0503020204020204" pitchFamily="34" charset="0"/>
              </a:rPr>
              <a:t>, Psychology is an area you will be required to study as part of your training.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Some </a:t>
            </a:r>
            <a:r>
              <a:rPr lang="en-GB" dirty="0">
                <a:latin typeface="Corbel" panose="020B0503020204020204" pitchFamily="34" charset="0"/>
              </a:rPr>
              <a:t>of our past students have gone on to careers linked specifically to Psychology, such as </a:t>
            </a:r>
            <a:r>
              <a:rPr lang="en-GB" b="1" dirty="0">
                <a:latin typeface="Corbel" panose="020B0503020204020204" pitchFamily="34" charset="0"/>
              </a:rPr>
              <a:t>Criminologists</a:t>
            </a:r>
            <a:r>
              <a:rPr lang="en-GB" dirty="0">
                <a:latin typeface="Corbel" panose="020B0503020204020204" pitchFamily="34" charset="0"/>
              </a:rPr>
              <a:t>, Probation Officers, Sports Psychologists, </a:t>
            </a:r>
            <a:r>
              <a:rPr lang="en-GB" b="1" dirty="0">
                <a:latin typeface="Corbel" panose="020B0503020204020204" pitchFamily="34" charset="0"/>
              </a:rPr>
              <a:t>Educational Psychologists </a:t>
            </a:r>
            <a:r>
              <a:rPr lang="en-GB" dirty="0">
                <a:latin typeface="Corbel" panose="020B0503020204020204" pitchFamily="34" charset="0"/>
              </a:rPr>
              <a:t>and early child care.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In other fields Psychology </a:t>
            </a:r>
            <a:r>
              <a:rPr lang="en-GB" dirty="0">
                <a:latin typeface="Corbel" panose="020B0503020204020204" pitchFamily="34" charset="0"/>
              </a:rPr>
              <a:t>is used widely in both </a:t>
            </a:r>
            <a:r>
              <a:rPr lang="en-GB" b="1" dirty="0">
                <a:latin typeface="Corbel" panose="020B0503020204020204" pitchFamily="34" charset="0"/>
              </a:rPr>
              <a:t>Politics</a:t>
            </a:r>
            <a:r>
              <a:rPr lang="en-GB" dirty="0">
                <a:latin typeface="Corbel" panose="020B0503020204020204" pitchFamily="34" charset="0"/>
              </a:rPr>
              <a:t> and </a:t>
            </a:r>
            <a:r>
              <a:rPr lang="en-GB" b="1" dirty="0">
                <a:latin typeface="Corbel" panose="020B0503020204020204" pitchFamily="34" charset="0"/>
              </a:rPr>
              <a:t>Advertising</a:t>
            </a:r>
            <a:r>
              <a:rPr lang="en-GB" dirty="0">
                <a:latin typeface="Corbel" panose="020B0503020204020204" pitchFamily="34" charset="0"/>
              </a:rPr>
              <a:t>, as they both deal with assessing people’s behaviour and trying to change opinions</a:t>
            </a:r>
            <a:r>
              <a:rPr lang="en-GB" dirty="0" smtClean="0"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In short, this subject will not close any doors and certainly open a whole range of new ones!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4991657"/>
            <a:ext cx="1285875" cy="16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rbel" panose="020B0503020204020204" pitchFamily="34" charset="0"/>
              </a:rPr>
              <a:t>What can I do with a Sociology GCSE?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Any career than involves </a:t>
            </a:r>
            <a:r>
              <a:rPr lang="en-GB" b="1" dirty="0">
                <a:latin typeface="Corbel" panose="020B0503020204020204" pitchFamily="34" charset="0"/>
              </a:rPr>
              <a:t>dealing with people</a:t>
            </a:r>
            <a:r>
              <a:rPr lang="en-GB" dirty="0">
                <a:latin typeface="Corbel" panose="020B0503020204020204" pitchFamily="34" charset="0"/>
              </a:rPr>
              <a:t>.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Sociology can help in careers such as </a:t>
            </a:r>
            <a:r>
              <a:rPr lang="en-GB" b="1" dirty="0" smtClean="0">
                <a:latin typeface="Corbel" panose="020B0503020204020204" pitchFamily="34" charset="0"/>
              </a:rPr>
              <a:t>charity work</a:t>
            </a:r>
            <a:r>
              <a:rPr lang="en-GB" dirty="0" smtClean="0">
                <a:latin typeface="Corbel" panose="020B0503020204020204" pitchFamily="34" charset="0"/>
              </a:rPr>
              <a:t>, prison officer, teacher, social worker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smtClean="0">
                <a:latin typeface="Corbel" panose="020B0503020204020204" pitchFamily="34" charset="0"/>
              </a:rPr>
              <a:t>and nurses. Even doctors have to take a Sociology module at university!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Sociology is also helpful in </a:t>
            </a:r>
            <a:r>
              <a:rPr lang="en-GB" b="1" dirty="0" smtClean="0">
                <a:latin typeface="Corbel" panose="020B0503020204020204" pitchFamily="34" charset="0"/>
              </a:rPr>
              <a:t>non-public sector </a:t>
            </a:r>
            <a:r>
              <a:rPr lang="en-GB" dirty="0" smtClean="0">
                <a:latin typeface="Corbel" panose="020B0503020204020204" pitchFamily="34" charset="0"/>
              </a:rPr>
              <a:t>roles such as HR, marketing, journalism, and the law. 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In </a:t>
            </a:r>
            <a:r>
              <a:rPr lang="en-GB" dirty="0">
                <a:latin typeface="Corbel" panose="020B0503020204020204" pitchFamily="34" charset="0"/>
              </a:rPr>
              <a:t>short, this subject will not close any doors and certainly open a whole range of new ones!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9" y="5214937"/>
            <a:ext cx="2219325" cy="14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rbel" panose="020B0503020204020204" pitchFamily="34" charset="0"/>
              </a:rPr>
              <a:t>Will Psychology combine well with any other subjects?</a:t>
            </a:r>
            <a:r>
              <a:rPr lang="en-GB" dirty="0">
                <a:latin typeface="Corbel" panose="020B0503020204020204" pitchFamily="34" charset="0"/>
              </a:rPr>
              <a:t/>
            </a:r>
            <a:br>
              <a:rPr lang="en-GB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orbel" panose="020B0503020204020204" pitchFamily="34" charset="0"/>
              </a:rPr>
              <a:t>Absolutely</a:t>
            </a:r>
            <a:r>
              <a:rPr lang="en-GB" b="1" dirty="0">
                <a:latin typeface="Corbel" panose="020B0503020204020204" pitchFamily="34" charset="0"/>
              </a:rPr>
              <a:t>!</a:t>
            </a:r>
            <a:r>
              <a:rPr lang="en-GB" dirty="0">
                <a:latin typeface="Corbel" panose="020B0503020204020204" pitchFamily="34" charset="0"/>
              </a:rPr>
              <a:t> You are learning about why people behave the way they do, so it will compliment almost any subject that you choose. 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For </a:t>
            </a:r>
            <a:r>
              <a:rPr lang="en-GB" dirty="0">
                <a:latin typeface="Corbel" panose="020B0503020204020204" pitchFamily="34" charset="0"/>
              </a:rPr>
              <a:t>example, it combines extremely well with the Natural Sciences, Sociology, History, </a:t>
            </a:r>
            <a:r>
              <a:rPr lang="en-GB" dirty="0" smtClean="0">
                <a:latin typeface="Corbel" panose="020B0503020204020204" pitchFamily="34" charset="0"/>
              </a:rPr>
              <a:t>Philosophy &amp; Ethics, Geography </a:t>
            </a:r>
            <a:r>
              <a:rPr lang="en-GB" dirty="0">
                <a:latin typeface="Corbel" panose="020B0503020204020204" pitchFamily="34" charset="0"/>
              </a:rPr>
              <a:t>and English.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4854206"/>
            <a:ext cx="3095625" cy="20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94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rbel" panose="020B0503020204020204" pitchFamily="34" charset="0"/>
              </a:rPr>
              <a:t>Will </a:t>
            </a:r>
            <a:r>
              <a:rPr lang="en-GB" b="1" dirty="0" smtClean="0">
                <a:latin typeface="Corbel" panose="020B0503020204020204" pitchFamily="34" charset="0"/>
              </a:rPr>
              <a:t>Sociology </a:t>
            </a:r>
            <a:r>
              <a:rPr lang="en-GB" b="1" dirty="0">
                <a:latin typeface="Corbel" panose="020B0503020204020204" pitchFamily="34" charset="0"/>
              </a:rPr>
              <a:t>combine well with any other subjects?</a:t>
            </a:r>
            <a:r>
              <a:rPr lang="en-GB" dirty="0">
                <a:latin typeface="Corbel" panose="020B0503020204020204" pitchFamily="34" charset="0"/>
              </a:rPr>
              <a:t/>
            </a:r>
            <a:br>
              <a:rPr lang="en-GB" dirty="0">
                <a:latin typeface="Corbel" panose="020B0503020204020204" pitchFamily="34" charset="0"/>
              </a:rPr>
            </a:b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GB" b="1" dirty="0" smtClean="0">
                <a:latin typeface="Corbel" panose="020B0503020204020204" pitchFamily="34" charset="0"/>
              </a:rPr>
              <a:t>Absolutely</a:t>
            </a:r>
            <a:r>
              <a:rPr lang="en-GB" b="1" dirty="0">
                <a:latin typeface="Corbel" panose="020B0503020204020204" pitchFamily="34" charset="0"/>
              </a:rPr>
              <a:t>!</a:t>
            </a:r>
            <a:r>
              <a:rPr lang="en-GB" dirty="0">
                <a:latin typeface="Corbel" panose="020B0503020204020204" pitchFamily="34" charset="0"/>
              </a:rPr>
              <a:t> You are learning about why people behave the way they do, so it will compliment almost any subject that you choose. 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 algn="r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 algn="r">
              <a:buNone/>
            </a:pPr>
            <a:r>
              <a:rPr lang="en-GB" dirty="0" smtClean="0">
                <a:latin typeface="Corbel" panose="020B0503020204020204" pitchFamily="34" charset="0"/>
              </a:rPr>
              <a:t>For </a:t>
            </a:r>
            <a:r>
              <a:rPr lang="en-GB" dirty="0">
                <a:latin typeface="Corbel" panose="020B0503020204020204" pitchFamily="34" charset="0"/>
              </a:rPr>
              <a:t>example, it combines extremely well with the </a:t>
            </a:r>
            <a:r>
              <a:rPr lang="en-GB" dirty="0" smtClean="0">
                <a:latin typeface="Corbel" panose="020B0503020204020204" pitchFamily="34" charset="0"/>
              </a:rPr>
              <a:t>Psychology, </a:t>
            </a:r>
            <a:r>
              <a:rPr lang="en-GB" dirty="0">
                <a:latin typeface="Corbel" panose="020B0503020204020204" pitchFamily="34" charset="0"/>
              </a:rPr>
              <a:t>History, </a:t>
            </a:r>
            <a:r>
              <a:rPr lang="en-GB" dirty="0" smtClean="0">
                <a:latin typeface="Corbel" panose="020B0503020204020204" pitchFamily="34" charset="0"/>
              </a:rPr>
              <a:t>Philosophy &amp; Ethics, Geography </a:t>
            </a:r>
            <a:r>
              <a:rPr lang="en-GB" dirty="0">
                <a:latin typeface="Corbel" panose="020B0503020204020204" pitchFamily="34" charset="0"/>
              </a:rPr>
              <a:t>and </a:t>
            </a:r>
            <a:r>
              <a:rPr lang="en-GB" dirty="0" smtClean="0">
                <a:latin typeface="Corbel" panose="020B0503020204020204" pitchFamily="34" charset="0"/>
              </a:rPr>
              <a:t>Media Studies.</a:t>
            </a:r>
            <a:endParaRPr lang="en-GB" dirty="0">
              <a:latin typeface="Corbel" panose="020B0503020204020204" pitchFamily="34" charset="0"/>
            </a:endParaRPr>
          </a:p>
          <a:p>
            <a:pPr marL="0" indent="0" algn="r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097"/>
            <a:ext cx="2657475" cy="1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What is Psychology all about? 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987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Psychology is the scientific study of human and animal behaviour. </a:t>
            </a: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The key question we ask is </a:t>
            </a:r>
            <a:r>
              <a:rPr lang="en-GB" b="1" dirty="0">
                <a:latin typeface="Corbel" panose="020B0503020204020204" pitchFamily="34" charset="0"/>
              </a:rPr>
              <a:t>‘</a:t>
            </a:r>
            <a:r>
              <a:rPr lang="en-GB" b="1" i="1" dirty="0">
                <a:latin typeface="Corbel" panose="020B0503020204020204" pitchFamily="34" charset="0"/>
              </a:rPr>
              <a:t>Why do people behave in the way that they do</a:t>
            </a:r>
            <a:r>
              <a:rPr lang="en-GB" b="1" dirty="0" smtClean="0">
                <a:latin typeface="Corbel" panose="020B0503020204020204" pitchFamily="34" charset="0"/>
              </a:rPr>
              <a:t>?’</a:t>
            </a:r>
            <a:r>
              <a:rPr lang="en-GB" dirty="0" smtClean="0">
                <a:latin typeface="Corbel" panose="020B0503020204020204" pitchFamily="34" charset="0"/>
              </a:rPr>
              <a:t>. </a:t>
            </a: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 descr="brain-76398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453189"/>
            <a:ext cx="2411760" cy="2404810"/>
          </a:xfrm>
          <a:prstGeom prst="rect">
            <a:avLst/>
          </a:prstGeom>
        </p:spPr>
      </p:pic>
      <p:pic>
        <p:nvPicPr>
          <p:cNvPr id="5" name="Picture 4" descr="cognitive_psychology_irrat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200456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What is Sociology all about? 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Sociology is the study of society and its functions. 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The key question we ask is</a:t>
            </a:r>
            <a:r>
              <a:rPr lang="en-GB" i="1" dirty="0" smtClean="0">
                <a:latin typeface="Corbel" panose="020B0503020204020204" pitchFamily="34" charset="0"/>
              </a:rPr>
              <a:t> </a:t>
            </a:r>
            <a:r>
              <a:rPr lang="en-GB" b="1" i="1" dirty="0" smtClean="0">
                <a:latin typeface="Corbel" panose="020B0503020204020204" pitchFamily="34" charset="0"/>
              </a:rPr>
              <a:t>‘What is happening in society and why?’</a:t>
            </a:r>
            <a:endParaRPr lang="en-GB" b="1" i="1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914775"/>
            <a:ext cx="3429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subject matter in Psychology is very wide. These are some of the questions we have tried to answer at GCSE:</a:t>
            </a:r>
            <a:endParaRPr lang="en-US" sz="3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65" y="2148825"/>
            <a:ext cx="532708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Corbel" panose="020B0503020204020204" pitchFamily="34" charset="0"/>
              </a:rPr>
              <a:t>How does your brain affect your behaviour?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69" y="1124744"/>
            <a:ext cx="34578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How does your brain develop?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403" y="3789040"/>
            <a:ext cx="3073614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Why do you need to sleep and dream?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6511" y="2060848"/>
            <a:ext cx="3380975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What are the causes of depression and addiction, and how may these be treated?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063" y="4437112"/>
            <a:ext cx="2189407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How do psychologists conduct their research?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1593" y="1251628"/>
            <a:ext cx="378243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does your memory work?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17" y="3068960"/>
            <a:ext cx="2727289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How do you develop a sense of identity?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2748" y="5229200"/>
            <a:ext cx="5628144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How do other people influence our behaviour?</a:t>
            </a:r>
          </a:p>
        </p:txBody>
      </p:sp>
    </p:spTree>
    <p:extLst>
      <p:ext uri="{BB962C8B-B14F-4D97-AF65-F5344CB8AC3E}">
        <p14:creationId xmlns:p14="http://schemas.microsoft.com/office/powerpoint/2010/main" val="29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0"/>
    </mc:Choice>
    <mc:Fallback xmlns="">
      <p:transition spd="slow" advClick="0" advTm="4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79"/>
            <a:ext cx="9144000" cy="6755021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subject matter in Sociology is very wide. These are some of the questions we have tried to answer at GCSE:</a:t>
            </a:r>
            <a:endParaRPr lang="en-US" sz="3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926" y="2295655"/>
            <a:ext cx="460272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Corbel" panose="020B0503020204020204" pitchFamily="34" charset="0"/>
              </a:rPr>
              <a:t>How do agents in society such as the family and the media affect individuals?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124744"/>
            <a:ext cx="324036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What is culture?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6136" y="4982272"/>
            <a:ext cx="288032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What is poverty and who does it affect?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3321856"/>
            <a:ext cx="3168352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Why is society so unequal?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0452" y="3169339"/>
            <a:ext cx="2051720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What are the barriers to educational achievement?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12138" y="1163942"/>
            <a:ext cx="4819744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Does nature or nurture have the greatest influence on our behaviour?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1" y="4998924"/>
            <a:ext cx="2555776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What types of family exist and how have they changed?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8266" y="6179651"/>
            <a:ext cx="5025735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prstClr val="white"/>
                </a:solidFill>
                <a:latin typeface="Corbel" panose="020B0503020204020204" pitchFamily="34" charset="0"/>
              </a:rPr>
              <a:t>How do sociologists conduct their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2120" y="2098019"/>
            <a:ext cx="316835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Who commits crime and why? </a:t>
            </a:r>
          </a:p>
        </p:txBody>
      </p:sp>
    </p:spTree>
    <p:extLst>
      <p:ext uri="{BB962C8B-B14F-4D97-AF65-F5344CB8AC3E}">
        <p14:creationId xmlns:p14="http://schemas.microsoft.com/office/powerpoint/2010/main" val="2300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0"/>
    </mc:Choice>
    <mc:Fallback xmlns="">
      <p:transition spd="slow" advClick="0" advTm="4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rbel" panose="020B0503020204020204" pitchFamily="34" charset="0"/>
              </a:rPr>
              <a:t>What skills do I need to study Psychology?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306474"/>
            <a:ext cx="15430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Literacy skills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719612"/>
            <a:ext cx="19431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Scientifically minded 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2781300"/>
            <a:ext cx="15430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 good memory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74" y="3325467"/>
            <a:ext cx="204787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Mathematical skills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" y="4323108"/>
            <a:ext cx="154305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An interest in people 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4337" y="4323108"/>
            <a:ext cx="154305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Ability to discuss &amp; debate topical issues 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249" y="5292604"/>
            <a:ext cx="178117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Respectful &amp; mindful of others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Picture 2" descr="http://t0.gstatic.com/images?q=tbn:ANd9GcTCYLcs27-Qj3p9vk5iy9wPC4GBStAKKOwsZB4Ska9f96kUry4s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106" y="1306474"/>
            <a:ext cx="1400538" cy="136969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035" y="1287925"/>
            <a:ext cx="1484694" cy="1262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972" y="5081109"/>
            <a:ext cx="1658730" cy="8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96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Corbel" panose="020B0503020204020204" pitchFamily="34" charset="0"/>
              </a:rPr>
              <a:t>What skills do I need to study Sociology?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" y="1168096"/>
            <a:ext cx="15430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Literacy skills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75" y="5023746"/>
            <a:ext cx="15430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 good memory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5924" y="1464123"/>
            <a:ext cx="154305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An interest in people 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1550" y="3915751"/>
            <a:ext cx="154305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Ability to discuss &amp; debate topical issues 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8974" y="5023746"/>
            <a:ext cx="174307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Respectful &amp; mindful of others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862" y="1769111"/>
            <a:ext cx="154305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An interest in current affairs</a:t>
            </a: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9" y="2469652"/>
            <a:ext cx="1916534" cy="12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1" y="4160809"/>
            <a:ext cx="1802057" cy="16939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55" y="3131492"/>
            <a:ext cx="1772094" cy="11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2430469"/>
            <a:ext cx="2447925" cy="2247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What is the difference between Psychology &amp; Sociology? 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82724"/>
            <a:ext cx="7886700" cy="5070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Psychology </a:t>
            </a:r>
            <a:r>
              <a:rPr lang="en-GB" dirty="0">
                <a:latin typeface="Corbel" panose="020B0503020204020204" pitchFamily="34" charset="0"/>
              </a:rPr>
              <a:t>is focussed on the </a:t>
            </a:r>
            <a:r>
              <a:rPr lang="en-GB" b="1" dirty="0" smtClean="0">
                <a:latin typeface="Corbel" panose="020B0503020204020204" pitchFamily="34" charset="0"/>
              </a:rPr>
              <a:t>behaviour </a:t>
            </a:r>
            <a:r>
              <a:rPr lang="en-GB" b="1" dirty="0">
                <a:latin typeface="Corbel" panose="020B0503020204020204" pitchFamily="34" charset="0"/>
              </a:rPr>
              <a:t>of the individual</a:t>
            </a:r>
            <a:r>
              <a:rPr lang="en-GB" dirty="0">
                <a:latin typeface="Corbel" panose="020B0503020204020204" pitchFamily="34" charset="0"/>
              </a:rPr>
              <a:t>, whereas Sociology examines society as a </a:t>
            </a:r>
            <a:r>
              <a:rPr lang="en-GB" dirty="0" smtClean="0">
                <a:latin typeface="Corbel" panose="020B0503020204020204" pitchFamily="34" charset="0"/>
              </a:rPr>
              <a:t>whole.</a:t>
            </a: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Both </a:t>
            </a:r>
            <a:r>
              <a:rPr lang="en-GB" dirty="0">
                <a:latin typeface="Corbel" panose="020B0503020204020204" pitchFamily="34" charset="0"/>
              </a:rPr>
              <a:t>subjects are </a:t>
            </a:r>
            <a:r>
              <a:rPr lang="en-GB" b="1" dirty="0">
                <a:latin typeface="Corbel" panose="020B0503020204020204" pitchFamily="34" charset="0"/>
              </a:rPr>
              <a:t>social </a:t>
            </a:r>
            <a:r>
              <a:rPr lang="en-GB" b="1" dirty="0" smtClean="0">
                <a:latin typeface="Corbel" panose="020B0503020204020204" pitchFamily="34" charset="0"/>
              </a:rPr>
              <a:t>sciences.</a:t>
            </a:r>
          </a:p>
          <a:p>
            <a:pPr marL="0" indent="0">
              <a:buNone/>
            </a:pPr>
            <a:endParaRPr lang="en-GB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Psychology is </a:t>
            </a:r>
            <a:r>
              <a:rPr lang="en-GB" b="1" dirty="0" smtClean="0">
                <a:latin typeface="Corbel" panose="020B0503020204020204" pitchFamily="34" charset="0"/>
              </a:rPr>
              <a:t>scientific </a:t>
            </a:r>
            <a:r>
              <a:rPr lang="en-GB" dirty="0" smtClean="0">
                <a:latin typeface="Corbel" panose="020B0503020204020204" pitchFamily="34" charset="0"/>
              </a:rPr>
              <a:t>and </a:t>
            </a:r>
            <a:r>
              <a:rPr lang="en-GB" b="1" dirty="0" smtClean="0">
                <a:latin typeface="Corbel" panose="020B0503020204020204" pitchFamily="34" charset="0"/>
              </a:rPr>
              <a:t>mathematical</a:t>
            </a:r>
            <a:r>
              <a:rPr lang="en-GB" dirty="0" smtClean="0">
                <a:latin typeface="Corbel" panose="020B0503020204020204" pitchFamily="34" charset="0"/>
              </a:rPr>
              <a:t>; both subjects require </a:t>
            </a:r>
            <a:r>
              <a:rPr lang="en-GB" b="1" dirty="0" smtClean="0">
                <a:latin typeface="Corbel" panose="020B0503020204020204" pitchFamily="34" charset="0"/>
              </a:rPr>
              <a:t>extended writing skills </a:t>
            </a:r>
            <a:r>
              <a:rPr lang="en-GB" dirty="0" smtClean="0">
                <a:latin typeface="Corbel" panose="020B0503020204020204" pitchFamily="34" charset="0"/>
              </a:rPr>
              <a:t>and a good level of literacy. </a:t>
            </a: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orbel" panose="020B0503020204020204" pitchFamily="34" charset="0"/>
              </a:rPr>
              <a:t>Is there a lot of writing? </a:t>
            </a:r>
            <a:endParaRPr lang="en-GB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9144000" cy="5351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Yes, Psychology </a:t>
            </a:r>
            <a:r>
              <a:rPr lang="en-GB" dirty="0" smtClean="0">
                <a:latin typeface="Corbel" panose="020B0503020204020204" pitchFamily="34" charset="0"/>
              </a:rPr>
              <a:t>and Sociology are </a:t>
            </a:r>
            <a:r>
              <a:rPr lang="en-GB" b="1" dirty="0">
                <a:latin typeface="Corbel" panose="020B0503020204020204" pitchFamily="34" charset="0"/>
              </a:rPr>
              <a:t>academic </a:t>
            </a:r>
            <a:r>
              <a:rPr lang="en-GB" b="1" dirty="0" smtClean="0">
                <a:latin typeface="Corbel" panose="020B0503020204020204" pitchFamily="34" charset="0"/>
              </a:rPr>
              <a:t>subjects </a:t>
            </a:r>
            <a:r>
              <a:rPr lang="en-GB" dirty="0">
                <a:latin typeface="Corbel" panose="020B0503020204020204" pitchFamily="34" charset="0"/>
              </a:rPr>
              <a:t>in which you will </a:t>
            </a:r>
            <a:r>
              <a:rPr lang="en-GB" dirty="0" smtClean="0">
                <a:latin typeface="Corbel" panose="020B0503020204020204" pitchFamily="34" charset="0"/>
              </a:rPr>
              <a:t>need to use </a:t>
            </a:r>
            <a:r>
              <a:rPr lang="en-GB" dirty="0">
                <a:latin typeface="Corbel" panose="020B0503020204020204" pitchFamily="34" charset="0"/>
              </a:rPr>
              <a:t>evidence to </a:t>
            </a:r>
            <a:r>
              <a:rPr lang="en-GB" dirty="0" smtClean="0">
                <a:latin typeface="Corbel" panose="020B0503020204020204" pitchFamily="34" charset="0"/>
              </a:rPr>
              <a:t>support your answers. 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You </a:t>
            </a:r>
            <a:r>
              <a:rPr lang="en-GB" dirty="0">
                <a:latin typeface="Corbel" panose="020B0503020204020204" pitchFamily="34" charset="0"/>
              </a:rPr>
              <a:t>will be expected to take detailed notes </a:t>
            </a:r>
            <a:r>
              <a:rPr lang="en-GB" i="1" dirty="0">
                <a:latin typeface="Corbel" panose="020B0503020204020204" pitchFamily="34" charset="0"/>
              </a:rPr>
              <a:t>every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dirty="0" smtClean="0">
                <a:latin typeface="Corbel" panose="020B0503020204020204" pitchFamily="34" charset="0"/>
              </a:rPr>
              <a:t>lesson.</a:t>
            </a:r>
          </a:p>
          <a:p>
            <a:pPr marL="0" indent="0">
              <a:buNone/>
            </a:pP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orbel" panose="020B0503020204020204" pitchFamily="34" charset="0"/>
              </a:rPr>
              <a:t>The exams require you to write in continuous </a:t>
            </a:r>
            <a:r>
              <a:rPr lang="en-GB" dirty="0">
                <a:latin typeface="Corbel" panose="020B0503020204020204" pitchFamily="34" charset="0"/>
              </a:rPr>
              <a:t>prose </a:t>
            </a:r>
            <a:r>
              <a:rPr lang="en-GB" dirty="0" smtClean="0">
                <a:latin typeface="Corbel" panose="020B0503020204020204" pitchFamily="34" charset="0"/>
              </a:rPr>
              <a:t>with a good </a:t>
            </a:r>
            <a:r>
              <a:rPr lang="en-GB" dirty="0">
                <a:latin typeface="Corbel" panose="020B0503020204020204" pitchFamily="34" charset="0"/>
              </a:rPr>
              <a:t>standard of written communication as well as a firm grasp of </a:t>
            </a:r>
            <a:r>
              <a:rPr lang="en-GB" dirty="0" smtClean="0">
                <a:latin typeface="Corbel" panose="020B0503020204020204" pitchFamily="34" charset="0"/>
              </a:rPr>
              <a:t>subject specific </a:t>
            </a:r>
            <a:r>
              <a:rPr lang="en-GB" dirty="0">
                <a:latin typeface="Corbel" panose="020B0503020204020204" pitchFamily="34" charset="0"/>
              </a:rPr>
              <a:t>terminology. 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419474"/>
            <a:ext cx="2214563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3419474"/>
            <a:ext cx="21145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8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F8F90C3-E085-459E-82FC-2EFE7BBC0C0C}" vid="{F74B6D75-BF86-4DDC-ABAC-443FD0277CC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130</TotalTime>
  <Words>853</Words>
  <Application>Microsoft Office PowerPoint</Application>
  <PresentationFormat>On-screen Show (4:3)</PresentationFormat>
  <Paragraphs>89</Paragraphs>
  <Slides>14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Office Theme</vt:lpstr>
      <vt:lpstr>1_Office Theme</vt:lpstr>
      <vt:lpstr>Welcome to Psychology and Sociology!</vt:lpstr>
      <vt:lpstr>What is Psychology all about? </vt:lpstr>
      <vt:lpstr>What is Sociology all about? </vt:lpstr>
      <vt:lpstr>The subject matter in Psychology is very wide. These are some of the questions we have tried to answer at GCSE:</vt:lpstr>
      <vt:lpstr>The subject matter in Sociology is very wide. These are some of the questions we have tried to answer at GCSE:</vt:lpstr>
      <vt:lpstr>What skills do I need to study Psychology?</vt:lpstr>
      <vt:lpstr>What skills do I need to study Sociology?</vt:lpstr>
      <vt:lpstr>What is the difference between Psychology &amp; Sociology? </vt:lpstr>
      <vt:lpstr>Is there a lot of writing? </vt:lpstr>
      <vt:lpstr>Is there any coursework? </vt:lpstr>
      <vt:lpstr>What can I do with a Psychology GCSE?</vt:lpstr>
      <vt:lpstr>What can I do with a Sociology GCSE?</vt:lpstr>
      <vt:lpstr>Will Psychology combine well with any other subjects? </vt:lpstr>
      <vt:lpstr>Will Sociology combine well with any other subjects? </vt:lpstr>
    </vt:vector>
  </TitlesOfParts>
  <Company>King Edward VI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difference between Psychology &amp; Sociology?</dc:title>
  <dc:creator>Hannah Scarlett</dc:creator>
  <cp:lastModifiedBy>Jessica Ruddock</cp:lastModifiedBy>
  <cp:revision>14</cp:revision>
  <dcterms:created xsi:type="dcterms:W3CDTF">2017-01-26T16:27:23Z</dcterms:created>
  <dcterms:modified xsi:type="dcterms:W3CDTF">2017-10-09T15:37:35Z</dcterms:modified>
</cp:coreProperties>
</file>