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5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9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0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2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3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3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4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6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9AAC-5EDB-4423-B0DF-71922A231C16}" type="datetimeFigureOut">
              <a:rPr lang="en-GB" smtClean="0"/>
              <a:t>16/07/2019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A54A-66A5-4609-AEA1-F0DD0DF1A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2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aBxzHqpI0YQ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8125" y="200025"/>
            <a:ext cx="4533900" cy="704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Year 7 Knowledge Organiser – </a:t>
            </a:r>
            <a:r>
              <a:rPr lang="en-GB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Human Reproduction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54" y="1011329"/>
            <a:ext cx="3485342" cy="567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entury Gothic" panose="020B0502020202020204" pitchFamily="34" charset="0"/>
              </a:rPr>
              <a:t>Key words</a:t>
            </a:r>
            <a:r>
              <a:rPr lang="en-GB" sz="1100" dirty="0" smtClean="0">
                <a:latin typeface="Century Gothic" panose="020B0502020202020204" pitchFamily="34" charset="0"/>
              </a:rPr>
              <a:t>:</a:t>
            </a:r>
          </a:p>
          <a:p>
            <a:endParaRPr lang="en-GB" sz="1100" dirty="0" smtClean="0">
              <a:latin typeface="Century Gothic" panose="020B0502020202020204" pitchFamily="34" charset="0"/>
            </a:endParaRPr>
          </a:p>
          <a:p>
            <a:r>
              <a:rPr lang="en-GB" sz="1100" b="1" dirty="0">
                <a:latin typeface="Century Gothic" panose="020B0502020202020204" pitchFamily="34" charset="0"/>
              </a:rPr>
              <a:t>Gamete: </a:t>
            </a:r>
            <a:r>
              <a:rPr lang="en-GB" sz="1100" dirty="0">
                <a:latin typeface="Century Gothic" panose="020B0502020202020204" pitchFamily="34" charset="0"/>
              </a:rPr>
              <a:t>The male gamete (sex cell) in animals is a sperm, the female an egg.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Fertilisation: </a:t>
            </a:r>
            <a:r>
              <a:rPr lang="en-GB" sz="1100" dirty="0">
                <a:latin typeface="Century Gothic" panose="020B0502020202020204" pitchFamily="34" charset="0"/>
              </a:rPr>
              <a:t>Joining of a nucleus from a male and female sex cell.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Ovary: </a:t>
            </a:r>
            <a:r>
              <a:rPr lang="en-GB" sz="1100" dirty="0">
                <a:latin typeface="Century Gothic" panose="020B0502020202020204" pitchFamily="34" charset="0"/>
              </a:rPr>
              <a:t>Organ which contains eggs.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Testicle: </a:t>
            </a:r>
            <a:r>
              <a:rPr lang="en-GB" sz="1100" dirty="0">
                <a:latin typeface="Century Gothic" panose="020B0502020202020204" pitchFamily="34" charset="0"/>
              </a:rPr>
              <a:t>Organ where sperm are produced.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Oviduct, or fallopian tube: </a:t>
            </a:r>
            <a:r>
              <a:rPr lang="en-GB" sz="1100" dirty="0">
                <a:latin typeface="Century Gothic" panose="020B0502020202020204" pitchFamily="34" charset="0"/>
              </a:rPr>
              <a:t>Carries an egg from the ovary to the uterus and is where fertilisation occurs.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Uterus, or womb: </a:t>
            </a:r>
            <a:r>
              <a:rPr lang="en-GB" sz="1100" dirty="0">
                <a:latin typeface="Century Gothic" panose="020B0502020202020204" pitchFamily="34" charset="0"/>
              </a:rPr>
              <a:t>Where a baby develops in a pregnant woman.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Ovulation: </a:t>
            </a:r>
            <a:r>
              <a:rPr lang="en-GB" sz="1100" dirty="0">
                <a:latin typeface="Century Gothic" panose="020B0502020202020204" pitchFamily="34" charset="0"/>
              </a:rPr>
              <a:t>Release of an egg cell during the menstrual cycle, which may be met by a sperm.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Menstruation: </a:t>
            </a:r>
            <a:r>
              <a:rPr lang="en-GB" sz="1100" dirty="0">
                <a:latin typeface="Century Gothic" panose="020B0502020202020204" pitchFamily="34" charset="0"/>
              </a:rPr>
              <a:t>Loss of the lining of the uterus during the menstrual cycle.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Reproductive system: </a:t>
            </a:r>
            <a:r>
              <a:rPr lang="en-GB" sz="1100" dirty="0">
                <a:latin typeface="Century Gothic" panose="020B0502020202020204" pitchFamily="34" charset="0"/>
              </a:rPr>
              <a:t>All the male and female organs involved in reproduction.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Penis: </a:t>
            </a:r>
            <a:r>
              <a:rPr lang="en-GB" sz="1100" dirty="0">
                <a:latin typeface="Century Gothic" panose="020B0502020202020204" pitchFamily="34" charset="0"/>
              </a:rPr>
              <a:t>Organ which carries sperm out of the male’s body.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Vagina: </a:t>
            </a:r>
            <a:r>
              <a:rPr lang="en-GB" sz="1100" dirty="0">
                <a:latin typeface="Century Gothic" panose="020B0502020202020204" pitchFamily="34" charset="0"/>
              </a:rPr>
              <a:t>Where the penis enters the female’s body and sperm is received.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Foetus: </a:t>
            </a:r>
            <a:r>
              <a:rPr lang="en-GB" sz="1100" dirty="0">
                <a:latin typeface="Century Gothic" panose="020B0502020202020204" pitchFamily="34" charset="0"/>
              </a:rPr>
              <a:t>The developing baby during pregnancy.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Gestation: </a:t>
            </a:r>
            <a:r>
              <a:rPr lang="en-GB" sz="1100" dirty="0">
                <a:latin typeface="Century Gothic" panose="020B0502020202020204" pitchFamily="34" charset="0"/>
              </a:rPr>
              <a:t>Process where the baby develops during pregnancy.</a:t>
            </a:r>
          </a:p>
          <a:p>
            <a:r>
              <a:rPr lang="en-GB" sz="1100" b="1" dirty="0">
                <a:latin typeface="Century Gothic" panose="020B0502020202020204" pitchFamily="34" charset="0"/>
              </a:rPr>
              <a:t>Placenta: </a:t>
            </a:r>
            <a:r>
              <a:rPr lang="en-GB" sz="1100" dirty="0">
                <a:latin typeface="Century Gothic" panose="020B0502020202020204" pitchFamily="34" charset="0"/>
              </a:rPr>
              <a:t>Organ that provides the foetus with oxygen and nutrients and removes waste substances.</a:t>
            </a:r>
          </a:p>
          <a:p>
            <a:r>
              <a:rPr lang="en-GB" sz="1100" b="1" dirty="0" smtClean="0">
                <a:latin typeface="Century Gothic" panose="020B0502020202020204" pitchFamily="34" charset="0"/>
              </a:rPr>
              <a:t>Amniotic </a:t>
            </a:r>
            <a:r>
              <a:rPr lang="en-GB" sz="1100" b="1" dirty="0">
                <a:latin typeface="Century Gothic" panose="020B0502020202020204" pitchFamily="34" charset="0"/>
              </a:rPr>
              <a:t>fluid: </a:t>
            </a:r>
            <a:r>
              <a:rPr lang="en-GB" sz="1100" dirty="0">
                <a:latin typeface="Century Gothic" panose="020B0502020202020204" pitchFamily="34" charset="0"/>
              </a:rPr>
              <a:t>Liquid that surrounds and protects the foetus.</a:t>
            </a:r>
          </a:p>
          <a:p>
            <a:r>
              <a:rPr lang="en-GB" sz="1100" b="1" dirty="0" smtClean="0">
                <a:latin typeface="Century Gothic" panose="020B0502020202020204" pitchFamily="34" charset="0"/>
              </a:rPr>
              <a:t>Umbilical </a:t>
            </a:r>
            <a:r>
              <a:rPr lang="en-GB" sz="1100" b="1" dirty="0">
                <a:latin typeface="Century Gothic" panose="020B0502020202020204" pitchFamily="34" charset="0"/>
              </a:rPr>
              <a:t>cord: </a:t>
            </a:r>
            <a:r>
              <a:rPr lang="en-GB" sz="1100" dirty="0">
                <a:latin typeface="Century Gothic" panose="020B0502020202020204" pitchFamily="34" charset="0"/>
              </a:rPr>
              <a:t>Connects the foetus to the placenta</a:t>
            </a:r>
            <a:r>
              <a:rPr lang="en-GB" sz="1100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3526" y="1011329"/>
            <a:ext cx="532067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Female reproductive </a:t>
            </a:r>
            <a:r>
              <a:rPr lang="en-GB" sz="1200" b="1" dirty="0" smtClean="0">
                <a:latin typeface="Century Gothic" panose="020B0502020202020204" pitchFamily="34" charset="0"/>
              </a:rPr>
              <a:t>organs		Male reproductive organs</a:t>
            </a:r>
            <a:endParaRPr lang="en-GB" sz="1200" b="1" dirty="0" smtClean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 smtClean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 smtClean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 smtClean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 smtClean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0494760-EC9A-4E13-B013-A9DB1B70A1E2}"/>
              </a:ext>
            </a:extLst>
          </p:cNvPr>
          <p:cNvSpPr/>
          <p:nvPr/>
        </p:nvSpPr>
        <p:spPr>
          <a:xfrm>
            <a:off x="6749580" y="5092592"/>
            <a:ext cx="2305643" cy="161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>
                <a:latin typeface="Century Gothic" panose="020B0502020202020204" pitchFamily="34" charset="0"/>
              </a:rPr>
              <a:t>IVF</a:t>
            </a:r>
          </a:p>
          <a:p>
            <a:endParaRPr lang="en-GB" sz="1100" b="1" dirty="0" smtClean="0">
              <a:latin typeface="Century Gothic" panose="020B0502020202020204" pitchFamily="34" charset="0"/>
            </a:endParaRPr>
          </a:p>
          <a:p>
            <a:r>
              <a:rPr lang="en-GB" sz="1100" dirty="0" smtClean="0">
                <a:latin typeface="Century Gothic" panose="020B0502020202020204" pitchFamily="34" charset="0"/>
              </a:rPr>
              <a:t>This stands for ‘in vitro fertilisation’, and helps couples who cannot conceive to have a baby.  The egg is fertilised by the sperm in a </a:t>
            </a:r>
            <a:r>
              <a:rPr lang="en-GB" sz="1100" b="1" dirty="0" smtClean="0">
                <a:latin typeface="Century Gothic" panose="020B0502020202020204" pitchFamily="34" charset="0"/>
              </a:rPr>
              <a:t>petri dish </a:t>
            </a:r>
            <a:r>
              <a:rPr lang="en-GB" sz="1100" dirty="0" smtClean="0">
                <a:latin typeface="Century Gothic" panose="020B0502020202020204" pitchFamily="34" charset="0"/>
              </a:rPr>
              <a:t>and then the </a:t>
            </a:r>
            <a:r>
              <a:rPr lang="en-GB" sz="1100" b="1" dirty="0" smtClean="0">
                <a:latin typeface="Century Gothic" panose="020B0502020202020204" pitchFamily="34" charset="0"/>
              </a:rPr>
              <a:t>embryo</a:t>
            </a:r>
            <a:r>
              <a:rPr lang="en-GB" sz="1100" dirty="0" smtClean="0">
                <a:latin typeface="Century Gothic" panose="020B0502020202020204" pitchFamily="34" charset="0"/>
              </a:rPr>
              <a:t> is placed back in the </a:t>
            </a:r>
            <a:r>
              <a:rPr lang="en-GB" sz="1100" b="1" dirty="0" smtClean="0">
                <a:latin typeface="Century Gothic" panose="020B0502020202020204" pitchFamily="34" charset="0"/>
              </a:rPr>
              <a:t>uterus</a:t>
            </a:r>
            <a:r>
              <a:rPr lang="en-GB" sz="1100" dirty="0" smtClean="0">
                <a:latin typeface="Century Gothic" panose="020B0502020202020204" pitchFamily="34" charset="0"/>
              </a:rPr>
              <a:t> to develop.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2284" t="34867" r="7296" b="25133"/>
          <a:stretch/>
        </p:blipFill>
        <p:spPr>
          <a:xfrm>
            <a:off x="3723170" y="1421202"/>
            <a:ext cx="2772494" cy="1259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5974" t="35211" r="13444" b="25178"/>
          <a:stretch/>
        </p:blipFill>
        <p:spPr>
          <a:xfrm>
            <a:off x="6540923" y="1385997"/>
            <a:ext cx="2397344" cy="12950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9580" y="3087471"/>
            <a:ext cx="1986047" cy="170950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63526" y="3087471"/>
            <a:ext cx="301248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Pregnancy</a:t>
            </a:r>
          </a:p>
          <a:p>
            <a:endParaRPr lang="en-GB" sz="1200" b="1" dirty="0" smtClean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The fertilised egg develops into an </a:t>
            </a:r>
            <a:r>
              <a:rPr lang="en-GB" sz="1200" b="1" dirty="0" smtClean="0">
                <a:latin typeface="Century Gothic" panose="020B0502020202020204" pitchFamily="34" charset="0"/>
              </a:rPr>
              <a:t>embryo</a:t>
            </a:r>
            <a:r>
              <a:rPr lang="en-GB" sz="1200" dirty="0" smtClean="0">
                <a:latin typeface="Century Gothic" panose="020B0502020202020204" pitchFamily="34" charset="0"/>
              </a:rPr>
              <a:t> and then a </a:t>
            </a:r>
            <a:r>
              <a:rPr lang="en-GB" sz="1200" b="1" dirty="0" smtClean="0">
                <a:latin typeface="Century Gothic" panose="020B0502020202020204" pitchFamily="34" charset="0"/>
              </a:rPr>
              <a:t>foetus</a:t>
            </a:r>
            <a:r>
              <a:rPr lang="en-GB" sz="1200" dirty="0" smtClean="0">
                <a:latin typeface="Century Gothic" panose="020B0502020202020204" pitchFamily="34" charset="0"/>
              </a:rPr>
              <a:t>.  It is protected by the </a:t>
            </a:r>
            <a:r>
              <a:rPr lang="en-GB" sz="1200" b="1" dirty="0" smtClean="0">
                <a:latin typeface="Century Gothic" panose="020B0502020202020204" pitchFamily="34" charset="0"/>
              </a:rPr>
              <a:t>amniotic fluid </a:t>
            </a:r>
            <a:r>
              <a:rPr lang="en-GB" sz="1200" dirty="0" smtClean="0">
                <a:latin typeface="Century Gothic" panose="020B0502020202020204" pitchFamily="34" charset="0"/>
              </a:rPr>
              <a:t>and obtains food from the mother’s blood via the </a:t>
            </a:r>
            <a:r>
              <a:rPr lang="en-GB" sz="1200" b="1" dirty="0" smtClean="0">
                <a:latin typeface="Century Gothic" panose="020B0502020202020204" pitchFamily="34" charset="0"/>
              </a:rPr>
              <a:t>placenta</a:t>
            </a:r>
            <a:r>
              <a:rPr lang="en-GB" sz="1200" dirty="0" smtClean="0">
                <a:latin typeface="Century Gothic" panose="020B0502020202020204" pitchFamily="34" charset="0"/>
              </a:rPr>
              <a:t>. Pregnancy lasts </a:t>
            </a:r>
            <a:r>
              <a:rPr lang="en-GB" sz="1200" b="1" dirty="0" smtClean="0">
                <a:latin typeface="Century Gothic" panose="020B0502020202020204" pitchFamily="34" charset="0"/>
              </a:rPr>
              <a:t>9 months</a:t>
            </a:r>
            <a:r>
              <a:rPr lang="en-GB" sz="1200" dirty="0" smtClean="0">
                <a:latin typeface="Century Gothic" panose="020B0502020202020204" pitchFamily="34" charset="0"/>
              </a:rPr>
              <a:t> and then the muscles of the uterus push the baby out through the vagina.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3526" y="5092592"/>
            <a:ext cx="3005524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Websites that might be useful</a:t>
            </a:r>
            <a:r>
              <a:rPr lang="en-GB" sz="1200" b="1" dirty="0" smtClean="0"/>
              <a:t>:</a:t>
            </a:r>
          </a:p>
          <a:p>
            <a:endParaRPr lang="en-GB" sz="500" b="1" dirty="0" smtClean="0"/>
          </a:p>
          <a:p>
            <a:r>
              <a:rPr lang="en-GB" sz="1200" dirty="0">
                <a:hlinkClick r:id="rId5"/>
              </a:rPr>
              <a:t>https://www.youtube.com/watch?v=aBxzHqpI0YQ</a:t>
            </a:r>
            <a:endParaRPr lang="en-GB" sz="1200" dirty="0"/>
          </a:p>
          <a:p>
            <a:r>
              <a:rPr lang="en-GB" sz="1200" b="1" dirty="0" smtClean="0"/>
              <a:t>Extension ideas to research</a:t>
            </a:r>
            <a:r>
              <a:rPr lang="en-GB" sz="12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How long are different animals pregnant for?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Century Gothic" panose="020B0502020202020204" pitchFamily="34" charset="0"/>
              </a:rPr>
              <a:t>Which types of animal have external fertilisation?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64962" y="106132"/>
            <a:ext cx="41192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entury Gothic" panose="020B0502020202020204" pitchFamily="34" charset="0"/>
              </a:rPr>
              <a:t>Growth</a:t>
            </a:r>
            <a:r>
              <a:rPr lang="en-GB" sz="1200" dirty="0" smtClean="0">
                <a:latin typeface="Century Gothic" panose="020B0502020202020204" pitchFamily="34" charset="0"/>
              </a:rPr>
              <a:t> 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Rapid growth occurs in small children and during </a:t>
            </a:r>
            <a:r>
              <a:rPr lang="en-GB" sz="1200" b="1" dirty="0" smtClean="0">
                <a:latin typeface="Century Gothic" panose="020B0502020202020204" pitchFamily="34" charset="0"/>
              </a:rPr>
              <a:t>puberty</a:t>
            </a:r>
            <a:r>
              <a:rPr lang="en-GB" sz="1200" dirty="0" smtClean="0">
                <a:latin typeface="Century Gothic" panose="020B0502020202020204" pitchFamily="34" charset="0"/>
              </a:rPr>
              <a:t>, which is the time when a child’s body changes into an adult body, able to reproduce.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45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378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Dann</dc:creator>
  <cp:lastModifiedBy>Diana Ferrar</cp:lastModifiedBy>
  <cp:revision>16</cp:revision>
  <dcterms:created xsi:type="dcterms:W3CDTF">2019-06-23T07:47:17Z</dcterms:created>
  <dcterms:modified xsi:type="dcterms:W3CDTF">2019-07-16T13:31:31Z</dcterms:modified>
</cp:coreProperties>
</file>