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1" r:id="rId3"/>
    <p:sldId id="256" r:id="rId4"/>
    <p:sldId id="257" r:id="rId5"/>
    <p:sldId id="258" r:id="rId6"/>
    <p:sldId id="259" r:id="rId7"/>
    <p:sldId id="260" r:id="rId8"/>
    <p:sldId id="261"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04CC-0D6F-4EDC-A46A-F2EA3B887D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C4CF0F-966C-49FF-9406-E4254A00C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B47EF4-448A-41D8-862B-B581CD0B010A}"/>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5" name="Footer Placeholder 4">
            <a:extLst>
              <a:ext uri="{FF2B5EF4-FFF2-40B4-BE49-F238E27FC236}">
                <a16:creationId xmlns:a16="http://schemas.microsoft.com/office/drawing/2014/main" id="{6F689B87-821C-4196-91DA-78C23B05E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C280FB-E536-421B-886A-7BB1DC6B4CB9}"/>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20800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99E6-30DB-4715-A653-8F4C8F02A6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842B19-E5CB-49BA-8358-64AEBA781D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460B8D-0DF2-430B-9E5F-366D9A0CB1A3}"/>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5" name="Footer Placeholder 4">
            <a:extLst>
              <a:ext uri="{FF2B5EF4-FFF2-40B4-BE49-F238E27FC236}">
                <a16:creationId xmlns:a16="http://schemas.microsoft.com/office/drawing/2014/main" id="{2EC56209-3880-4ED8-B4A6-D640A264B5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543404-39FF-463B-B609-DC560AE8BBB6}"/>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259596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084B82-EE74-4C47-83D6-528253071A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304A26-F9F0-4B8E-A611-BEFE887CF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82649B-6605-4E53-84CF-C0A15BFB3F87}"/>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5" name="Footer Placeholder 4">
            <a:extLst>
              <a:ext uri="{FF2B5EF4-FFF2-40B4-BE49-F238E27FC236}">
                <a16:creationId xmlns:a16="http://schemas.microsoft.com/office/drawing/2014/main" id="{7D01C928-1397-4F6B-9656-F10B32CFCF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DAED67-5227-4EFB-9127-74EBF68D96F8}"/>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16643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08DD-8959-44D0-916B-2DB23D5C93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811EAA-6145-4F3B-BA09-54916078A1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6C85E-130F-4034-A540-6F3126E76AC1}"/>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5" name="Footer Placeholder 4">
            <a:extLst>
              <a:ext uri="{FF2B5EF4-FFF2-40B4-BE49-F238E27FC236}">
                <a16:creationId xmlns:a16="http://schemas.microsoft.com/office/drawing/2014/main" id="{9FBC7805-3F96-4661-BD92-EB31117AF6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05C7E9-61EA-401A-928C-4EA719BC2684}"/>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117273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2E36-62F0-41B5-904E-A0F27424AE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7003A8-6133-495E-97EC-EF4DF7C49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865DA3-1CD4-4605-A020-1FC31FAA36EC}"/>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5" name="Footer Placeholder 4">
            <a:extLst>
              <a:ext uri="{FF2B5EF4-FFF2-40B4-BE49-F238E27FC236}">
                <a16:creationId xmlns:a16="http://schemas.microsoft.com/office/drawing/2014/main" id="{1331F659-71CA-4B17-B3CF-E38D98EBCA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98E8ED-D20E-436C-8294-00E80A38F1A1}"/>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246606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4031-FF9D-48EF-BBAC-FA66D8D1D7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B89A13-FE82-4086-AE75-18D7CAC33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97B587-0010-4F50-898C-A77F476B07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A0C87B-C25B-498C-8739-5C9E9E25D5A2}"/>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6" name="Footer Placeholder 5">
            <a:extLst>
              <a:ext uri="{FF2B5EF4-FFF2-40B4-BE49-F238E27FC236}">
                <a16:creationId xmlns:a16="http://schemas.microsoft.com/office/drawing/2014/main" id="{BDCD227B-4B17-4ED4-9EE6-1646B99554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186F60-AD6A-4DD2-98CE-5ED32BDFA063}"/>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102739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C132-4046-4D78-826D-16800429B8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68B52-D693-40A0-B7BE-1FDAF9A32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11D0C2-5AC5-4AB2-9057-7489F8C00C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586D54-740E-4073-9F3A-84B570B90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CAB128-0B82-41AC-97B4-80CE709E85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4B9A0C-54B2-46DA-ADB5-6962F94E32C1}"/>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8" name="Footer Placeholder 7">
            <a:extLst>
              <a:ext uri="{FF2B5EF4-FFF2-40B4-BE49-F238E27FC236}">
                <a16:creationId xmlns:a16="http://schemas.microsoft.com/office/drawing/2014/main" id="{7BB7F902-82A2-472C-97D4-528F95B524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C03453-B27D-4E46-ABC8-B2A2192E39E8}"/>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57463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7663-5B21-46FC-AB59-B36D080527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35A666-A0FF-4822-A3BA-C6477D5BD17F}"/>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4" name="Footer Placeholder 3">
            <a:extLst>
              <a:ext uri="{FF2B5EF4-FFF2-40B4-BE49-F238E27FC236}">
                <a16:creationId xmlns:a16="http://schemas.microsoft.com/office/drawing/2014/main" id="{84E5078A-C2D4-4A43-953C-5859F86DA0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DC4DD4-4D7C-4C8E-A94E-16B6012EDB62}"/>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267191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60EB2-D42E-4E67-A206-7884E4881C5D}"/>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3" name="Footer Placeholder 2">
            <a:extLst>
              <a:ext uri="{FF2B5EF4-FFF2-40B4-BE49-F238E27FC236}">
                <a16:creationId xmlns:a16="http://schemas.microsoft.com/office/drawing/2014/main" id="{EA091782-6AFA-421D-8547-98E8E3B01E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AE840F-1FCA-4615-BF9E-2E3AC490740B}"/>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412465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A655-644A-41B1-98F3-E771FDE80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78DCDC-9A51-4800-82AD-BF9A1489BC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032333-58CD-429F-966D-B19F6FFDA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CAFDE3-DBC2-4442-9BFE-037BD8AB6DA5}"/>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6" name="Footer Placeholder 5">
            <a:extLst>
              <a:ext uri="{FF2B5EF4-FFF2-40B4-BE49-F238E27FC236}">
                <a16:creationId xmlns:a16="http://schemas.microsoft.com/office/drawing/2014/main" id="{868A470F-2050-4A10-9250-0A152207D7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8BD293-91E1-4806-A36E-05B65A85B34C}"/>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360773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7427-6BD4-4536-B139-0409947B7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E30A40-7208-45C7-8E4F-8A332993C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CEBE59-234A-4AD0-873B-775E8800D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DD43B-C1A0-431D-9FB2-1A7E5F0AA6BC}"/>
              </a:ext>
            </a:extLst>
          </p:cNvPr>
          <p:cNvSpPr>
            <a:spLocks noGrp="1"/>
          </p:cNvSpPr>
          <p:nvPr>
            <p:ph type="dt" sz="half" idx="10"/>
          </p:nvPr>
        </p:nvSpPr>
        <p:spPr/>
        <p:txBody>
          <a:bodyPr/>
          <a:lstStyle/>
          <a:p>
            <a:fld id="{B479002E-4FA1-4042-98FF-5061E992497E}" type="datetimeFigureOut">
              <a:rPr lang="en-GB" smtClean="0"/>
              <a:t>28/07/2020</a:t>
            </a:fld>
            <a:endParaRPr lang="en-GB"/>
          </a:p>
        </p:txBody>
      </p:sp>
      <p:sp>
        <p:nvSpPr>
          <p:cNvPr id="6" name="Footer Placeholder 5">
            <a:extLst>
              <a:ext uri="{FF2B5EF4-FFF2-40B4-BE49-F238E27FC236}">
                <a16:creationId xmlns:a16="http://schemas.microsoft.com/office/drawing/2014/main" id="{B639A079-4E19-47F0-B05C-EFBA9C2B66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4BA9B3-FE86-44E6-AE50-9FCE09E0B15F}"/>
              </a:ext>
            </a:extLst>
          </p:cNvPr>
          <p:cNvSpPr>
            <a:spLocks noGrp="1"/>
          </p:cNvSpPr>
          <p:nvPr>
            <p:ph type="sldNum" sz="quarter" idx="12"/>
          </p:nvPr>
        </p:nvSpPr>
        <p:spPr/>
        <p:txBody>
          <a:bodyPr/>
          <a:lstStyle/>
          <a:p>
            <a:fld id="{F250704C-9EE0-4AFD-AC97-5451E4E59509}" type="slidenum">
              <a:rPr lang="en-GB" smtClean="0"/>
              <a:t>‹#›</a:t>
            </a:fld>
            <a:endParaRPr lang="en-GB"/>
          </a:p>
        </p:txBody>
      </p:sp>
    </p:spTree>
    <p:extLst>
      <p:ext uri="{BB962C8B-B14F-4D97-AF65-F5344CB8AC3E}">
        <p14:creationId xmlns:p14="http://schemas.microsoft.com/office/powerpoint/2010/main" val="332313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34C0-5202-45CD-BDCC-EDAC98C38C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ECB721-A8BE-4BE4-9186-EEAE75AAE8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FF8096-0722-455D-B03D-46E8EFF4E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9002E-4FA1-4042-98FF-5061E992497E}" type="datetimeFigureOut">
              <a:rPr lang="en-GB" smtClean="0"/>
              <a:t>28/07/2020</a:t>
            </a:fld>
            <a:endParaRPr lang="en-GB"/>
          </a:p>
        </p:txBody>
      </p:sp>
      <p:sp>
        <p:nvSpPr>
          <p:cNvPr id="5" name="Footer Placeholder 4">
            <a:extLst>
              <a:ext uri="{FF2B5EF4-FFF2-40B4-BE49-F238E27FC236}">
                <a16:creationId xmlns:a16="http://schemas.microsoft.com/office/drawing/2014/main" id="{CD8DD180-60E6-4980-AA8D-F43D58769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70E592D-1EE5-4D4D-A2C5-25C5049F0E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0704C-9EE0-4AFD-AC97-5451E4E59509}" type="slidenum">
              <a:rPr lang="en-GB" smtClean="0"/>
              <a:t>‹#›</a:t>
            </a:fld>
            <a:endParaRPr lang="en-GB"/>
          </a:p>
        </p:txBody>
      </p:sp>
    </p:spTree>
    <p:extLst>
      <p:ext uri="{BB962C8B-B14F-4D97-AF65-F5344CB8AC3E}">
        <p14:creationId xmlns:p14="http://schemas.microsoft.com/office/powerpoint/2010/main" val="404698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2BD2C-9D97-43B3-8C65-C28E0CBC2BA8}"/>
              </a:ext>
            </a:extLst>
          </p:cNvPr>
          <p:cNvSpPr/>
          <p:nvPr/>
        </p:nvSpPr>
        <p:spPr>
          <a:xfrm>
            <a:off x="115907" y="46417"/>
            <a:ext cx="11979235" cy="830997"/>
          </a:xfrm>
          <a:prstGeom prst="rect">
            <a:avLst/>
          </a:prstGeom>
          <a:noFill/>
        </p:spPr>
        <p:txBody>
          <a:bodyPr wrap="square" lIns="91440" tIns="45720" rIns="91440" bIns="45720">
            <a:spAutoFit/>
          </a:bodyPr>
          <a:lstStyle/>
          <a:p>
            <a:r>
              <a:rPr lang="en-US" sz="4800" dirty="0">
                <a:ln w="0"/>
                <a:solidFill>
                  <a:schemeClr val="accent1"/>
                </a:solidFill>
                <a:effectLst>
                  <a:outerShdw blurRad="38100" dist="25400" dir="5400000" algn="ctr" rotWithShape="0">
                    <a:srgbClr val="6E747A">
                      <a:alpha val="43000"/>
                    </a:srgbClr>
                  </a:outerShdw>
                </a:effectLst>
              </a:rPr>
              <a:t>Year 9 Geography Knowledge Organizer  </a:t>
            </a:r>
            <a:endParaRPr lang="en-US" sz="480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8" name="Table 5">
            <a:extLst>
              <a:ext uri="{FF2B5EF4-FFF2-40B4-BE49-F238E27FC236}">
                <a16:creationId xmlns:a16="http://schemas.microsoft.com/office/drawing/2014/main" id="{4139B994-EB48-4F20-9CF9-F760F1B93468}"/>
              </a:ext>
            </a:extLst>
          </p:cNvPr>
          <p:cNvGraphicFramePr>
            <a:graphicFrameLocks noGrp="1"/>
          </p:cNvGraphicFramePr>
          <p:nvPr>
            <p:extLst>
              <p:ext uri="{D42A27DB-BD31-4B8C-83A1-F6EECF244321}">
                <p14:modId xmlns:p14="http://schemas.microsoft.com/office/powerpoint/2010/main" val="1473668580"/>
              </p:ext>
            </p:extLst>
          </p:nvPr>
        </p:nvGraphicFramePr>
        <p:xfrm>
          <a:off x="212765" y="976590"/>
          <a:ext cx="11752812" cy="2845901"/>
        </p:xfrm>
        <a:graphic>
          <a:graphicData uri="http://schemas.openxmlformats.org/drawingml/2006/table">
            <a:tbl>
              <a:tblPr firstRow="1" bandRow="1">
                <a:tableStyleId>{5940675A-B579-460E-94D1-54222C63F5DA}</a:tableStyleId>
              </a:tblPr>
              <a:tblGrid>
                <a:gridCol w="2938203">
                  <a:extLst>
                    <a:ext uri="{9D8B030D-6E8A-4147-A177-3AD203B41FA5}">
                      <a16:colId xmlns:a16="http://schemas.microsoft.com/office/drawing/2014/main" val="2184941562"/>
                    </a:ext>
                  </a:extLst>
                </a:gridCol>
                <a:gridCol w="2938203">
                  <a:extLst>
                    <a:ext uri="{9D8B030D-6E8A-4147-A177-3AD203B41FA5}">
                      <a16:colId xmlns:a16="http://schemas.microsoft.com/office/drawing/2014/main" val="1078937808"/>
                    </a:ext>
                  </a:extLst>
                </a:gridCol>
                <a:gridCol w="2938203">
                  <a:extLst>
                    <a:ext uri="{9D8B030D-6E8A-4147-A177-3AD203B41FA5}">
                      <a16:colId xmlns:a16="http://schemas.microsoft.com/office/drawing/2014/main" val="2997433877"/>
                    </a:ext>
                  </a:extLst>
                </a:gridCol>
                <a:gridCol w="2938203">
                  <a:extLst>
                    <a:ext uri="{9D8B030D-6E8A-4147-A177-3AD203B41FA5}">
                      <a16:colId xmlns:a16="http://schemas.microsoft.com/office/drawing/2014/main" val="424388356"/>
                    </a:ext>
                  </a:extLst>
                </a:gridCol>
              </a:tblGrid>
              <a:tr h="858970">
                <a:tc>
                  <a:txBody>
                    <a:bodyPr/>
                    <a:lstStyle/>
                    <a:p>
                      <a:pPr marL="0" indent="0" algn="ctr">
                        <a:buNone/>
                      </a:pPr>
                      <a:r>
                        <a:rPr lang="en-US" sz="2400" dirty="0">
                          <a:solidFill>
                            <a:srgbClr val="FF0000"/>
                          </a:solidFill>
                        </a:rPr>
                        <a:t>A. Fieldwork                 Skills</a:t>
                      </a:r>
                    </a:p>
                  </a:txBody>
                  <a:tcPr>
                    <a:solidFill>
                      <a:schemeClr val="accent1">
                        <a:lumMod val="20000"/>
                        <a:lumOff val="80000"/>
                      </a:schemeClr>
                    </a:solidFill>
                  </a:tcPr>
                </a:tc>
                <a:tc>
                  <a:txBody>
                    <a:bodyPr/>
                    <a:lstStyle/>
                    <a:p>
                      <a:pPr algn="ctr"/>
                      <a:r>
                        <a:rPr lang="en-GB" sz="2400" dirty="0">
                          <a:solidFill>
                            <a:srgbClr val="FF0000"/>
                          </a:solidFill>
                        </a:rPr>
                        <a:t>B. World </a:t>
                      </a:r>
                    </a:p>
                    <a:p>
                      <a:pPr algn="ctr"/>
                      <a:r>
                        <a:rPr lang="en-GB" sz="2400" dirty="0">
                          <a:solidFill>
                            <a:srgbClr val="FF0000"/>
                          </a:solidFill>
                        </a:rPr>
                        <a:t>of work</a:t>
                      </a:r>
                    </a:p>
                  </a:txBody>
                  <a:tcPr>
                    <a:solidFill>
                      <a:schemeClr val="accent1">
                        <a:lumMod val="20000"/>
                        <a:lumOff val="80000"/>
                      </a:schemeClr>
                    </a:solidFill>
                  </a:tcPr>
                </a:tc>
                <a:tc>
                  <a:txBody>
                    <a:bodyPr/>
                    <a:lstStyle/>
                    <a:p>
                      <a:pPr algn="ctr"/>
                      <a:r>
                        <a:rPr lang="en-GB" sz="2400" dirty="0">
                          <a:solidFill>
                            <a:srgbClr val="FF0000"/>
                          </a:solidFill>
                        </a:rPr>
                        <a:t>C. Living </a:t>
                      </a:r>
                    </a:p>
                    <a:p>
                      <a:pPr algn="ctr"/>
                      <a:r>
                        <a:rPr lang="en-GB" sz="2400" dirty="0">
                          <a:solidFill>
                            <a:srgbClr val="FF0000"/>
                          </a:solidFill>
                        </a:rPr>
                        <a:t>World</a:t>
                      </a:r>
                    </a:p>
                  </a:txBody>
                  <a:tcPr>
                    <a:solidFill>
                      <a:schemeClr val="accent1">
                        <a:lumMod val="20000"/>
                        <a:lumOff val="80000"/>
                      </a:schemeClr>
                    </a:solidFill>
                  </a:tcPr>
                </a:tc>
                <a:tc>
                  <a:txBody>
                    <a:bodyPr/>
                    <a:lstStyle/>
                    <a:p>
                      <a:pPr algn="ctr"/>
                      <a:r>
                        <a:rPr lang="en-US" sz="2400" dirty="0">
                          <a:solidFill>
                            <a:srgbClr val="FF0000"/>
                          </a:solidFill>
                        </a:rPr>
                        <a:t>D. Environmental Challenges</a:t>
                      </a:r>
                      <a:endParaRPr lang="en-GB" sz="2400" dirty="0">
                        <a:solidFill>
                          <a:srgbClr val="FF0000"/>
                        </a:solidFill>
                      </a:endParaRPr>
                    </a:p>
                  </a:txBody>
                  <a:tcPr>
                    <a:solidFill>
                      <a:schemeClr val="accent1">
                        <a:lumMod val="20000"/>
                        <a:lumOff val="80000"/>
                      </a:schemeClr>
                    </a:solidFill>
                  </a:tcPr>
                </a:tc>
                <a:extLst>
                  <a:ext uri="{0D108BD9-81ED-4DB2-BD59-A6C34878D82A}">
                    <a16:rowId xmlns:a16="http://schemas.microsoft.com/office/drawing/2014/main" val="1659573014"/>
                  </a:ext>
                </a:extLst>
              </a:tr>
              <a:tr h="1986931">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extLst>
                  <a:ext uri="{0D108BD9-81ED-4DB2-BD59-A6C34878D82A}">
                    <a16:rowId xmlns:a16="http://schemas.microsoft.com/office/drawing/2014/main" val="2579666704"/>
                  </a:ext>
                </a:extLst>
              </a:tr>
            </a:tbl>
          </a:graphicData>
        </a:graphic>
      </p:graphicFrame>
      <p:graphicFrame>
        <p:nvGraphicFramePr>
          <p:cNvPr id="16" name="Table 5">
            <a:extLst>
              <a:ext uri="{FF2B5EF4-FFF2-40B4-BE49-F238E27FC236}">
                <a16:creationId xmlns:a16="http://schemas.microsoft.com/office/drawing/2014/main" id="{39606595-A166-4AAD-992F-62BD0F72A06C}"/>
              </a:ext>
            </a:extLst>
          </p:cNvPr>
          <p:cNvGraphicFramePr>
            <a:graphicFrameLocks noGrp="1"/>
          </p:cNvGraphicFramePr>
          <p:nvPr>
            <p:extLst>
              <p:ext uri="{D42A27DB-BD31-4B8C-83A1-F6EECF244321}">
                <p14:modId xmlns:p14="http://schemas.microsoft.com/office/powerpoint/2010/main" val="667627307"/>
              </p:ext>
            </p:extLst>
          </p:nvPr>
        </p:nvGraphicFramePr>
        <p:xfrm>
          <a:off x="229118" y="3921667"/>
          <a:ext cx="11752812" cy="2825819"/>
        </p:xfrm>
        <a:graphic>
          <a:graphicData uri="http://schemas.openxmlformats.org/drawingml/2006/table">
            <a:tbl>
              <a:tblPr firstRow="1" bandRow="1">
                <a:tableStyleId>{5940675A-B579-460E-94D1-54222C63F5DA}</a:tableStyleId>
              </a:tblPr>
              <a:tblGrid>
                <a:gridCol w="2938203">
                  <a:extLst>
                    <a:ext uri="{9D8B030D-6E8A-4147-A177-3AD203B41FA5}">
                      <a16:colId xmlns:a16="http://schemas.microsoft.com/office/drawing/2014/main" val="2184941562"/>
                    </a:ext>
                  </a:extLst>
                </a:gridCol>
                <a:gridCol w="2938203">
                  <a:extLst>
                    <a:ext uri="{9D8B030D-6E8A-4147-A177-3AD203B41FA5}">
                      <a16:colId xmlns:a16="http://schemas.microsoft.com/office/drawing/2014/main" val="1078937808"/>
                    </a:ext>
                  </a:extLst>
                </a:gridCol>
                <a:gridCol w="2938203">
                  <a:extLst>
                    <a:ext uri="{9D8B030D-6E8A-4147-A177-3AD203B41FA5}">
                      <a16:colId xmlns:a16="http://schemas.microsoft.com/office/drawing/2014/main" val="2997433877"/>
                    </a:ext>
                  </a:extLst>
                </a:gridCol>
                <a:gridCol w="2938203">
                  <a:extLst>
                    <a:ext uri="{9D8B030D-6E8A-4147-A177-3AD203B41FA5}">
                      <a16:colId xmlns:a16="http://schemas.microsoft.com/office/drawing/2014/main" val="424388356"/>
                    </a:ext>
                  </a:extLst>
                </a:gridCol>
              </a:tblGrid>
              <a:tr h="873899">
                <a:tc>
                  <a:txBody>
                    <a:bodyPr/>
                    <a:lstStyle/>
                    <a:p>
                      <a:pPr algn="ctr"/>
                      <a:r>
                        <a:rPr lang="en-GB" sz="2400" dirty="0">
                          <a:solidFill>
                            <a:srgbClr val="FF0000"/>
                          </a:solidFill>
                        </a:rPr>
                        <a:t>E. Development</a:t>
                      </a:r>
                    </a:p>
                  </a:txBody>
                  <a:tcPr>
                    <a:solidFill>
                      <a:schemeClr val="accent1">
                        <a:lumMod val="20000"/>
                        <a:lumOff val="80000"/>
                      </a:schemeClr>
                    </a:solidFill>
                  </a:tcPr>
                </a:tc>
                <a:tc>
                  <a:txBody>
                    <a:bodyPr/>
                    <a:lstStyle/>
                    <a:p>
                      <a:pPr algn="ctr"/>
                      <a:r>
                        <a:rPr lang="en-GB" sz="2400" dirty="0">
                          <a:solidFill>
                            <a:srgbClr val="FF0000"/>
                          </a:solidFill>
                        </a:rPr>
                        <a:t>F. Restless Earth</a:t>
                      </a:r>
                    </a:p>
                  </a:txBody>
                  <a:tcPr>
                    <a:solidFill>
                      <a:schemeClr val="accent1">
                        <a:lumMod val="20000"/>
                        <a:lumOff val="80000"/>
                      </a:schemeClr>
                    </a:solidFill>
                  </a:tcPr>
                </a:tc>
                <a:tc>
                  <a:txBody>
                    <a:bodyPr/>
                    <a:lstStyle/>
                    <a:p>
                      <a:pPr algn="ctr"/>
                      <a:r>
                        <a:rPr lang="en-GB" sz="2400" dirty="0">
                          <a:solidFill>
                            <a:srgbClr val="FF0000"/>
                          </a:solidFill>
                        </a:rPr>
                        <a:t>G. Managing Coasts</a:t>
                      </a:r>
                    </a:p>
                  </a:txBody>
                  <a:tcPr>
                    <a:solidFill>
                      <a:schemeClr val="accent1">
                        <a:lumMod val="20000"/>
                        <a:lumOff val="80000"/>
                      </a:schemeClr>
                    </a:solidFill>
                  </a:tcPr>
                </a:tc>
                <a:tc>
                  <a:txBody>
                    <a:bodyPr/>
                    <a:lstStyle/>
                    <a:p>
                      <a:pPr algn="ctr"/>
                      <a:r>
                        <a:rPr lang="en-GB" sz="2400" dirty="0">
                          <a:solidFill>
                            <a:srgbClr val="FF0000"/>
                          </a:solidFill>
                        </a:rPr>
                        <a:t>H. Getting ready </a:t>
                      </a:r>
                    </a:p>
                    <a:p>
                      <a:pPr algn="ctr"/>
                      <a:r>
                        <a:rPr lang="en-GB" sz="2400" dirty="0">
                          <a:solidFill>
                            <a:srgbClr val="FF0000"/>
                          </a:solidFill>
                        </a:rPr>
                        <a:t>for GCSE</a:t>
                      </a:r>
                    </a:p>
                  </a:txBody>
                  <a:tcPr>
                    <a:solidFill>
                      <a:schemeClr val="accent1">
                        <a:lumMod val="20000"/>
                        <a:lumOff val="80000"/>
                      </a:schemeClr>
                    </a:solidFill>
                  </a:tcPr>
                </a:tc>
                <a:extLst>
                  <a:ext uri="{0D108BD9-81ED-4DB2-BD59-A6C34878D82A}">
                    <a16:rowId xmlns:a16="http://schemas.microsoft.com/office/drawing/2014/main" val="1659573014"/>
                  </a:ext>
                </a:extLst>
              </a:tr>
              <a:tr h="1951920">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extLst>
                  <a:ext uri="{0D108BD9-81ED-4DB2-BD59-A6C34878D82A}">
                    <a16:rowId xmlns:a16="http://schemas.microsoft.com/office/drawing/2014/main" val="2579666704"/>
                  </a:ext>
                </a:extLst>
              </a:tr>
            </a:tbl>
          </a:graphicData>
        </a:graphic>
      </p:graphicFrame>
      <p:pic>
        <p:nvPicPr>
          <p:cNvPr id="21" name="Picture 20" descr="A drawing of a cartoon character&#10;&#10;Description automatically generated">
            <a:extLst>
              <a:ext uri="{FF2B5EF4-FFF2-40B4-BE49-F238E27FC236}">
                <a16:creationId xmlns:a16="http://schemas.microsoft.com/office/drawing/2014/main" id="{1BC94844-EF29-48FA-BD82-95A7254DF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945" y="22400"/>
            <a:ext cx="1433672" cy="913642"/>
          </a:xfrm>
          <a:prstGeom prst="rect">
            <a:avLst/>
          </a:prstGeom>
        </p:spPr>
      </p:pic>
      <p:pic>
        <p:nvPicPr>
          <p:cNvPr id="6" name="Picture 5" descr="A body of water&#10;&#10;Description automatically generated">
            <a:extLst>
              <a:ext uri="{FF2B5EF4-FFF2-40B4-BE49-F238E27FC236}">
                <a16:creationId xmlns:a16="http://schemas.microsoft.com/office/drawing/2014/main" id="{554734B5-7D31-4D3C-AC85-AEDDA6F65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918" y="4916774"/>
            <a:ext cx="2698230" cy="1696812"/>
          </a:xfrm>
          <a:prstGeom prst="rect">
            <a:avLst/>
          </a:prstGeom>
        </p:spPr>
      </p:pic>
      <p:pic>
        <p:nvPicPr>
          <p:cNvPr id="9" name="Picture 8" descr="A tree in a forest&#10;&#10;Description automatically generated">
            <a:extLst>
              <a:ext uri="{FF2B5EF4-FFF2-40B4-BE49-F238E27FC236}">
                <a16:creationId xmlns:a16="http://schemas.microsoft.com/office/drawing/2014/main" id="{044129BA-CCBA-486D-9DDF-6BCDC206F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349" y="1949354"/>
            <a:ext cx="2741629" cy="1767198"/>
          </a:xfrm>
          <a:prstGeom prst="rect">
            <a:avLst/>
          </a:prstGeom>
        </p:spPr>
      </p:pic>
      <p:pic>
        <p:nvPicPr>
          <p:cNvPr id="11" name="Picture 10">
            <a:extLst>
              <a:ext uri="{FF2B5EF4-FFF2-40B4-BE49-F238E27FC236}">
                <a16:creationId xmlns:a16="http://schemas.microsoft.com/office/drawing/2014/main" id="{639F9A21-DED1-4468-992F-8B753EE78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8024" y="1942966"/>
            <a:ext cx="2741629" cy="1767199"/>
          </a:xfrm>
          <a:prstGeom prst="rect">
            <a:avLst/>
          </a:prstGeom>
        </p:spPr>
      </p:pic>
      <p:pic>
        <p:nvPicPr>
          <p:cNvPr id="13" name="Picture 12" descr="Two people standing in a field&#10;&#10;Description automatically generated">
            <a:extLst>
              <a:ext uri="{FF2B5EF4-FFF2-40B4-BE49-F238E27FC236}">
                <a16:creationId xmlns:a16="http://schemas.microsoft.com/office/drawing/2014/main" id="{D3FDFF93-A38B-491F-8B69-6DFD066C4C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27" y="1957748"/>
            <a:ext cx="2734377" cy="1733679"/>
          </a:xfrm>
          <a:prstGeom prst="rect">
            <a:avLst/>
          </a:prstGeom>
        </p:spPr>
      </p:pic>
      <p:pic>
        <p:nvPicPr>
          <p:cNvPr id="15" name="Picture 14" descr="A person sitting on a table&#10;&#10;Description automatically generated">
            <a:extLst>
              <a:ext uri="{FF2B5EF4-FFF2-40B4-BE49-F238E27FC236}">
                <a16:creationId xmlns:a16="http://schemas.microsoft.com/office/drawing/2014/main" id="{C979B295-EE40-4875-A2AF-DEF42189B7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6261" y="4916773"/>
            <a:ext cx="2716369" cy="1696812"/>
          </a:xfrm>
          <a:prstGeom prst="rect">
            <a:avLst/>
          </a:prstGeom>
        </p:spPr>
      </p:pic>
      <p:pic>
        <p:nvPicPr>
          <p:cNvPr id="18" name="Picture 17" descr="A hand holding a blue shirt&#10;&#10;Description automatically generated">
            <a:extLst>
              <a:ext uri="{FF2B5EF4-FFF2-40B4-BE49-F238E27FC236}">
                <a16:creationId xmlns:a16="http://schemas.microsoft.com/office/drawing/2014/main" id="{B1444EBD-27E6-40F6-A0CA-B64E7FE6A552}"/>
              </a:ext>
            </a:extLst>
          </p:cNvPr>
          <p:cNvPicPr>
            <a:picLocks noChangeAspect="1"/>
          </p:cNvPicPr>
          <p:nvPr/>
        </p:nvPicPr>
        <p:blipFill rotWithShape="1">
          <a:blip r:embed="rId8">
            <a:extLst>
              <a:ext uri="{28A0092B-C50C-407E-A947-70E740481C1C}">
                <a14:useLocalDpi xmlns:a14="http://schemas.microsoft.com/office/drawing/2010/main" val="0"/>
              </a:ext>
            </a:extLst>
          </a:blip>
          <a:srcRect l="4902" r="17175"/>
          <a:stretch/>
        </p:blipFill>
        <p:spPr>
          <a:xfrm>
            <a:off x="339370" y="4916773"/>
            <a:ext cx="2698230" cy="1696812"/>
          </a:xfrm>
          <a:prstGeom prst="rect">
            <a:avLst/>
          </a:prstGeom>
        </p:spPr>
      </p:pic>
      <p:pic>
        <p:nvPicPr>
          <p:cNvPr id="20" name="Picture 19" descr="A person swimming in water&#10;&#10;Description automatically generated">
            <a:extLst>
              <a:ext uri="{FF2B5EF4-FFF2-40B4-BE49-F238E27FC236}">
                <a16:creationId xmlns:a16="http://schemas.microsoft.com/office/drawing/2014/main" id="{FFA93F8F-DD27-4FF2-AB12-2251A7F31E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36261" y="1911345"/>
            <a:ext cx="2698230" cy="1798820"/>
          </a:xfrm>
          <a:prstGeom prst="rect">
            <a:avLst/>
          </a:prstGeom>
        </p:spPr>
      </p:pic>
      <p:pic>
        <p:nvPicPr>
          <p:cNvPr id="2" name="Picture 1" descr="A view of a mountain&#10;&#10;Description automatically generated">
            <a:extLst>
              <a:ext uri="{FF2B5EF4-FFF2-40B4-BE49-F238E27FC236}">
                <a16:creationId xmlns:a16="http://schemas.microsoft.com/office/drawing/2014/main" id="{B5B94B82-8425-48AE-9787-2BA6332802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2176" y="4888424"/>
            <a:ext cx="2741629" cy="1767199"/>
          </a:xfrm>
          <a:prstGeom prst="rect">
            <a:avLst/>
          </a:prstGeom>
        </p:spPr>
      </p:pic>
    </p:spTree>
    <p:extLst>
      <p:ext uri="{BB962C8B-B14F-4D97-AF65-F5344CB8AC3E}">
        <p14:creationId xmlns:p14="http://schemas.microsoft.com/office/powerpoint/2010/main" val="105100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2BD2C-9D97-43B3-8C65-C28E0CBC2BA8}"/>
              </a:ext>
            </a:extLst>
          </p:cNvPr>
          <p:cNvSpPr/>
          <p:nvPr/>
        </p:nvSpPr>
        <p:spPr>
          <a:xfrm>
            <a:off x="0" y="150991"/>
            <a:ext cx="12085617" cy="707886"/>
          </a:xfrm>
          <a:prstGeom prst="rect">
            <a:avLst/>
          </a:prstGeom>
          <a:noFill/>
        </p:spPr>
        <p:txBody>
          <a:bodyPr wrap="squar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10 different ways you can use your Knowledge organizer:</a:t>
            </a:r>
            <a:endParaRPr lang="en-US" sz="4000" dirty="0">
              <a:ln w="0"/>
              <a:solidFill>
                <a:schemeClr val="accent1"/>
              </a:solidFill>
              <a:effectLst>
                <a:outerShdw blurRad="38100" dist="25400" dir="5400000" algn="ctr" rotWithShape="0">
                  <a:srgbClr val="6E747A">
                    <a:alpha val="43000"/>
                  </a:srgbClr>
                </a:outerShdw>
              </a:effectLst>
              <a:highlight>
                <a:srgbClr val="FFFF00"/>
              </a:highlight>
            </a:endParaRPr>
          </a:p>
        </p:txBody>
      </p:sp>
      <p:graphicFrame>
        <p:nvGraphicFramePr>
          <p:cNvPr id="2" name="Table 2">
            <a:extLst>
              <a:ext uri="{FF2B5EF4-FFF2-40B4-BE49-F238E27FC236}">
                <a16:creationId xmlns:a16="http://schemas.microsoft.com/office/drawing/2014/main" id="{897DB55F-1FCC-4538-AADC-0C506EC9F429}"/>
              </a:ext>
            </a:extLst>
          </p:cNvPr>
          <p:cNvGraphicFramePr>
            <a:graphicFrameLocks noGrp="1"/>
          </p:cNvGraphicFramePr>
          <p:nvPr>
            <p:extLst>
              <p:ext uri="{D42A27DB-BD31-4B8C-83A1-F6EECF244321}">
                <p14:modId xmlns:p14="http://schemas.microsoft.com/office/powerpoint/2010/main" val="4016587576"/>
              </p:ext>
            </p:extLst>
          </p:nvPr>
        </p:nvGraphicFramePr>
        <p:xfrm>
          <a:off x="1574799" y="1060311"/>
          <a:ext cx="9064626" cy="5120640"/>
        </p:xfrm>
        <a:graphic>
          <a:graphicData uri="http://schemas.openxmlformats.org/drawingml/2006/table">
            <a:tbl>
              <a:tblPr bandRow="1">
                <a:tableStyleId>{C4B1156A-380E-4F78-BDF5-A606A8083BF9}</a:tableStyleId>
              </a:tblPr>
              <a:tblGrid>
                <a:gridCol w="4532313">
                  <a:extLst>
                    <a:ext uri="{9D8B030D-6E8A-4147-A177-3AD203B41FA5}">
                      <a16:colId xmlns:a16="http://schemas.microsoft.com/office/drawing/2014/main" val="698355660"/>
                    </a:ext>
                  </a:extLst>
                </a:gridCol>
                <a:gridCol w="4532313">
                  <a:extLst>
                    <a:ext uri="{9D8B030D-6E8A-4147-A177-3AD203B41FA5}">
                      <a16:colId xmlns:a16="http://schemas.microsoft.com/office/drawing/2014/main" val="3946693633"/>
                    </a:ext>
                  </a:extLst>
                </a:gridCol>
              </a:tblGrid>
              <a:tr h="859490">
                <a:tc>
                  <a:txBody>
                    <a:bodyPr/>
                    <a:lstStyle/>
                    <a:p>
                      <a:pPr marL="0" indent="0">
                        <a:buNone/>
                      </a:pPr>
                      <a:r>
                        <a:rPr lang="en-GB" sz="1800" dirty="0"/>
                        <a:t>1. Prepare for a spelling test of key words     e.g. environment. Your teacher might misspell them on purpose, so be ready to correct their mistakes!</a:t>
                      </a:r>
                    </a:p>
                  </a:txBody>
                  <a:tcPr/>
                </a:tc>
                <a:tc>
                  <a:txBody>
                    <a:bodyPr/>
                    <a:lstStyle/>
                    <a:p>
                      <a:r>
                        <a:rPr lang="en-GB" sz="1800" dirty="0"/>
                        <a:t>6. Make your own quiz or challenge for a classmate or your teacher. You could design    a crossword using the key terms and use definitions for the clues.</a:t>
                      </a:r>
                    </a:p>
                  </a:txBody>
                  <a:tcPr/>
                </a:tc>
                <a:extLst>
                  <a:ext uri="{0D108BD9-81ED-4DB2-BD59-A6C34878D82A}">
                    <a16:rowId xmlns:a16="http://schemas.microsoft.com/office/drawing/2014/main" val="2734569366"/>
                  </a:ext>
                </a:extLst>
              </a:tr>
              <a:tr h="758300">
                <a:tc>
                  <a:txBody>
                    <a:bodyPr/>
                    <a:lstStyle/>
                    <a:p>
                      <a:r>
                        <a:rPr lang="en-GB" sz="1800" dirty="0"/>
                        <a:t>2. Prepare for a quiz at the start of the lessons – the answers are all the key words… Or you have to think of the questions instead!</a:t>
                      </a:r>
                    </a:p>
                  </a:txBody>
                  <a:tcPr/>
                </a:tc>
                <a:tc>
                  <a:txBody>
                    <a:bodyPr/>
                    <a:lstStyle/>
                    <a:p>
                      <a:r>
                        <a:rPr lang="en-GB" sz="1800" dirty="0"/>
                        <a:t>7. Organise the key words in different ways –   try making a spider diagram or a mind map.</a:t>
                      </a:r>
                    </a:p>
                  </a:txBody>
                  <a:tcPr/>
                </a:tc>
                <a:extLst>
                  <a:ext uri="{0D108BD9-81ED-4DB2-BD59-A6C34878D82A}">
                    <a16:rowId xmlns:a16="http://schemas.microsoft.com/office/drawing/2014/main" val="2514518253"/>
                  </a:ext>
                </a:extLst>
              </a:tr>
              <a:tr h="758300">
                <a:tc>
                  <a:txBody>
                    <a:bodyPr/>
                    <a:lstStyle/>
                    <a:p>
                      <a:r>
                        <a:rPr lang="en-GB" sz="1800" dirty="0"/>
                        <a:t>3. Sort the key words somehow (into categories such as physical geography or human geography)</a:t>
                      </a:r>
                    </a:p>
                  </a:txBody>
                  <a:tcPr/>
                </a:tc>
                <a:tc>
                  <a:txBody>
                    <a:bodyPr/>
                    <a:lstStyle/>
                    <a:p>
                      <a:r>
                        <a:rPr lang="en-GB" sz="1800" dirty="0"/>
                        <a:t>8. Your teacher could ask you which words in the knowledge organiser are most relevant to the topic you are studying.</a:t>
                      </a:r>
                    </a:p>
                  </a:txBody>
                  <a:tcPr/>
                </a:tc>
                <a:extLst>
                  <a:ext uri="{0D108BD9-81ED-4DB2-BD59-A6C34878D82A}">
                    <a16:rowId xmlns:a16="http://schemas.microsoft.com/office/drawing/2014/main" val="233149460"/>
                  </a:ext>
                </a:extLst>
              </a:tr>
              <a:tr h="758300">
                <a:tc>
                  <a:txBody>
                    <a:bodyPr/>
                    <a:lstStyle/>
                    <a:p>
                      <a:r>
                        <a:rPr lang="en-GB" sz="1800" dirty="0"/>
                        <a:t>4. Use the key words by including them in an answer to a question you’ve been set by your teacher.</a:t>
                      </a:r>
                    </a:p>
                  </a:txBody>
                  <a:tcPr/>
                </a:tc>
                <a:tc>
                  <a:txBody>
                    <a:bodyPr/>
                    <a:lstStyle/>
                    <a:p>
                      <a:r>
                        <a:rPr lang="en-GB" sz="1800" dirty="0"/>
                        <a:t>9. Make connections between the key words – you could draw a flow diagram to show how different words and ideas are linked. </a:t>
                      </a:r>
                    </a:p>
                  </a:txBody>
                  <a:tcPr/>
                </a:tc>
                <a:extLst>
                  <a:ext uri="{0D108BD9-81ED-4DB2-BD59-A6C34878D82A}">
                    <a16:rowId xmlns:a16="http://schemas.microsoft.com/office/drawing/2014/main" val="189485962"/>
                  </a:ext>
                </a:extLst>
              </a:tr>
              <a:tr h="758300">
                <a:tc>
                  <a:txBody>
                    <a:bodyPr/>
                    <a:lstStyle/>
                    <a:p>
                      <a:r>
                        <a:rPr lang="en-GB" sz="1800" dirty="0"/>
                        <a:t>5. Check you know what the key words mean – talk about what they mean at home, </a:t>
                      </a:r>
                      <a:r>
                        <a:rPr lang="en-GB" sz="1800"/>
                        <a:t>take notes, </a:t>
                      </a:r>
                      <a:r>
                        <a:rPr lang="en-GB" sz="1800" dirty="0"/>
                        <a:t>or make a glossary containing definitions for them. </a:t>
                      </a:r>
                    </a:p>
                  </a:txBody>
                  <a:tcPr/>
                </a:tc>
                <a:tc>
                  <a:txBody>
                    <a:bodyPr/>
                    <a:lstStyle/>
                    <a:p>
                      <a:r>
                        <a:rPr lang="en-GB" sz="1800" dirty="0"/>
                        <a:t>10. Put a </a:t>
                      </a:r>
                      <a:r>
                        <a:rPr lang="en-GB" sz="1800" dirty="0">
                          <a:sym typeface="Wingdings" panose="05000000000000000000" pitchFamily="2" charset="2"/>
                        </a:rPr>
                        <a:t> next to key words if you are confident that you know what they mean. Work on the others, and ask your teacher for some help if you need it.</a:t>
                      </a:r>
                      <a:endParaRPr lang="en-GB" sz="1800" dirty="0"/>
                    </a:p>
                  </a:txBody>
                  <a:tcPr/>
                </a:tc>
                <a:extLst>
                  <a:ext uri="{0D108BD9-81ED-4DB2-BD59-A6C34878D82A}">
                    <a16:rowId xmlns:a16="http://schemas.microsoft.com/office/drawing/2014/main" val="3302653000"/>
                  </a:ext>
                </a:extLst>
              </a:tr>
            </a:tbl>
          </a:graphicData>
        </a:graphic>
      </p:graphicFrame>
      <p:pic>
        <p:nvPicPr>
          <p:cNvPr id="22" name="Picture 21" descr="A drawing of a cartoon character&#10;&#10;Description automatically generated">
            <a:extLst>
              <a:ext uri="{FF2B5EF4-FFF2-40B4-BE49-F238E27FC236}">
                <a16:creationId xmlns:a16="http://schemas.microsoft.com/office/drawing/2014/main" id="{6A25FA7F-C798-44D8-B93A-FD62E50AF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43" y="4694486"/>
            <a:ext cx="1290331" cy="2163514"/>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0CF03616-50B6-4408-89CF-EA7131F78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39425" y="4699273"/>
            <a:ext cx="1446192" cy="2158727"/>
          </a:xfrm>
          <a:prstGeom prst="rect">
            <a:avLst/>
          </a:prstGeom>
        </p:spPr>
      </p:pic>
    </p:spTree>
    <p:extLst>
      <p:ext uri="{BB962C8B-B14F-4D97-AF65-F5344CB8AC3E}">
        <p14:creationId xmlns:p14="http://schemas.microsoft.com/office/powerpoint/2010/main" val="107268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2BD2C-9D97-43B3-8C65-C28E0CBC2BA8}"/>
              </a:ext>
            </a:extLst>
          </p:cNvPr>
          <p:cNvSpPr/>
          <p:nvPr/>
        </p:nvSpPr>
        <p:spPr>
          <a:xfrm>
            <a:off x="74952" y="52251"/>
            <a:ext cx="3768980" cy="646331"/>
          </a:xfrm>
          <a:prstGeom prst="rect">
            <a:avLst/>
          </a:prstGeom>
          <a:noFill/>
        </p:spPr>
        <p:txBody>
          <a:bodyPr wrap="none" lIns="91440" tIns="45720" rIns="91440" bIns="45720">
            <a:spAutoFit/>
          </a:bodyPr>
          <a:lstStyle/>
          <a:p>
            <a:r>
              <a:rPr lang="en-US" sz="3600" dirty="0">
                <a:ln w="0"/>
                <a:solidFill>
                  <a:schemeClr val="accent1"/>
                </a:solidFill>
                <a:effectLst>
                  <a:outerShdw blurRad="38100" dist="25400" dir="5400000" algn="ctr" rotWithShape="0">
                    <a:srgbClr val="6E747A">
                      <a:alpha val="43000"/>
                    </a:srgbClr>
                  </a:outerShdw>
                </a:effectLst>
              </a:rPr>
              <a:t>9A. Fieldwork Skills</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5" name="Table 5">
            <a:extLst>
              <a:ext uri="{FF2B5EF4-FFF2-40B4-BE49-F238E27FC236}">
                <a16:creationId xmlns:a16="http://schemas.microsoft.com/office/drawing/2014/main" id="{0DBC4BF2-4C10-453F-8701-CB64C9F6C684}"/>
              </a:ext>
            </a:extLst>
          </p:cNvPr>
          <p:cNvGraphicFramePr>
            <a:graphicFrameLocks noGrp="1"/>
          </p:cNvGraphicFramePr>
          <p:nvPr>
            <p:extLst>
              <p:ext uri="{D42A27DB-BD31-4B8C-83A1-F6EECF244321}">
                <p14:modId xmlns:p14="http://schemas.microsoft.com/office/powerpoint/2010/main" val="2042603342"/>
              </p:ext>
            </p:extLst>
          </p:nvPr>
        </p:nvGraphicFramePr>
        <p:xfrm>
          <a:off x="10106024" y="769441"/>
          <a:ext cx="1923937" cy="5883908"/>
        </p:xfrm>
        <a:graphic>
          <a:graphicData uri="http://schemas.openxmlformats.org/drawingml/2006/table">
            <a:tbl>
              <a:tblPr firstRow="1" bandRow="1">
                <a:tableStyleId>{5C22544A-7EE6-4342-B048-85BDC9FD1C3A}</a:tableStyleId>
              </a:tblPr>
              <a:tblGrid>
                <a:gridCol w="1923937">
                  <a:extLst>
                    <a:ext uri="{9D8B030D-6E8A-4147-A177-3AD203B41FA5}">
                      <a16:colId xmlns:a16="http://schemas.microsoft.com/office/drawing/2014/main" val="2086644421"/>
                    </a:ext>
                  </a:extLst>
                </a:gridCol>
              </a:tblGrid>
              <a:tr h="379607">
                <a:tc>
                  <a:txBody>
                    <a:bodyPr/>
                    <a:lstStyle/>
                    <a:p>
                      <a:pPr algn="l"/>
                      <a:r>
                        <a:rPr lang="en-GB" dirty="0"/>
                        <a:t>Key Words</a:t>
                      </a:r>
                    </a:p>
                  </a:txBody>
                  <a:tcPr/>
                </a:tc>
                <a:extLst>
                  <a:ext uri="{0D108BD9-81ED-4DB2-BD59-A6C34878D82A}">
                    <a16:rowId xmlns:a16="http://schemas.microsoft.com/office/drawing/2014/main" val="1581331845"/>
                  </a:ext>
                </a:extLst>
              </a:tr>
              <a:tr h="5504301">
                <a:tc>
                  <a:txBody>
                    <a:bodyPr/>
                    <a:lstStyle/>
                    <a:p>
                      <a:r>
                        <a:rPr lang="en-US" dirty="0"/>
                        <a:t>Fieldwork</a:t>
                      </a:r>
                    </a:p>
                    <a:p>
                      <a:r>
                        <a:rPr lang="en-US" dirty="0"/>
                        <a:t>Sampling</a:t>
                      </a:r>
                    </a:p>
                    <a:p>
                      <a:r>
                        <a:rPr lang="en-US" dirty="0"/>
                        <a:t>Random</a:t>
                      </a:r>
                    </a:p>
                    <a:p>
                      <a:r>
                        <a:rPr lang="en-US" dirty="0"/>
                        <a:t>Stratified</a:t>
                      </a:r>
                    </a:p>
                    <a:p>
                      <a:r>
                        <a:rPr lang="en-US" dirty="0"/>
                        <a:t>Systematic</a:t>
                      </a:r>
                    </a:p>
                    <a:p>
                      <a:r>
                        <a:rPr lang="en-US" dirty="0"/>
                        <a:t>Bias</a:t>
                      </a:r>
                    </a:p>
                    <a:p>
                      <a:r>
                        <a:rPr lang="en-US" dirty="0"/>
                        <a:t>Field sketches</a:t>
                      </a:r>
                    </a:p>
                    <a:p>
                      <a:r>
                        <a:rPr lang="en-US" dirty="0"/>
                        <a:t>Primary data</a:t>
                      </a:r>
                    </a:p>
                    <a:p>
                      <a:r>
                        <a:rPr lang="en-US" dirty="0"/>
                        <a:t>Secondary data</a:t>
                      </a:r>
                    </a:p>
                    <a:p>
                      <a:r>
                        <a:rPr lang="en-US" dirty="0"/>
                        <a:t>Transects</a:t>
                      </a:r>
                    </a:p>
                    <a:p>
                      <a:r>
                        <a:rPr lang="en-US" dirty="0"/>
                        <a:t>Latitude</a:t>
                      </a:r>
                    </a:p>
                    <a:p>
                      <a:r>
                        <a:rPr lang="en-US" dirty="0"/>
                        <a:t>Longitude</a:t>
                      </a:r>
                    </a:p>
                    <a:p>
                      <a:r>
                        <a:rPr lang="en-US" dirty="0"/>
                        <a:t>GIS</a:t>
                      </a:r>
                    </a:p>
                    <a:p>
                      <a:r>
                        <a:rPr lang="en-US" dirty="0"/>
                        <a:t>Quadrat</a:t>
                      </a:r>
                    </a:p>
                    <a:p>
                      <a:r>
                        <a:rPr lang="en-US" dirty="0"/>
                        <a:t>Clinometer</a:t>
                      </a:r>
                    </a:p>
                    <a:p>
                      <a:r>
                        <a:rPr lang="en-US" dirty="0"/>
                        <a:t>Prime Meridian</a:t>
                      </a:r>
                    </a:p>
                    <a:p>
                      <a:r>
                        <a:rPr lang="en-US" dirty="0"/>
                        <a:t>GIS</a:t>
                      </a:r>
                    </a:p>
                    <a:p>
                      <a:endParaRPr lang="en-GB" dirty="0"/>
                    </a:p>
                  </a:txBody>
                  <a:tcPr/>
                </a:tc>
                <a:extLst>
                  <a:ext uri="{0D108BD9-81ED-4DB2-BD59-A6C34878D82A}">
                    <a16:rowId xmlns:a16="http://schemas.microsoft.com/office/drawing/2014/main" val="3896147558"/>
                  </a:ext>
                </a:extLst>
              </a:tr>
            </a:tbl>
          </a:graphicData>
        </a:graphic>
      </p:graphicFrame>
      <p:graphicFrame>
        <p:nvGraphicFramePr>
          <p:cNvPr id="7" name="Table 7">
            <a:extLst>
              <a:ext uri="{FF2B5EF4-FFF2-40B4-BE49-F238E27FC236}">
                <a16:creationId xmlns:a16="http://schemas.microsoft.com/office/drawing/2014/main" id="{38786D23-27EF-4AA7-BA07-6E16EDE9E3B1}"/>
              </a:ext>
            </a:extLst>
          </p:cNvPr>
          <p:cNvGraphicFramePr>
            <a:graphicFrameLocks noGrp="1"/>
          </p:cNvGraphicFramePr>
          <p:nvPr>
            <p:extLst>
              <p:ext uri="{D42A27DB-BD31-4B8C-83A1-F6EECF244321}">
                <p14:modId xmlns:p14="http://schemas.microsoft.com/office/powerpoint/2010/main" val="4070175920"/>
              </p:ext>
            </p:extLst>
          </p:nvPr>
        </p:nvGraphicFramePr>
        <p:xfrm>
          <a:off x="162038" y="769441"/>
          <a:ext cx="9801112" cy="1010920"/>
        </p:xfrm>
        <a:graphic>
          <a:graphicData uri="http://schemas.openxmlformats.org/drawingml/2006/table">
            <a:tbl>
              <a:tblPr firstRow="1" bandRow="1">
                <a:tableStyleId>{10A1B5D5-9B99-4C35-A422-299274C87663}</a:tableStyleId>
              </a:tblPr>
              <a:tblGrid>
                <a:gridCol w="9801112">
                  <a:extLst>
                    <a:ext uri="{9D8B030D-6E8A-4147-A177-3AD203B41FA5}">
                      <a16:colId xmlns:a16="http://schemas.microsoft.com/office/drawing/2014/main" val="1704889702"/>
                    </a:ext>
                  </a:extLst>
                </a:gridCol>
              </a:tblGrid>
              <a:tr h="370840">
                <a:tc>
                  <a:txBody>
                    <a:bodyPr/>
                    <a:lstStyle/>
                    <a:p>
                      <a:r>
                        <a:rPr lang="en-GB" i="1" dirty="0"/>
                        <a:t>What is this topic all about?</a:t>
                      </a:r>
                    </a:p>
                  </a:txBody>
                  <a:tcPr/>
                </a:tc>
                <a:extLst>
                  <a:ext uri="{0D108BD9-81ED-4DB2-BD59-A6C34878D82A}">
                    <a16:rowId xmlns:a16="http://schemas.microsoft.com/office/drawing/2014/main" val="2473943457"/>
                  </a:ext>
                </a:extLst>
              </a:tr>
              <a:tr h="370840">
                <a:tc>
                  <a:txBody>
                    <a:bodyPr/>
                    <a:lstStyle/>
                    <a:p>
                      <a:r>
                        <a:rPr lang="en-GB" dirty="0"/>
                        <a:t>Outdoor fieldwork is an important tool for geographical investigations. You will learn about how to carry out your own fieldwork and get the opportunity to collect data.</a:t>
                      </a:r>
                    </a:p>
                  </a:txBody>
                  <a:tcPr/>
                </a:tc>
                <a:extLst>
                  <a:ext uri="{0D108BD9-81ED-4DB2-BD59-A6C34878D82A}">
                    <a16:rowId xmlns:a16="http://schemas.microsoft.com/office/drawing/2014/main" val="2422273623"/>
                  </a:ext>
                </a:extLst>
              </a:tr>
            </a:tbl>
          </a:graphicData>
        </a:graphic>
      </p:graphicFrame>
      <p:graphicFrame>
        <p:nvGraphicFramePr>
          <p:cNvPr id="11" name="Table 9">
            <a:extLst>
              <a:ext uri="{FF2B5EF4-FFF2-40B4-BE49-F238E27FC236}">
                <a16:creationId xmlns:a16="http://schemas.microsoft.com/office/drawing/2014/main" id="{BAFE2186-9D68-4CE8-A962-E3E268A1EBDB}"/>
              </a:ext>
            </a:extLst>
          </p:cNvPr>
          <p:cNvGraphicFramePr>
            <a:graphicFrameLocks noGrp="1"/>
          </p:cNvGraphicFramePr>
          <p:nvPr>
            <p:extLst>
              <p:ext uri="{D42A27DB-BD31-4B8C-83A1-F6EECF244321}">
                <p14:modId xmlns:p14="http://schemas.microsoft.com/office/powerpoint/2010/main" val="3009615965"/>
              </p:ext>
            </p:extLst>
          </p:nvPr>
        </p:nvGraphicFramePr>
        <p:xfrm>
          <a:off x="162037" y="1933303"/>
          <a:ext cx="4779969" cy="4702597"/>
        </p:xfrm>
        <a:graphic>
          <a:graphicData uri="http://schemas.openxmlformats.org/drawingml/2006/table">
            <a:tbl>
              <a:tblPr firstRow="1" bandRow="1">
                <a:tableStyleId>{7DF18680-E054-41AD-8BC1-D1AEF772440D}</a:tableStyleId>
              </a:tblPr>
              <a:tblGrid>
                <a:gridCol w="4779969">
                  <a:extLst>
                    <a:ext uri="{9D8B030D-6E8A-4147-A177-3AD203B41FA5}">
                      <a16:colId xmlns:a16="http://schemas.microsoft.com/office/drawing/2014/main" val="1447572303"/>
                    </a:ext>
                  </a:extLst>
                </a:gridCol>
              </a:tblGrid>
              <a:tr h="390716">
                <a:tc>
                  <a:txBody>
                    <a:bodyPr/>
                    <a:lstStyle/>
                    <a:p>
                      <a:pPr algn="ctr"/>
                      <a:r>
                        <a:rPr lang="en-GB" dirty="0"/>
                        <a:t>Fieldwork Equipment 1</a:t>
                      </a:r>
                    </a:p>
                  </a:txBody>
                  <a:tcPr/>
                </a:tc>
                <a:extLst>
                  <a:ext uri="{0D108BD9-81ED-4DB2-BD59-A6C34878D82A}">
                    <a16:rowId xmlns:a16="http://schemas.microsoft.com/office/drawing/2014/main" val="2735896599"/>
                  </a:ext>
                </a:extLst>
              </a:tr>
              <a:tr h="4311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mn-lt"/>
                          <a:ea typeface="+mn-ea"/>
                          <a:cs typeface="+mn-cs"/>
                        </a:rPr>
                        <a:t>Can you name this piece of fieldwork equipment?</a:t>
                      </a:r>
                    </a:p>
                    <a:p>
                      <a:pPr marL="0" indent="0" algn="l">
                        <a:buFont typeface="Arial" panose="020B0604020202020204" pitchFamily="34" charset="0"/>
                        <a:buNone/>
                      </a:pPr>
                      <a:endParaRPr lang="en-GB" sz="1600" dirty="0"/>
                    </a:p>
                  </a:txBody>
                  <a:tcPr/>
                </a:tc>
                <a:extLst>
                  <a:ext uri="{0D108BD9-81ED-4DB2-BD59-A6C34878D82A}">
                    <a16:rowId xmlns:a16="http://schemas.microsoft.com/office/drawing/2014/main" val="2109234783"/>
                  </a:ext>
                </a:extLst>
              </a:tr>
            </a:tbl>
          </a:graphicData>
        </a:graphic>
      </p:graphicFrame>
      <p:graphicFrame>
        <p:nvGraphicFramePr>
          <p:cNvPr id="22" name="Table 9">
            <a:extLst>
              <a:ext uri="{FF2B5EF4-FFF2-40B4-BE49-F238E27FC236}">
                <a16:creationId xmlns:a16="http://schemas.microsoft.com/office/drawing/2014/main" id="{56792A88-A83C-45FA-845C-C022C0EDCB54}"/>
              </a:ext>
            </a:extLst>
          </p:cNvPr>
          <p:cNvGraphicFramePr>
            <a:graphicFrameLocks noGrp="1"/>
          </p:cNvGraphicFramePr>
          <p:nvPr>
            <p:extLst>
              <p:ext uri="{D42A27DB-BD31-4B8C-83A1-F6EECF244321}">
                <p14:modId xmlns:p14="http://schemas.microsoft.com/office/powerpoint/2010/main" val="2759029528"/>
              </p:ext>
            </p:extLst>
          </p:nvPr>
        </p:nvGraphicFramePr>
        <p:xfrm>
          <a:off x="5078775" y="1933303"/>
          <a:ext cx="4890481" cy="4702597"/>
        </p:xfrm>
        <a:graphic>
          <a:graphicData uri="http://schemas.openxmlformats.org/drawingml/2006/table">
            <a:tbl>
              <a:tblPr firstRow="1" bandRow="1">
                <a:tableStyleId>{21E4AEA4-8DFA-4A89-87EB-49C32662AFE0}</a:tableStyleId>
              </a:tblPr>
              <a:tblGrid>
                <a:gridCol w="4890481">
                  <a:extLst>
                    <a:ext uri="{9D8B030D-6E8A-4147-A177-3AD203B41FA5}">
                      <a16:colId xmlns:a16="http://schemas.microsoft.com/office/drawing/2014/main" val="1447572303"/>
                    </a:ext>
                  </a:extLst>
                </a:gridCol>
              </a:tblGrid>
              <a:tr h="407740">
                <a:tc>
                  <a:txBody>
                    <a:bodyPr/>
                    <a:lstStyle/>
                    <a:p>
                      <a:pPr algn="ctr"/>
                      <a:r>
                        <a:rPr lang="en-GB" dirty="0"/>
                        <a:t>Fieldwork Equipment 2</a:t>
                      </a:r>
                    </a:p>
                  </a:txBody>
                  <a:tcPr/>
                </a:tc>
                <a:extLst>
                  <a:ext uri="{0D108BD9-81ED-4DB2-BD59-A6C34878D82A}">
                    <a16:rowId xmlns:a16="http://schemas.microsoft.com/office/drawing/2014/main" val="2735896599"/>
                  </a:ext>
                </a:extLst>
              </a:tr>
              <a:tr h="4294857">
                <a:tc>
                  <a:txBody>
                    <a:bodyPr/>
                    <a:lstStyle/>
                    <a:p>
                      <a:pPr algn="ctr"/>
                      <a:endParaRPr lang="en-GB" sz="1800" b="0" i="1" dirty="0"/>
                    </a:p>
                    <a:p>
                      <a:pPr algn="ctr"/>
                      <a:r>
                        <a:rPr lang="en-GB" sz="1800" b="0" i="1" dirty="0"/>
                        <a:t>How about this piece of fieldwork equipment?</a:t>
                      </a:r>
                    </a:p>
                  </a:txBody>
                  <a:tcPr/>
                </a:tc>
                <a:extLst>
                  <a:ext uri="{0D108BD9-81ED-4DB2-BD59-A6C34878D82A}">
                    <a16:rowId xmlns:a16="http://schemas.microsoft.com/office/drawing/2014/main" val="2109234783"/>
                  </a:ext>
                </a:extLst>
              </a:tr>
            </a:tbl>
          </a:graphicData>
        </a:graphic>
      </p:graphicFrame>
      <p:pic>
        <p:nvPicPr>
          <p:cNvPr id="8" name="Picture 7" descr="A person standing on top of a dirt field&#10;&#10;Description automatically generated">
            <a:extLst>
              <a:ext uri="{FF2B5EF4-FFF2-40B4-BE49-F238E27FC236}">
                <a16:creationId xmlns:a16="http://schemas.microsoft.com/office/drawing/2014/main" id="{27F92B7D-67BF-421D-AD3F-AA09ECEAF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369" y="3216924"/>
            <a:ext cx="4581293" cy="3186549"/>
          </a:xfrm>
          <a:prstGeom prst="rect">
            <a:avLst/>
          </a:prstGeom>
        </p:spPr>
      </p:pic>
      <p:pic>
        <p:nvPicPr>
          <p:cNvPr id="10" name="Picture 9" descr="A picture containing outdoor, sport, water, swimming&#10;&#10;Description automatically generated">
            <a:extLst>
              <a:ext uri="{FF2B5EF4-FFF2-40B4-BE49-F238E27FC236}">
                <a16:creationId xmlns:a16="http://schemas.microsoft.com/office/drawing/2014/main" id="{0987D146-C05B-4503-B36E-28068C43B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72" y="3216923"/>
            <a:ext cx="4461097" cy="3186549"/>
          </a:xfrm>
          <a:prstGeom prst="rect">
            <a:avLst/>
          </a:prstGeom>
        </p:spPr>
      </p:pic>
    </p:spTree>
    <p:extLst>
      <p:ext uri="{BB962C8B-B14F-4D97-AF65-F5344CB8AC3E}">
        <p14:creationId xmlns:p14="http://schemas.microsoft.com/office/powerpoint/2010/main" val="19238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2BD2C-9D97-43B3-8C65-C28E0CBC2BA8}"/>
              </a:ext>
            </a:extLst>
          </p:cNvPr>
          <p:cNvSpPr/>
          <p:nvPr/>
        </p:nvSpPr>
        <p:spPr>
          <a:xfrm>
            <a:off x="101078" y="33614"/>
            <a:ext cx="3567387" cy="646331"/>
          </a:xfrm>
          <a:prstGeom prst="rect">
            <a:avLst/>
          </a:prstGeom>
          <a:noFill/>
        </p:spPr>
        <p:txBody>
          <a:bodyPr wrap="none" lIns="91440" tIns="45720" rIns="91440" bIns="45720">
            <a:spAutoFit/>
          </a:bodyPr>
          <a:lstStyle/>
          <a:p>
            <a:r>
              <a:rPr lang="en-US" sz="3600" dirty="0">
                <a:ln w="0"/>
                <a:solidFill>
                  <a:schemeClr val="accent1"/>
                </a:solidFill>
                <a:effectLst>
                  <a:outerShdw blurRad="38100" dist="25400" dir="5400000" algn="ctr" rotWithShape="0">
                    <a:srgbClr val="6E747A">
                      <a:alpha val="43000"/>
                    </a:srgbClr>
                  </a:outerShdw>
                </a:effectLst>
              </a:rPr>
              <a:t>9B. World of work</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5" name="Table 5">
            <a:extLst>
              <a:ext uri="{FF2B5EF4-FFF2-40B4-BE49-F238E27FC236}">
                <a16:creationId xmlns:a16="http://schemas.microsoft.com/office/drawing/2014/main" id="{0DBC4BF2-4C10-453F-8701-CB64C9F6C684}"/>
              </a:ext>
            </a:extLst>
          </p:cNvPr>
          <p:cNvGraphicFramePr>
            <a:graphicFrameLocks noGrp="1"/>
          </p:cNvGraphicFramePr>
          <p:nvPr>
            <p:extLst>
              <p:ext uri="{D42A27DB-BD31-4B8C-83A1-F6EECF244321}">
                <p14:modId xmlns:p14="http://schemas.microsoft.com/office/powerpoint/2010/main" val="3427424687"/>
              </p:ext>
            </p:extLst>
          </p:nvPr>
        </p:nvGraphicFramePr>
        <p:xfrm>
          <a:off x="9982200" y="769441"/>
          <a:ext cx="2047762" cy="5883908"/>
        </p:xfrm>
        <a:graphic>
          <a:graphicData uri="http://schemas.openxmlformats.org/drawingml/2006/table">
            <a:tbl>
              <a:tblPr firstRow="1" bandRow="1">
                <a:tableStyleId>{5C22544A-7EE6-4342-B048-85BDC9FD1C3A}</a:tableStyleId>
              </a:tblPr>
              <a:tblGrid>
                <a:gridCol w="2047762">
                  <a:extLst>
                    <a:ext uri="{9D8B030D-6E8A-4147-A177-3AD203B41FA5}">
                      <a16:colId xmlns:a16="http://schemas.microsoft.com/office/drawing/2014/main" val="2086644421"/>
                    </a:ext>
                  </a:extLst>
                </a:gridCol>
              </a:tblGrid>
              <a:tr h="379607">
                <a:tc>
                  <a:txBody>
                    <a:bodyPr/>
                    <a:lstStyle/>
                    <a:p>
                      <a:pPr algn="l"/>
                      <a:r>
                        <a:rPr lang="en-GB" dirty="0"/>
                        <a:t>Key Words</a:t>
                      </a:r>
                    </a:p>
                  </a:txBody>
                  <a:tcPr/>
                </a:tc>
                <a:extLst>
                  <a:ext uri="{0D108BD9-81ED-4DB2-BD59-A6C34878D82A}">
                    <a16:rowId xmlns:a16="http://schemas.microsoft.com/office/drawing/2014/main" val="1581331845"/>
                  </a:ext>
                </a:extLst>
              </a:tr>
              <a:tr h="5504301">
                <a:tc>
                  <a:txBody>
                    <a:bodyPr/>
                    <a:lstStyle/>
                    <a:p>
                      <a:r>
                        <a:rPr lang="en-US" dirty="0"/>
                        <a:t>Employment</a:t>
                      </a:r>
                    </a:p>
                    <a:p>
                      <a:r>
                        <a:rPr lang="en-US" dirty="0"/>
                        <a:t>Primary</a:t>
                      </a:r>
                    </a:p>
                    <a:p>
                      <a:r>
                        <a:rPr lang="en-US" dirty="0"/>
                        <a:t>Secondary</a:t>
                      </a:r>
                    </a:p>
                    <a:p>
                      <a:r>
                        <a:rPr lang="en-US" dirty="0"/>
                        <a:t>Tertiary</a:t>
                      </a:r>
                    </a:p>
                    <a:p>
                      <a:r>
                        <a:rPr lang="en-US" dirty="0"/>
                        <a:t>Quaternary</a:t>
                      </a:r>
                    </a:p>
                    <a:p>
                      <a:r>
                        <a:rPr lang="en-US" dirty="0"/>
                        <a:t>Supply chain</a:t>
                      </a:r>
                    </a:p>
                    <a:p>
                      <a:r>
                        <a:rPr lang="en-US" dirty="0" err="1"/>
                        <a:t>Globalisation</a:t>
                      </a:r>
                      <a:endParaRPr lang="en-US" dirty="0"/>
                    </a:p>
                    <a:p>
                      <a:r>
                        <a:rPr lang="en-US" dirty="0"/>
                        <a:t>Trade</a:t>
                      </a:r>
                    </a:p>
                    <a:p>
                      <a:r>
                        <a:rPr lang="en-US" dirty="0"/>
                        <a:t>Imports</a:t>
                      </a:r>
                    </a:p>
                    <a:p>
                      <a:r>
                        <a:rPr lang="en-US" dirty="0"/>
                        <a:t>Exports</a:t>
                      </a:r>
                    </a:p>
                    <a:p>
                      <a:r>
                        <a:rPr lang="en-US" dirty="0"/>
                        <a:t>Shopping hierarchy </a:t>
                      </a:r>
                    </a:p>
                    <a:p>
                      <a:r>
                        <a:rPr lang="en-US" dirty="0"/>
                        <a:t>Retail</a:t>
                      </a:r>
                    </a:p>
                    <a:p>
                      <a:r>
                        <a:rPr lang="en-US" dirty="0"/>
                        <a:t>Agriculture</a:t>
                      </a:r>
                    </a:p>
                    <a:p>
                      <a:r>
                        <a:rPr lang="en-US" dirty="0"/>
                        <a:t>Manufacturing</a:t>
                      </a:r>
                    </a:p>
                    <a:p>
                      <a:r>
                        <a:rPr lang="en-US" dirty="0"/>
                        <a:t>Services</a:t>
                      </a:r>
                    </a:p>
                    <a:p>
                      <a:endParaRPr lang="en-GB" dirty="0"/>
                    </a:p>
                  </a:txBody>
                  <a:tcPr/>
                </a:tc>
                <a:extLst>
                  <a:ext uri="{0D108BD9-81ED-4DB2-BD59-A6C34878D82A}">
                    <a16:rowId xmlns:a16="http://schemas.microsoft.com/office/drawing/2014/main" val="3896147558"/>
                  </a:ext>
                </a:extLst>
              </a:tr>
            </a:tbl>
          </a:graphicData>
        </a:graphic>
      </p:graphicFrame>
      <p:graphicFrame>
        <p:nvGraphicFramePr>
          <p:cNvPr id="7" name="Table 7">
            <a:extLst>
              <a:ext uri="{FF2B5EF4-FFF2-40B4-BE49-F238E27FC236}">
                <a16:creationId xmlns:a16="http://schemas.microsoft.com/office/drawing/2014/main" id="{38786D23-27EF-4AA7-BA07-6E16EDE9E3B1}"/>
              </a:ext>
            </a:extLst>
          </p:cNvPr>
          <p:cNvGraphicFramePr>
            <a:graphicFrameLocks noGrp="1"/>
          </p:cNvGraphicFramePr>
          <p:nvPr>
            <p:extLst>
              <p:ext uri="{D42A27DB-BD31-4B8C-83A1-F6EECF244321}">
                <p14:modId xmlns:p14="http://schemas.microsoft.com/office/powerpoint/2010/main" val="3424122517"/>
              </p:ext>
            </p:extLst>
          </p:nvPr>
        </p:nvGraphicFramePr>
        <p:xfrm>
          <a:off x="162038" y="769441"/>
          <a:ext cx="9629662" cy="1010920"/>
        </p:xfrm>
        <a:graphic>
          <a:graphicData uri="http://schemas.openxmlformats.org/drawingml/2006/table">
            <a:tbl>
              <a:tblPr firstRow="1" bandRow="1">
                <a:tableStyleId>{10A1B5D5-9B99-4C35-A422-299274C87663}</a:tableStyleId>
              </a:tblPr>
              <a:tblGrid>
                <a:gridCol w="9629662">
                  <a:extLst>
                    <a:ext uri="{9D8B030D-6E8A-4147-A177-3AD203B41FA5}">
                      <a16:colId xmlns:a16="http://schemas.microsoft.com/office/drawing/2014/main" val="1704889702"/>
                    </a:ext>
                  </a:extLst>
                </a:gridCol>
              </a:tblGrid>
              <a:tr h="370840">
                <a:tc>
                  <a:txBody>
                    <a:bodyPr/>
                    <a:lstStyle/>
                    <a:p>
                      <a:r>
                        <a:rPr lang="en-GB" i="1" dirty="0"/>
                        <a:t>What is this topic all about?</a:t>
                      </a:r>
                    </a:p>
                  </a:txBody>
                  <a:tcPr/>
                </a:tc>
                <a:extLst>
                  <a:ext uri="{0D108BD9-81ED-4DB2-BD59-A6C34878D82A}">
                    <a16:rowId xmlns:a16="http://schemas.microsoft.com/office/drawing/2014/main" val="2473943457"/>
                  </a:ext>
                </a:extLst>
              </a:tr>
              <a:tr h="370840">
                <a:tc>
                  <a:txBody>
                    <a:bodyPr/>
                    <a:lstStyle/>
                    <a:p>
                      <a:r>
                        <a:rPr lang="en-GB" dirty="0"/>
                        <a:t>This topic is about work around the world. You will investigate the concept of globalisation and the impact it has on global trade. You will get an opportunity to carry out some fieldwork of your own.</a:t>
                      </a:r>
                    </a:p>
                  </a:txBody>
                  <a:tcPr/>
                </a:tc>
                <a:extLst>
                  <a:ext uri="{0D108BD9-81ED-4DB2-BD59-A6C34878D82A}">
                    <a16:rowId xmlns:a16="http://schemas.microsoft.com/office/drawing/2014/main" val="2422273623"/>
                  </a:ext>
                </a:extLst>
              </a:tr>
            </a:tbl>
          </a:graphicData>
        </a:graphic>
      </p:graphicFrame>
      <p:graphicFrame>
        <p:nvGraphicFramePr>
          <p:cNvPr id="42" name="Table 9">
            <a:extLst>
              <a:ext uri="{FF2B5EF4-FFF2-40B4-BE49-F238E27FC236}">
                <a16:creationId xmlns:a16="http://schemas.microsoft.com/office/drawing/2014/main" id="{B6859553-D6B0-4A84-AF7C-6DC572642996}"/>
              </a:ext>
            </a:extLst>
          </p:cNvPr>
          <p:cNvGraphicFramePr>
            <a:graphicFrameLocks noGrp="1"/>
          </p:cNvGraphicFramePr>
          <p:nvPr>
            <p:extLst>
              <p:ext uri="{D42A27DB-BD31-4B8C-83A1-F6EECF244321}">
                <p14:modId xmlns:p14="http://schemas.microsoft.com/office/powerpoint/2010/main" val="401050294"/>
              </p:ext>
            </p:extLst>
          </p:nvPr>
        </p:nvGraphicFramePr>
        <p:xfrm>
          <a:off x="165464" y="1933303"/>
          <a:ext cx="4476206" cy="4720045"/>
        </p:xfrm>
        <a:graphic>
          <a:graphicData uri="http://schemas.openxmlformats.org/drawingml/2006/table">
            <a:tbl>
              <a:tblPr firstRow="1" bandRow="1">
                <a:tableStyleId>{7DF18680-E054-41AD-8BC1-D1AEF772440D}</a:tableStyleId>
              </a:tblPr>
              <a:tblGrid>
                <a:gridCol w="4476206">
                  <a:extLst>
                    <a:ext uri="{9D8B030D-6E8A-4147-A177-3AD203B41FA5}">
                      <a16:colId xmlns:a16="http://schemas.microsoft.com/office/drawing/2014/main" val="1447572303"/>
                    </a:ext>
                  </a:extLst>
                </a:gridCol>
              </a:tblGrid>
              <a:tr h="409252">
                <a:tc>
                  <a:txBody>
                    <a:bodyPr/>
                    <a:lstStyle/>
                    <a:p>
                      <a:pPr algn="ctr"/>
                      <a:r>
                        <a:rPr lang="en-GB" i="1" dirty="0"/>
                        <a:t>What is the ‘shopping hierarchy’?</a:t>
                      </a:r>
                    </a:p>
                  </a:txBody>
                  <a:tcPr/>
                </a:tc>
                <a:extLst>
                  <a:ext uri="{0D108BD9-81ED-4DB2-BD59-A6C34878D82A}">
                    <a16:rowId xmlns:a16="http://schemas.microsoft.com/office/drawing/2014/main" val="2735896599"/>
                  </a:ext>
                </a:extLst>
              </a:tr>
              <a:tr h="4310793">
                <a:tc>
                  <a:txBody>
                    <a:bodyPr/>
                    <a:lstStyle/>
                    <a:p>
                      <a:pPr marL="0" indent="0" algn="ctr">
                        <a:buFont typeface="Arial" panose="020B0604020202020204" pitchFamily="34" charset="0"/>
                        <a:buNone/>
                      </a:pPr>
                      <a:r>
                        <a:rPr lang="en-GB" sz="1400" i="1" dirty="0"/>
                        <a:t>The shopping hierarchy is a model to help us </a:t>
                      </a:r>
                    </a:p>
                    <a:p>
                      <a:pPr marL="0" indent="0" algn="ctr">
                        <a:buFont typeface="Arial" panose="020B0604020202020204" pitchFamily="34" charset="0"/>
                        <a:buNone/>
                      </a:pPr>
                      <a:r>
                        <a:rPr lang="en-GB" sz="1400" i="1" dirty="0"/>
                        <a:t>to think about the places where we shop. </a:t>
                      </a:r>
                    </a:p>
                    <a:p>
                      <a:pPr marL="0" indent="0" algn="ctr">
                        <a:buFont typeface="Arial" panose="020B0604020202020204" pitchFamily="34" charset="0"/>
                        <a:buNone/>
                      </a:pPr>
                      <a:r>
                        <a:rPr lang="en-GB" sz="1400" i="1" dirty="0"/>
                        <a:t>Why do you think it is a pyramid? </a:t>
                      </a:r>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endParaRPr lang="en-GB" sz="1400" i="1" dirty="0"/>
                    </a:p>
                    <a:p>
                      <a:pPr marL="0" indent="0" algn="ctr">
                        <a:buFont typeface="Arial" panose="020B0604020202020204" pitchFamily="34" charset="0"/>
                        <a:buNone/>
                      </a:pPr>
                      <a:r>
                        <a:rPr lang="en-GB" sz="1400" i="1" dirty="0"/>
                        <a:t>What are the advantages and disadvantages of the different shopping locations? Do you think the model is still relevant today as it was 20 years ago?</a:t>
                      </a:r>
                    </a:p>
                  </a:txBody>
                  <a:tcPr/>
                </a:tc>
                <a:extLst>
                  <a:ext uri="{0D108BD9-81ED-4DB2-BD59-A6C34878D82A}">
                    <a16:rowId xmlns:a16="http://schemas.microsoft.com/office/drawing/2014/main" val="2109234783"/>
                  </a:ext>
                </a:extLst>
              </a:tr>
            </a:tbl>
          </a:graphicData>
        </a:graphic>
      </p:graphicFrame>
      <p:graphicFrame>
        <p:nvGraphicFramePr>
          <p:cNvPr id="43" name="Table 9">
            <a:extLst>
              <a:ext uri="{FF2B5EF4-FFF2-40B4-BE49-F238E27FC236}">
                <a16:creationId xmlns:a16="http://schemas.microsoft.com/office/drawing/2014/main" id="{EA1EDD93-FD51-4493-AF9B-FB6051BDB5F7}"/>
              </a:ext>
            </a:extLst>
          </p:cNvPr>
          <p:cNvGraphicFramePr>
            <a:graphicFrameLocks noGrp="1"/>
          </p:cNvGraphicFramePr>
          <p:nvPr>
            <p:extLst>
              <p:ext uri="{D42A27DB-BD31-4B8C-83A1-F6EECF244321}">
                <p14:modId xmlns:p14="http://schemas.microsoft.com/office/powerpoint/2010/main" val="2977412029"/>
              </p:ext>
            </p:extLst>
          </p:nvPr>
        </p:nvGraphicFramePr>
        <p:xfrm>
          <a:off x="4832170" y="1933303"/>
          <a:ext cx="4959529" cy="4720046"/>
        </p:xfrm>
        <a:graphic>
          <a:graphicData uri="http://schemas.openxmlformats.org/drawingml/2006/table">
            <a:tbl>
              <a:tblPr firstRow="1" bandRow="1">
                <a:tableStyleId>{21E4AEA4-8DFA-4A89-87EB-49C32662AFE0}</a:tableStyleId>
              </a:tblPr>
              <a:tblGrid>
                <a:gridCol w="4959529">
                  <a:extLst>
                    <a:ext uri="{9D8B030D-6E8A-4147-A177-3AD203B41FA5}">
                      <a16:colId xmlns:a16="http://schemas.microsoft.com/office/drawing/2014/main" val="1447572303"/>
                    </a:ext>
                  </a:extLst>
                </a:gridCol>
              </a:tblGrid>
              <a:tr h="409252">
                <a:tc>
                  <a:txBody>
                    <a:bodyPr/>
                    <a:lstStyle/>
                    <a:p>
                      <a:pPr algn="ctr"/>
                      <a:r>
                        <a:rPr lang="en-GB" dirty="0"/>
                        <a:t>Employment Structure</a:t>
                      </a:r>
                    </a:p>
                  </a:txBody>
                  <a:tcPr/>
                </a:tc>
                <a:extLst>
                  <a:ext uri="{0D108BD9-81ED-4DB2-BD59-A6C34878D82A}">
                    <a16:rowId xmlns:a16="http://schemas.microsoft.com/office/drawing/2014/main" val="2735896599"/>
                  </a:ext>
                </a:extLst>
              </a:tr>
              <a:tr h="4310794">
                <a:tc>
                  <a:txBody>
                    <a:bodyPr/>
                    <a:lstStyle/>
                    <a:p>
                      <a:pPr algn="ctr"/>
                      <a:r>
                        <a:rPr lang="en-GB" sz="1400" b="0" i="1" dirty="0"/>
                        <a:t>The pie chart below shows the employment structure </a:t>
                      </a:r>
                    </a:p>
                    <a:p>
                      <a:pPr algn="ctr"/>
                      <a:r>
                        <a:rPr lang="en-GB" sz="1400" b="0" i="1" dirty="0"/>
                        <a:t>for the United Kingdom. You can see the different types </a:t>
                      </a:r>
                    </a:p>
                    <a:p>
                      <a:pPr algn="ctr"/>
                      <a:r>
                        <a:rPr lang="en-GB" sz="1400" b="0" i="1" dirty="0"/>
                        <a:t>of work we do.</a:t>
                      </a:r>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100" dirty="0"/>
                    </a:p>
                    <a:p>
                      <a:pPr algn="ctr"/>
                      <a:endParaRPr lang="en-GB" sz="1200" dirty="0"/>
                    </a:p>
                    <a:p>
                      <a:pPr algn="ctr"/>
                      <a:endParaRPr lang="en-GB" sz="1200" dirty="0"/>
                    </a:p>
                    <a:p>
                      <a:pPr algn="ctr"/>
                      <a:r>
                        <a:rPr lang="en-GB" sz="1400" i="1" dirty="0"/>
                        <a:t>What is ‘primary employment’? </a:t>
                      </a:r>
                    </a:p>
                    <a:p>
                      <a:pPr algn="ctr"/>
                      <a:r>
                        <a:rPr lang="en-GB" sz="1400" i="1" dirty="0"/>
                        <a:t>What types of jobs would that include? </a:t>
                      </a:r>
                    </a:p>
                    <a:p>
                      <a:pPr algn="ctr"/>
                      <a:r>
                        <a:rPr lang="en-GB" sz="1400" i="1" dirty="0"/>
                        <a:t>What about secondary, tertiary, and quaternary employment?</a:t>
                      </a:r>
                    </a:p>
                  </a:txBody>
                  <a:tcPr/>
                </a:tc>
                <a:extLst>
                  <a:ext uri="{0D108BD9-81ED-4DB2-BD59-A6C34878D82A}">
                    <a16:rowId xmlns:a16="http://schemas.microsoft.com/office/drawing/2014/main" val="2109234783"/>
                  </a:ext>
                </a:extLst>
              </a:tr>
            </a:tbl>
          </a:graphicData>
        </a:graphic>
      </p:graphicFrame>
      <p:pic>
        <p:nvPicPr>
          <p:cNvPr id="3" name="Picture 2" descr="A close up of text on a white background&#10;&#10;Description automatically generated">
            <a:extLst>
              <a:ext uri="{FF2B5EF4-FFF2-40B4-BE49-F238E27FC236}">
                <a16:creationId xmlns:a16="http://schemas.microsoft.com/office/drawing/2014/main" id="{07C2B231-FA1F-4CC7-83B8-3F7531EFCEA3}"/>
              </a:ext>
            </a:extLst>
          </p:cNvPr>
          <p:cNvPicPr>
            <a:picLocks noChangeAspect="1"/>
          </p:cNvPicPr>
          <p:nvPr/>
        </p:nvPicPr>
        <p:blipFill rotWithShape="1">
          <a:blip r:embed="rId2">
            <a:extLst>
              <a:ext uri="{28A0092B-C50C-407E-A947-70E740481C1C}">
                <a14:useLocalDpi xmlns:a14="http://schemas.microsoft.com/office/drawing/2010/main" val="0"/>
              </a:ext>
            </a:extLst>
          </a:blip>
          <a:srcRect l="2150" t="26598" r="3659" b="9268"/>
          <a:stretch/>
        </p:blipFill>
        <p:spPr>
          <a:xfrm>
            <a:off x="288472" y="3220204"/>
            <a:ext cx="4223657" cy="2567609"/>
          </a:xfrm>
          <a:prstGeom prst="rect">
            <a:avLst/>
          </a:prstGeom>
        </p:spPr>
      </p:pic>
      <p:pic>
        <p:nvPicPr>
          <p:cNvPr id="8" name="Picture 7" descr="A close up of a logo&#10;&#10;Description automatically generated">
            <a:extLst>
              <a:ext uri="{FF2B5EF4-FFF2-40B4-BE49-F238E27FC236}">
                <a16:creationId xmlns:a16="http://schemas.microsoft.com/office/drawing/2014/main" id="{C088F357-DE8E-4B3F-BA6E-1E604BFFCCF1}"/>
              </a:ext>
            </a:extLst>
          </p:cNvPr>
          <p:cNvPicPr>
            <a:picLocks noChangeAspect="1"/>
          </p:cNvPicPr>
          <p:nvPr/>
        </p:nvPicPr>
        <p:blipFill rotWithShape="1">
          <a:blip r:embed="rId3">
            <a:extLst>
              <a:ext uri="{28A0092B-C50C-407E-A947-70E740481C1C}">
                <a14:useLocalDpi xmlns:a14="http://schemas.microsoft.com/office/drawing/2010/main" val="0"/>
              </a:ext>
            </a:extLst>
          </a:blip>
          <a:srcRect l="40572" t="36912" r="32000" b="6788"/>
          <a:stretch/>
        </p:blipFill>
        <p:spPr>
          <a:xfrm>
            <a:off x="6339841" y="3220204"/>
            <a:ext cx="2098766" cy="2339250"/>
          </a:xfrm>
          <a:prstGeom prst="rect">
            <a:avLst/>
          </a:prstGeom>
        </p:spPr>
      </p:pic>
      <p:sp>
        <p:nvSpPr>
          <p:cNvPr id="9" name="Rectangle 8">
            <a:extLst>
              <a:ext uri="{FF2B5EF4-FFF2-40B4-BE49-F238E27FC236}">
                <a16:creationId xmlns:a16="http://schemas.microsoft.com/office/drawing/2014/main" id="{C888F50E-A7A4-4306-9AB7-C33CAFCBB58C}"/>
              </a:ext>
            </a:extLst>
          </p:cNvPr>
          <p:cNvSpPr/>
          <p:nvPr/>
        </p:nvSpPr>
        <p:spPr>
          <a:xfrm>
            <a:off x="6339841" y="3220204"/>
            <a:ext cx="278674" cy="52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3F3B199-6510-413A-95E9-A0B865C9CEF5}"/>
              </a:ext>
            </a:extLst>
          </p:cNvPr>
          <p:cNvSpPr/>
          <p:nvPr/>
        </p:nvSpPr>
        <p:spPr>
          <a:xfrm>
            <a:off x="8159933" y="3220204"/>
            <a:ext cx="278674" cy="52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329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2BD2C-9D97-43B3-8C65-C28E0CBC2BA8}"/>
              </a:ext>
            </a:extLst>
          </p:cNvPr>
          <p:cNvSpPr/>
          <p:nvPr/>
        </p:nvSpPr>
        <p:spPr>
          <a:xfrm>
            <a:off x="92369" y="33614"/>
            <a:ext cx="3207801" cy="646331"/>
          </a:xfrm>
          <a:prstGeom prst="rect">
            <a:avLst/>
          </a:prstGeom>
          <a:noFill/>
        </p:spPr>
        <p:txBody>
          <a:bodyPr wrap="none" lIns="91440" tIns="45720" rIns="91440" bIns="45720">
            <a:spAutoFit/>
          </a:bodyPr>
          <a:lstStyle/>
          <a:p>
            <a:r>
              <a:rPr lang="en-US" sz="3600" dirty="0">
                <a:ln w="0"/>
                <a:solidFill>
                  <a:schemeClr val="accent1"/>
                </a:solidFill>
                <a:effectLst>
                  <a:outerShdw blurRad="38100" dist="25400" dir="5400000" algn="ctr" rotWithShape="0">
                    <a:srgbClr val="6E747A">
                      <a:alpha val="43000"/>
                    </a:srgbClr>
                  </a:outerShdw>
                </a:effectLst>
              </a:rPr>
              <a:t>9C. Living World</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5" name="Table 5">
            <a:extLst>
              <a:ext uri="{FF2B5EF4-FFF2-40B4-BE49-F238E27FC236}">
                <a16:creationId xmlns:a16="http://schemas.microsoft.com/office/drawing/2014/main" id="{0DBC4BF2-4C10-453F-8701-CB64C9F6C684}"/>
              </a:ext>
            </a:extLst>
          </p:cNvPr>
          <p:cNvGraphicFramePr>
            <a:graphicFrameLocks noGrp="1"/>
          </p:cNvGraphicFramePr>
          <p:nvPr>
            <p:extLst>
              <p:ext uri="{D42A27DB-BD31-4B8C-83A1-F6EECF244321}">
                <p14:modId xmlns:p14="http://schemas.microsoft.com/office/powerpoint/2010/main" val="467531962"/>
              </p:ext>
            </p:extLst>
          </p:nvPr>
        </p:nvGraphicFramePr>
        <p:xfrm>
          <a:off x="9629774" y="769441"/>
          <a:ext cx="2400187" cy="5883908"/>
        </p:xfrm>
        <a:graphic>
          <a:graphicData uri="http://schemas.openxmlformats.org/drawingml/2006/table">
            <a:tbl>
              <a:tblPr firstRow="1" bandRow="1">
                <a:tableStyleId>{5C22544A-7EE6-4342-B048-85BDC9FD1C3A}</a:tableStyleId>
              </a:tblPr>
              <a:tblGrid>
                <a:gridCol w="2400187">
                  <a:extLst>
                    <a:ext uri="{9D8B030D-6E8A-4147-A177-3AD203B41FA5}">
                      <a16:colId xmlns:a16="http://schemas.microsoft.com/office/drawing/2014/main" val="2086644421"/>
                    </a:ext>
                  </a:extLst>
                </a:gridCol>
              </a:tblGrid>
              <a:tr h="379607">
                <a:tc>
                  <a:txBody>
                    <a:bodyPr/>
                    <a:lstStyle/>
                    <a:p>
                      <a:pPr algn="l"/>
                      <a:r>
                        <a:rPr lang="en-GB" dirty="0"/>
                        <a:t>Key Words</a:t>
                      </a:r>
                    </a:p>
                  </a:txBody>
                  <a:tcPr/>
                </a:tc>
                <a:extLst>
                  <a:ext uri="{0D108BD9-81ED-4DB2-BD59-A6C34878D82A}">
                    <a16:rowId xmlns:a16="http://schemas.microsoft.com/office/drawing/2014/main" val="1581331845"/>
                  </a:ext>
                </a:extLst>
              </a:tr>
              <a:tr h="5504301">
                <a:tc>
                  <a:txBody>
                    <a:bodyPr/>
                    <a:lstStyle/>
                    <a:p>
                      <a:r>
                        <a:rPr lang="en-US" dirty="0"/>
                        <a:t>C</a:t>
                      </a:r>
                      <a:r>
                        <a:rPr lang="en-GB" dirty="0" err="1"/>
                        <a:t>limate</a:t>
                      </a:r>
                      <a:endParaRPr lang="en-GB" dirty="0"/>
                    </a:p>
                    <a:p>
                      <a:r>
                        <a:rPr lang="en-GB" dirty="0"/>
                        <a:t>Climate zones</a:t>
                      </a:r>
                    </a:p>
                    <a:p>
                      <a:r>
                        <a:rPr lang="en-GB" dirty="0"/>
                        <a:t>Ecosystems</a:t>
                      </a:r>
                    </a:p>
                    <a:p>
                      <a:r>
                        <a:rPr lang="en-GB" dirty="0"/>
                        <a:t>Biomes</a:t>
                      </a:r>
                    </a:p>
                    <a:p>
                      <a:r>
                        <a:rPr lang="en-GB" dirty="0"/>
                        <a:t>Tropical rainforest</a:t>
                      </a:r>
                    </a:p>
                    <a:p>
                      <a:r>
                        <a:rPr lang="en-GB" dirty="0"/>
                        <a:t>Deciduous forest</a:t>
                      </a:r>
                    </a:p>
                    <a:p>
                      <a:r>
                        <a:rPr lang="en-GB" dirty="0"/>
                        <a:t>Tundra</a:t>
                      </a:r>
                    </a:p>
                    <a:p>
                      <a:r>
                        <a:rPr lang="en-GB" dirty="0"/>
                        <a:t>Food chain</a:t>
                      </a:r>
                    </a:p>
                    <a:p>
                      <a:r>
                        <a:rPr lang="en-GB" dirty="0"/>
                        <a:t>Food web</a:t>
                      </a:r>
                    </a:p>
                    <a:p>
                      <a:r>
                        <a:rPr lang="en-GB" dirty="0"/>
                        <a:t>Primary producer</a:t>
                      </a:r>
                    </a:p>
                    <a:p>
                      <a:r>
                        <a:rPr lang="en-GB" dirty="0"/>
                        <a:t>Secondary producer</a:t>
                      </a:r>
                    </a:p>
                    <a:p>
                      <a:r>
                        <a:rPr lang="en-GB" dirty="0"/>
                        <a:t>Tertiary producer</a:t>
                      </a:r>
                    </a:p>
                    <a:p>
                      <a:r>
                        <a:rPr lang="en-GB" dirty="0"/>
                        <a:t>Predator</a:t>
                      </a:r>
                    </a:p>
                    <a:p>
                      <a:r>
                        <a:rPr lang="en-GB" dirty="0"/>
                        <a:t>Nutrients</a:t>
                      </a:r>
                    </a:p>
                    <a:p>
                      <a:r>
                        <a:rPr lang="en-GB" dirty="0"/>
                        <a:t>Photosynthesis</a:t>
                      </a:r>
                    </a:p>
                    <a:p>
                      <a:r>
                        <a:rPr lang="en-GB" dirty="0"/>
                        <a:t>Deforestation</a:t>
                      </a:r>
                    </a:p>
                    <a:p>
                      <a:r>
                        <a:rPr lang="en-GB" dirty="0"/>
                        <a:t>Adaptation</a:t>
                      </a:r>
                    </a:p>
                    <a:p>
                      <a:r>
                        <a:rPr lang="en-GB" dirty="0"/>
                        <a:t>Sustainability</a:t>
                      </a:r>
                    </a:p>
                  </a:txBody>
                  <a:tcPr/>
                </a:tc>
                <a:extLst>
                  <a:ext uri="{0D108BD9-81ED-4DB2-BD59-A6C34878D82A}">
                    <a16:rowId xmlns:a16="http://schemas.microsoft.com/office/drawing/2014/main" val="3896147558"/>
                  </a:ext>
                </a:extLst>
              </a:tr>
            </a:tbl>
          </a:graphicData>
        </a:graphic>
      </p:graphicFrame>
      <p:graphicFrame>
        <p:nvGraphicFramePr>
          <p:cNvPr id="7" name="Table 7">
            <a:extLst>
              <a:ext uri="{FF2B5EF4-FFF2-40B4-BE49-F238E27FC236}">
                <a16:creationId xmlns:a16="http://schemas.microsoft.com/office/drawing/2014/main" id="{38786D23-27EF-4AA7-BA07-6E16EDE9E3B1}"/>
              </a:ext>
            </a:extLst>
          </p:cNvPr>
          <p:cNvGraphicFramePr>
            <a:graphicFrameLocks noGrp="1"/>
          </p:cNvGraphicFramePr>
          <p:nvPr>
            <p:extLst>
              <p:ext uri="{D42A27DB-BD31-4B8C-83A1-F6EECF244321}">
                <p14:modId xmlns:p14="http://schemas.microsoft.com/office/powerpoint/2010/main" val="1585761245"/>
              </p:ext>
            </p:extLst>
          </p:nvPr>
        </p:nvGraphicFramePr>
        <p:xfrm>
          <a:off x="162037" y="769441"/>
          <a:ext cx="9305811" cy="1285240"/>
        </p:xfrm>
        <a:graphic>
          <a:graphicData uri="http://schemas.openxmlformats.org/drawingml/2006/table">
            <a:tbl>
              <a:tblPr firstRow="1" bandRow="1">
                <a:tableStyleId>{10A1B5D5-9B99-4C35-A422-299274C87663}</a:tableStyleId>
              </a:tblPr>
              <a:tblGrid>
                <a:gridCol w="9305811">
                  <a:extLst>
                    <a:ext uri="{9D8B030D-6E8A-4147-A177-3AD203B41FA5}">
                      <a16:colId xmlns:a16="http://schemas.microsoft.com/office/drawing/2014/main" val="1704889702"/>
                    </a:ext>
                  </a:extLst>
                </a:gridCol>
              </a:tblGrid>
              <a:tr h="370840">
                <a:tc>
                  <a:txBody>
                    <a:bodyPr/>
                    <a:lstStyle/>
                    <a:p>
                      <a:r>
                        <a:rPr lang="en-GB" i="1" dirty="0"/>
                        <a:t>What is this topic all about?</a:t>
                      </a:r>
                    </a:p>
                  </a:txBody>
                  <a:tcPr/>
                </a:tc>
                <a:extLst>
                  <a:ext uri="{0D108BD9-81ED-4DB2-BD59-A6C34878D82A}">
                    <a16:rowId xmlns:a16="http://schemas.microsoft.com/office/drawing/2014/main" val="2473943457"/>
                  </a:ext>
                </a:extLst>
              </a:tr>
              <a:tr h="370840">
                <a:tc>
                  <a:txBody>
                    <a:bodyPr/>
                    <a:lstStyle/>
                    <a:p>
                      <a:r>
                        <a:rPr lang="en-GB" dirty="0"/>
                        <a:t>You will learn about large-scale ecosystems and the plants and animals that live in them. You will focus on tropical rainforests and consider why they are under threat, and what is being done to protect them.</a:t>
                      </a:r>
                    </a:p>
                  </a:txBody>
                  <a:tcPr/>
                </a:tc>
                <a:extLst>
                  <a:ext uri="{0D108BD9-81ED-4DB2-BD59-A6C34878D82A}">
                    <a16:rowId xmlns:a16="http://schemas.microsoft.com/office/drawing/2014/main" val="2422273623"/>
                  </a:ext>
                </a:extLst>
              </a:tr>
            </a:tbl>
          </a:graphicData>
        </a:graphic>
      </p:graphicFrame>
      <p:graphicFrame>
        <p:nvGraphicFramePr>
          <p:cNvPr id="9" name="Table 9">
            <a:extLst>
              <a:ext uri="{FF2B5EF4-FFF2-40B4-BE49-F238E27FC236}">
                <a16:creationId xmlns:a16="http://schemas.microsoft.com/office/drawing/2014/main" id="{33AC1575-DC21-4F57-BF10-1F88F76AE14A}"/>
              </a:ext>
            </a:extLst>
          </p:cNvPr>
          <p:cNvGraphicFramePr>
            <a:graphicFrameLocks noGrp="1"/>
          </p:cNvGraphicFramePr>
          <p:nvPr>
            <p:extLst>
              <p:ext uri="{D42A27DB-BD31-4B8C-83A1-F6EECF244321}">
                <p14:modId xmlns:p14="http://schemas.microsoft.com/office/powerpoint/2010/main" val="1895713845"/>
              </p:ext>
            </p:extLst>
          </p:nvPr>
        </p:nvGraphicFramePr>
        <p:xfrm>
          <a:off x="162039" y="2144177"/>
          <a:ext cx="4591049" cy="4509172"/>
        </p:xfrm>
        <a:graphic>
          <a:graphicData uri="http://schemas.openxmlformats.org/drawingml/2006/table">
            <a:tbl>
              <a:tblPr firstRow="1" bandRow="1">
                <a:tableStyleId>{7DF18680-E054-41AD-8BC1-D1AEF772440D}</a:tableStyleId>
              </a:tblPr>
              <a:tblGrid>
                <a:gridCol w="4591049">
                  <a:extLst>
                    <a:ext uri="{9D8B030D-6E8A-4147-A177-3AD203B41FA5}">
                      <a16:colId xmlns:a16="http://schemas.microsoft.com/office/drawing/2014/main" val="1447572303"/>
                    </a:ext>
                  </a:extLst>
                </a:gridCol>
              </a:tblGrid>
              <a:tr h="390968">
                <a:tc>
                  <a:txBody>
                    <a:bodyPr/>
                    <a:lstStyle/>
                    <a:p>
                      <a:pPr algn="ctr"/>
                      <a:r>
                        <a:rPr lang="en-GB" dirty="0"/>
                        <a:t>World Biomes</a:t>
                      </a:r>
                    </a:p>
                  </a:txBody>
                  <a:tcPr/>
                </a:tc>
                <a:extLst>
                  <a:ext uri="{0D108BD9-81ED-4DB2-BD59-A6C34878D82A}">
                    <a16:rowId xmlns:a16="http://schemas.microsoft.com/office/drawing/2014/main" val="2735896599"/>
                  </a:ext>
                </a:extLst>
              </a:tr>
              <a:tr h="4118204">
                <a:tc>
                  <a:txBody>
                    <a:bodyPr/>
                    <a:lstStyle/>
                    <a:p>
                      <a:pPr marL="0" indent="0" algn="ctr">
                        <a:buFont typeface="Arial" panose="020B0604020202020204" pitchFamily="34" charset="0"/>
                        <a:buNone/>
                      </a:pPr>
                      <a:r>
                        <a:rPr lang="en-GB" sz="1600" dirty="0"/>
                        <a:t>How many major biomes do you recognise?</a:t>
                      </a:r>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endParaRPr lang="en-GB" sz="1600" dirty="0"/>
                    </a:p>
                    <a:p>
                      <a:pPr marL="0" indent="0" algn="ctr">
                        <a:buFont typeface="Arial" panose="020B0604020202020204" pitchFamily="34" charset="0"/>
                        <a:buNone/>
                      </a:pPr>
                      <a:r>
                        <a:rPr lang="en-GB" sz="1600" dirty="0"/>
                        <a:t>Think about where they are located.</a:t>
                      </a:r>
                    </a:p>
                    <a:p>
                      <a:pPr marL="0" indent="0" algn="ctr">
                        <a:buFont typeface="Arial" panose="020B0604020202020204" pitchFamily="34" charset="0"/>
                        <a:buNone/>
                      </a:pPr>
                      <a:r>
                        <a:rPr lang="en-GB" sz="1600" dirty="0"/>
                        <a:t>Is there a pattern? </a:t>
                      </a:r>
                      <a:endParaRPr lang="en-GB" dirty="0"/>
                    </a:p>
                  </a:txBody>
                  <a:tcPr/>
                </a:tc>
                <a:extLst>
                  <a:ext uri="{0D108BD9-81ED-4DB2-BD59-A6C34878D82A}">
                    <a16:rowId xmlns:a16="http://schemas.microsoft.com/office/drawing/2014/main" val="2109234783"/>
                  </a:ext>
                </a:extLst>
              </a:tr>
            </a:tbl>
          </a:graphicData>
        </a:graphic>
      </p:graphicFrame>
      <p:graphicFrame>
        <p:nvGraphicFramePr>
          <p:cNvPr id="11" name="Table 9">
            <a:extLst>
              <a:ext uri="{FF2B5EF4-FFF2-40B4-BE49-F238E27FC236}">
                <a16:creationId xmlns:a16="http://schemas.microsoft.com/office/drawing/2014/main" id="{BAFE2186-9D68-4CE8-A962-E3E268A1EBDB}"/>
              </a:ext>
            </a:extLst>
          </p:cNvPr>
          <p:cNvGraphicFramePr>
            <a:graphicFrameLocks noGrp="1"/>
          </p:cNvGraphicFramePr>
          <p:nvPr>
            <p:extLst>
              <p:ext uri="{D42A27DB-BD31-4B8C-83A1-F6EECF244321}">
                <p14:modId xmlns:p14="http://schemas.microsoft.com/office/powerpoint/2010/main" val="85547171"/>
              </p:ext>
            </p:extLst>
          </p:nvPr>
        </p:nvGraphicFramePr>
        <p:xfrm>
          <a:off x="4876799" y="2144177"/>
          <a:ext cx="4591049" cy="4509172"/>
        </p:xfrm>
        <a:graphic>
          <a:graphicData uri="http://schemas.openxmlformats.org/drawingml/2006/table">
            <a:tbl>
              <a:tblPr firstRow="1" bandRow="1">
                <a:tableStyleId>{21E4AEA4-8DFA-4A89-87EB-49C32662AFE0}</a:tableStyleId>
              </a:tblPr>
              <a:tblGrid>
                <a:gridCol w="4591049">
                  <a:extLst>
                    <a:ext uri="{9D8B030D-6E8A-4147-A177-3AD203B41FA5}">
                      <a16:colId xmlns:a16="http://schemas.microsoft.com/office/drawing/2014/main" val="1447572303"/>
                    </a:ext>
                  </a:extLst>
                </a:gridCol>
              </a:tblGrid>
              <a:tr h="390968">
                <a:tc>
                  <a:txBody>
                    <a:bodyPr/>
                    <a:lstStyle/>
                    <a:p>
                      <a:pPr algn="ctr"/>
                      <a:r>
                        <a:rPr lang="en-GB" dirty="0"/>
                        <a:t>Food chains</a:t>
                      </a:r>
                    </a:p>
                  </a:txBody>
                  <a:tcPr/>
                </a:tc>
                <a:extLst>
                  <a:ext uri="{0D108BD9-81ED-4DB2-BD59-A6C34878D82A}">
                    <a16:rowId xmlns:a16="http://schemas.microsoft.com/office/drawing/2014/main" val="2735896599"/>
                  </a:ext>
                </a:extLst>
              </a:tr>
              <a:tr h="4118204">
                <a:tc>
                  <a:txBody>
                    <a:bodyPr/>
                    <a:lstStyle/>
                    <a:p>
                      <a:pPr algn="ctr"/>
                      <a:r>
                        <a:rPr lang="en-GB" sz="1400" i="1" dirty="0"/>
                        <a:t>Why is this diagram called a ‘food chain’? What is the difference between a producer and a consumer?</a:t>
                      </a:r>
                    </a:p>
                    <a:p>
                      <a:pPr algn="ctr"/>
                      <a:endParaRPr lang="en-GB" sz="1400" i="1" dirty="0"/>
                    </a:p>
                    <a:p>
                      <a:pPr algn="ctr"/>
                      <a:endParaRPr lang="en-GB" sz="1400" i="1" dirty="0"/>
                    </a:p>
                    <a:p>
                      <a:pPr algn="ctr"/>
                      <a:endParaRPr lang="en-GB" sz="1400" i="1" dirty="0"/>
                    </a:p>
                    <a:p>
                      <a:pPr algn="ctr"/>
                      <a:endParaRPr lang="en-GB" sz="1400" i="1" dirty="0"/>
                    </a:p>
                    <a:p>
                      <a:pPr algn="ctr"/>
                      <a:endParaRPr lang="en-GB" sz="1400" i="1" dirty="0"/>
                    </a:p>
                    <a:p>
                      <a:pPr algn="ctr"/>
                      <a:endParaRPr lang="en-GB" sz="1400" i="1" dirty="0"/>
                    </a:p>
                    <a:p>
                      <a:pPr algn="ctr"/>
                      <a:endParaRPr lang="en-GB" sz="1400" i="1" dirty="0"/>
                    </a:p>
                    <a:p>
                      <a:pPr algn="ctr"/>
                      <a:endParaRPr lang="en-GB" sz="1400" i="1" dirty="0"/>
                    </a:p>
                    <a:p>
                      <a:pPr algn="ctr"/>
                      <a:endParaRPr lang="en-GB" sz="1400" i="1" dirty="0"/>
                    </a:p>
                    <a:p>
                      <a:pPr algn="ctr"/>
                      <a:endParaRPr lang="en-GB" sz="1400" i="1" dirty="0"/>
                    </a:p>
                    <a:p>
                      <a:pPr algn="ctr"/>
                      <a:endParaRPr lang="en-GB" sz="2000" i="1" dirty="0"/>
                    </a:p>
                    <a:p>
                      <a:pPr algn="ctr"/>
                      <a:endParaRPr lang="en-GB" sz="1400" i="1" dirty="0"/>
                    </a:p>
                    <a:p>
                      <a:pPr algn="ctr"/>
                      <a:endParaRPr lang="en-GB" sz="1400" i="1" dirty="0"/>
                    </a:p>
                    <a:p>
                      <a:pPr algn="ctr"/>
                      <a:endParaRPr lang="en-GB" sz="1400" i="1" dirty="0"/>
                    </a:p>
                    <a:p>
                      <a:pPr algn="ctr"/>
                      <a:endParaRPr lang="en-GB" sz="1400" i="1" dirty="0"/>
                    </a:p>
                    <a:p>
                      <a:pPr algn="ctr"/>
                      <a:r>
                        <a:rPr lang="en-GB" sz="1400" i="1" dirty="0"/>
                        <a:t>Can you draw a more complex ‘food web’?</a:t>
                      </a:r>
                    </a:p>
                  </a:txBody>
                  <a:tcPr/>
                </a:tc>
                <a:extLst>
                  <a:ext uri="{0D108BD9-81ED-4DB2-BD59-A6C34878D82A}">
                    <a16:rowId xmlns:a16="http://schemas.microsoft.com/office/drawing/2014/main" val="2109234783"/>
                  </a:ext>
                </a:extLst>
              </a:tr>
            </a:tbl>
          </a:graphicData>
        </a:graphic>
      </p:graphicFrame>
      <p:grpSp>
        <p:nvGrpSpPr>
          <p:cNvPr id="8" name="Group 7">
            <a:extLst>
              <a:ext uri="{FF2B5EF4-FFF2-40B4-BE49-F238E27FC236}">
                <a16:creationId xmlns:a16="http://schemas.microsoft.com/office/drawing/2014/main" id="{63E10F0C-0B7E-4D60-892E-EC01142E7F62}"/>
              </a:ext>
            </a:extLst>
          </p:cNvPr>
          <p:cNvGrpSpPr/>
          <p:nvPr/>
        </p:nvGrpSpPr>
        <p:grpSpPr>
          <a:xfrm>
            <a:off x="270118" y="2946971"/>
            <a:ext cx="4374889" cy="2903583"/>
            <a:chOff x="266782" y="2949511"/>
            <a:chExt cx="4374889" cy="2903583"/>
          </a:xfrm>
        </p:grpSpPr>
        <p:pic>
          <p:nvPicPr>
            <p:cNvPr id="3" name="Picture 2" descr="A close up of a map&#10;&#10;Description automatically generated">
              <a:extLst>
                <a:ext uri="{FF2B5EF4-FFF2-40B4-BE49-F238E27FC236}">
                  <a16:creationId xmlns:a16="http://schemas.microsoft.com/office/drawing/2014/main" id="{5496581D-4A86-4921-8345-0F7351E1864D}"/>
                </a:ext>
              </a:extLst>
            </p:cNvPr>
            <p:cNvPicPr>
              <a:picLocks noChangeAspect="1"/>
            </p:cNvPicPr>
            <p:nvPr/>
          </p:nvPicPr>
          <p:blipFill rotWithShape="1">
            <a:blip r:embed="rId2">
              <a:extLst>
                <a:ext uri="{28A0092B-C50C-407E-A947-70E740481C1C}">
                  <a14:useLocalDpi xmlns:a14="http://schemas.microsoft.com/office/drawing/2010/main" val="0"/>
                </a:ext>
              </a:extLst>
            </a:blip>
            <a:srcRect t="9915" r="2374" b="1460"/>
            <a:stretch/>
          </p:blipFill>
          <p:spPr>
            <a:xfrm>
              <a:off x="266782" y="2949511"/>
              <a:ext cx="4374888" cy="2903583"/>
            </a:xfrm>
            <a:prstGeom prst="rect">
              <a:avLst/>
            </a:prstGeom>
          </p:spPr>
        </p:pic>
        <p:pic>
          <p:nvPicPr>
            <p:cNvPr id="6" name="Picture 5" descr="A close up of a map&#10;&#10;Description automatically generated">
              <a:extLst>
                <a:ext uri="{FF2B5EF4-FFF2-40B4-BE49-F238E27FC236}">
                  <a16:creationId xmlns:a16="http://schemas.microsoft.com/office/drawing/2014/main" id="{21BB4018-750B-4A5D-AB41-44968EA784AE}"/>
                </a:ext>
              </a:extLst>
            </p:cNvPr>
            <p:cNvPicPr>
              <a:picLocks noChangeAspect="1"/>
            </p:cNvPicPr>
            <p:nvPr/>
          </p:nvPicPr>
          <p:blipFill rotWithShape="1">
            <a:blip r:embed="rId2">
              <a:extLst>
                <a:ext uri="{28A0092B-C50C-407E-A947-70E740481C1C}">
                  <a14:useLocalDpi xmlns:a14="http://schemas.microsoft.com/office/drawing/2010/main" val="0"/>
                </a:ext>
              </a:extLst>
            </a:blip>
            <a:srcRect l="84509" t="79772" r="3437" b="12519"/>
            <a:stretch/>
          </p:blipFill>
          <p:spPr>
            <a:xfrm>
              <a:off x="2724153" y="5677988"/>
              <a:ext cx="1917518" cy="175106"/>
            </a:xfrm>
            <a:prstGeom prst="rect">
              <a:avLst/>
            </a:prstGeom>
          </p:spPr>
        </p:pic>
      </p:grpSp>
      <p:pic>
        <p:nvPicPr>
          <p:cNvPr id="13" name="Picture 12" descr="A screenshot of a cell phone&#10;&#10;Description automatically generated">
            <a:extLst>
              <a:ext uri="{FF2B5EF4-FFF2-40B4-BE49-F238E27FC236}">
                <a16:creationId xmlns:a16="http://schemas.microsoft.com/office/drawing/2014/main" id="{1926FEDC-5E05-41DA-9DFE-57E7951BC024}"/>
              </a:ext>
            </a:extLst>
          </p:cNvPr>
          <p:cNvPicPr>
            <a:picLocks noChangeAspect="1"/>
          </p:cNvPicPr>
          <p:nvPr/>
        </p:nvPicPr>
        <p:blipFill rotWithShape="1">
          <a:blip r:embed="rId3">
            <a:extLst>
              <a:ext uri="{28A0092B-C50C-407E-A947-70E740481C1C}">
                <a14:useLocalDpi xmlns:a14="http://schemas.microsoft.com/office/drawing/2010/main" val="0"/>
              </a:ext>
            </a:extLst>
          </a:blip>
          <a:srcRect l="4359" t="16627" r="9379" b="7781"/>
          <a:stretch/>
        </p:blipFill>
        <p:spPr>
          <a:xfrm>
            <a:off x="5029736" y="3178630"/>
            <a:ext cx="4288435" cy="2993480"/>
          </a:xfrm>
          <a:prstGeom prst="rect">
            <a:avLst/>
          </a:prstGeom>
        </p:spPr>
      </p:pic>
    </p:spTree>
    <p:extLst>
      <p:ext uri="{BB962C8B-B14F-4D97-AF65-F5344CB8AC3E}">
        <p14:creationId xmlns:p14="http://schemas.microsoft.com/office/powerpoint/2010/main" val="306569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2BD2C-9D97-43B3-8C65-C28E0CBC2BA8}"/>
              </a:ext>
            </a:extLst>
          </p:cNvPr>
          <p:cNvSpPr/>
          <p:nvPr/>
        </p:nvSpPr>
        <p:spPr>
          <a:xfrm>
            <a:off x="162038" y="4079"/>
            <a:ext cx="12029962" cy="646331"/>
          </a:xfrm>
          <a:prstGeom prst="rect">
            <a:avLst/>
          </a:prstGeom>
          <a:noFill/>
        </p:spPr>
        <p:txBody>
          <a:bodyPr wrap="square" lIns="91440" tIns="45720" rIns="91440" bIns="45720">
            <a:spAutoFit/>
          </a:bodyPr>
          <a:lstStyle/>
          <a:p>
            <a:r>
              <a:rPr lang="en-US" sz="3600" dirty="0">
                <a:ln w="0"/>
                <a:solidFill>
                  <a:schemeClr val="accent1"/>
                </a:solidFill>
                <a:effectLst>
                  <a:outerShdw blurRad="38100" dist="25400" dir="5400000" algn="ctr" rotWithShape="0">
                    <a:srgbClr val="6E747A">
                      <a:alpha val="43000"/>
                    </a:srgbClr>
                  </a:outerShdw>
                </a:effectLst>
              </a:rPr>
              <a:t>9D. Environmental Challenges</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5" name="Table 5">
            <a:extLst>
              <a:ext uri="{FF2B5EF4-FFF2-40B4-BE49-F238E27FC236}">
                <a16:creationId xmlns:a16="http://schemas.microsoft.com/office/drawing/2014/main" id="{0DBC4BF2-4C10-453F-8701-CB64C9F6C684}"/>
              </a:ext>
            </a:extLst>
          </p:cNvPr>
          <p:cNvGraphicFramePr>
            <a:graphicFrameLocks noGrp="1"/>
          </p:cNvGraphicFramePr>
          <p:nvPr>
            <p:extLst>
              <p:ext uri="{D42A27DB-BD31-4B8C-83A1-F6EECF244321}">
                <p14:modId xmlns:p14="http://schemas.microsoft.com/office/powerpoint/2010/main" val="205428648"/>
              </p:ext>
            </p:extLst>
          </p:nvPr>
        </p:nvGraphicFramePr>
        <p:xfrm>
          <a:off x="9972674" y="769441"/>
          <a:ext cx="2057287" cy="5883908"/>
        </p:xfrm>
        <a:graphic>
          <a:graphicData uri="http://schemas.openxmlformats.org/drawingml/2006/table">
            <a:tbl>
              <a:tblPr firstRow="1" bandRow="1">
                <a:tableStyleId>{5C22544A-7EE6-4342-B048-85BDC9FD1C3A}</a:tableStyleId>
              </a:tblPr>
              <a:tblGrid>
                <a:gridCol w="2057287">
                  <a:extLst>
                    <a:ext uri="{9D8B030D-6E8A-4147-A177-3AD203B41FA5}">
                      <a16:colId xmlns:a16="http://schemas.microsoft.com/office/drawing/2014/main" val="2086644421"/>
                    </a:ext>
                  </a:extLst>
                </a:gridCol>
              </a:tblGrid>
              <a:tr h="379607">
                <a:tc>
                  <a:txBody>
                    <a:bodyPr/>
                    <a:lstStyle/>
                    <a:p>
                      <a:pPr algn="l"/>
                      <a:r>
                        <a:rPr lang="en-GB" dirty="0"/>
                        <a:t>Key Words</a:t>
                      </a:r>
                    </a:p>
                  </a:txBody>
                  <a:tcPr/>
                </a:tc>
                <a:extLst>
                  <a:ext uri="{0D108BD9-81ED-4DB2-BD59-A6C34878D82A}">
                    <a16:rowId xmlns:a16="http://schemas.microsoft.com/office/drawing/2014/main" val="1581331845"/>
                  </a:ext>
                </a:extLst>
              </a:tr>
              <a:tr h="5504301">
                <a:tc>
                  <a:txBody>
                    <a:bodyPr/>
                    <a:lstStyle/>
                    <a:p>
                      <a:r>
                        <a:rPr lang="en-US" dirty="0"/>
                        <a:t>Air pollution</a:t>
                      </a:r>
                    </a:p>
                    <a:p>
                      <a:r>
                        <a:rPr lang="en-US" dirty="0"/>
                        <a:t>Environment</a:t>
                      </a:r>
                    </a:p>
                    <a:p>
                      <a:r>
                        <a:rPr lang="en-US" dirty="0"/>
                        <a:t>Particles</a:t>
                      </a:r>
                    </a:p>
                    <a:p>
                      <a:r>
                        <a:rPr lang="en-US" dirty="0"/>
                        <a:t>Carbon dioxide</a:t>
                      </a:r>
                    </a:p>
                    <a:p>
                      <a:r>
                        <a:rPr lang="en-US" dirty="0"/>
                        <a:t>Fast carbon cycle</a:t>
                      </a:r>
                    </a:p>
                    <a:p>
                      <a:r>
                        <a:rPr lang="en-US" dirty="0"/>
                        <a:t>Slow carbon cycle</a:t>
                      </a:r>
                    </a:p>
                    <a:p>
                      <a:r>
                        <a:rPr lang="en-US" dirty="0"/>
                        <a:t>Emissions </a:t>
                      </a:r>
                    </a:p>
                    <a:p>
                      <a:r>
                        <a:rPr lang="en-US" dirty="0"/>
                        <a:t>Climate change</a:t>
                      </a:r>
                    </a:p>
                    <a:p>
                      <a:r>
                        <a:rPr lang="en-US" dirty="0"/>
                        <a:t>Greenhouse effect</a:t>
                      </a:r>
                    </a:p>
                    <a:p>
                      <a:r>
                        <a:rPr lang="en-US" dirty="0"/>
                        <a:t>Gases</a:t>
                      </a:r>
                    </a:p>
                    <a:p>
                      <a:r>
                        <a:rPr lang="en-US" dirty="0"/>
                        <a:t>Acid rain</a:t>
                      </a:r>
                    </a:p>
                    <a:p>
                      <a:r>
                        <a:rPr lang="en-US" dirty="0"/>
                        <a:t>Microplastics</a:t>
                      </a:r>
                    </a:p>
                    <a:p>
                      <a:r>
                        <a:rPr lang="en-US" dirty="0"/>
                        <a:t>Wildlife refuge</a:t>
                      </a:r>
                    </a:p>
                    <a:p>
                      <a:r>
                        <a:rPr lang="en-US" dirty="0"/>
                        <a:t>Environment</a:t>
                      </a:r>
                    </a:p>
                    <a:p>
                      <a:r>
                        <a:rPr lang="en-US" dirty="0"/>
                        <a:t>Global commons</a:t>
                      </a:r>
                    </a:p>
                    <a:p>
                      <a:r>
                        <a:rPr lang="en-US" dirty="0"/>
                        <a:t>Mitigation</a:t>
                      </a:r>
                    </a:p>
                    <a:p>
                      <a:r>
                        <a:rPr lang="en-US" dirty="0"/>
                        <a:t>Adaptation</a:t>
                      </a:r>
                    </a:p>
                    <a:p>
                      <a:endParaRPr lang="en-US" dirty="0"/>
                    </a:p>
                    <a:p>
                      <a:endParaRPr lang="en-GB" dirty="0"/>
                    </a:p>
                  </a:txBody>
                  <a:tcPr/>
                </a:tc>
                <a:extLst>
                  <a:ext uri="{0D108BD9-81ED-4DB2-BD59-A6C34878D82A}">
                    <a16:rowId xmlns:a16="http://schemas.microsoft.com/office/drawing/2014/main" val="3896147558"/>
                  </a:ext>
                </a:extLst>
              </a:tr>
            </a:tbl>
          </a:graphicData>
        </a:graphic>
      </p:graphicFrame>
      <p:graphicFrame>
        <p:nvGraphicFramePr>
          <p:cNvPr id="7" name="Table 7">
            <a:extLst>
              <a:ext uri="{FF2B5EF4-FFF2-40B4-BE49-F238E27FC236}">
                <a16:creationId xmlns:a16="http://schemas.microsoft.com/office/drawing/2014/main" id="{38786D23-27EF-4AA7-BA07-6E16EDE9E3B1}"/>
              </a:ext>
            </a:extLst>
          </p:cNvPr>
          <p:cNvGraphicFramePr>
            <a:graphicFrameLocks noGrp="1"/>
          </p:cNvGraphicFramePr>
          <p:nvPr>
            <p:extLst>
              <p:ext uri="{D42A27DB-BD31-4B8C-83A1-F6EECF244321}">
                <p14:modId xmlns:p14="http://schemas.microsoft.com/office/powerpoint/2010/main" val="1732016989"/>
              </p:ext>
            </p:extLst>
          </p:nvPr>
        </p:nvGraphicFramePr>
        <p:xfrm>
          <a:off x="162037" y="769441"/>
          <a:ext cx="9591563" cy="1010920"/>
        </p:xfrm>
        <a:graphic>
          <a:graphicData uri="http://schemas.openxmlformats.org/drawingml/2006/table">
            <a:tbl>
              <a:tblPr firstRow="1" bandRow="1">
                <a:tableStyleId>{10A1B5D5-9B99-4C35-A422-299274C87663}</a:tableStyleId>
              </a:tblPr>
              <a:tblGrid>
                <a:gridCol w="9591563">
                  <a:extLst>
                    <a:ext uri="{9D8B030D-6E8A-4147-A177-3AD203B41FA5}">
                      <a16:colId xmlns:a16="http://schemas.microsoft.com/office/drawing/2014/main" val="1704889702"/>
                    </a:ext>
                  </a:extLst>
                </a:gridCol>
              </a:tblGrid>
              <a:tr h="370840">
                <a:tc>
                  <a:txBody>
                    <a:bodyPr/>
                    <a:lstStyle/>
                    <a:p>
                      <a:r>
                        <a:rPr lang="en-GB" i="1" dirty="0"/>
                        <a:t>What is this topic all about?</a:t>
                      </a:r>
                    </a:p>
                  </a:txBody>
                  <a:tcPr/>
                </a:tc>
                <a:extLst>
                  <a:ext uri="{0D108BD9-81ED-4DB2-BD59-A6C34878D82A}">
                    <a16:rowId xmlns:a16="http://schemas.microsoft.com/office/drawing/2014/main" val="2473943457"/>
                  </a:ext>
                </a:extLst>
              </a:tr>
              <a:tr h="370840">
                <a:tc>
                  <a:txBody>
                    <a:bodyPr/>
                    <a:lstStyle/>
                    <a:p>
                      <a:r>
                        <a:rPr lang="en-GB" dirty="0"/>
                        <a:t>You will learn about some of the environmental impacts that human activity is having on the planet, looking at air and ocean pollution, and climate change.</a:t>
                      </a:r>
                    </a:p>
                  </a:txBody>
                  <a:tcPr/>
                </a:tc>
                <a:extLst>
                  <a:ext uri="{0D108BD9-81ED-4DB2-BD59-A6C34878D82A}">
                    <a16:rowId xmlns:a16="http://schemas.microsoft.com/office/drawing/2014/main" val="2422273623"/>
                  </a:ext>
                </a:extLst>
              </a:tr>
            </a:tbl>
          </a:graphicData>
        </a:graphic>
      </p:graphicFrame>
      <p:graphicFrame>
        <p:nvGraphicFramePr>
          <p:cNvPr id="9" name="Table 9">
            <a:extLst>
              <a:ext uri="{FF2B5EF4-FFF2-40B4-BE49-F238E27FC236}">
                <a16:creationId xmlns:a16="http://schemas.microsoft.com/office/drawing/2014/main" id="{33AC1575-DC21-4F57-BF10-1F88F76AE14A}"/>
              </a:ext>
            </a:extLst>
          </p:cNvPr>
          <p:cNvGraphicFramePr>
            <a:graphicFrameLocks noGrp="1"/>
          </p:cNvGraphicFramePr>
          <p:nvPr>
            <p:extLst>
              <p:ext uri="{D42A27DB-BD31-4B8C-83A1-F6EECF244321}">
                <p14:modId xmlns:p14="http://schemas.microsoft.com/office/powerpoint/2010/main" val="2490743757"/>
              </p:ext>
            </p:extLst>
          </p:nvPr>
        </p:nvGraphicFramePr>
        <p:xfrm>
          <a:off x="162037" y="1899392"/>
          <a:ext cx="4662511" cy="4753957"/>
        </p:xfrm>
        <a:graphic>
          <a:graphicData uri="http://schemas.openxmlformats.org/drawingml/2006/table">
            <a:tbl>
              <a:tblPr firstRow="1" bandRow="1">
                <a:tableStyleId>{21E4AEA4-8DFA-4A89-87EB-49C32662AFE0}</a:tableStyleId>
              </a:tblPr>
              <a:tblGrid>
                <a:gridCol w="4662511">
                  <a:extLst>
                    <a:ext uri="{9D8B030D-6E8A-4147-A177-3AD203B41FA5}">
                      <a16:colId xmlns:a16="http://schemas.microsoft.com/office/drawing/2014/main" val="1447572303"/>
                    </a:ext>
                  </a:extLst>
                </a:gridCol>
              </a:tblGrid>
              <a:tr h="412193">
                <a:tc>
                  <a:txBody>
                    <a:bodyPr/>
                    <a:lstStyle/>
                    <a:p>
                      <a:pPr algn="ctr"/>
                      <a:r>
                        <a:rPr lang="en-GB" dirty="0"/>
                        <a:t>Marine life</a:t>
                      </a:r>
                    </a:p>
                  </a:txBody>
                  <a:tcPr/>
                </a:tc>
                <a:extLst>
                  <a:ext uri="{0D108BD9-81ED-4DB2-BD59-A6C34878D82A}">
                    <a16:rowId xmlns:a16="http://schemas.microsoft.com/office/drawing/2014/main" val="2735896599"/>
                  </a:ext>
                </a:extLst>
              </a:tr>
              <a:tr h="4341764">
                <a:tc>
                  <a:txBody>
                    <a:bodyPr/>
                    <a:lstStyle/>
                    <a:p>
                      <a:pPr algn="ctr"/>
                      <a:r>
                        <a:rPr lang="en-GB" i="1" dirty="0"/>
                        <a:t>Is the sea turtle is eating a jellyfish?</a:t>
                      </a:r>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r>
                        <a:rPr lang="en-GB" i="1" dirty="0"/>
                        <a:t>Look again.</a:t>
                      </a:r>
                    </a:p>
                  </a:txBody>
                  <a:tcPr/>
                </a:tc>
                <a:extLst>
                  <a:ext uri="{0D108BD9-81ED-4DB2-BD59-A6C34878D82A}">
                    <a16:rowId xmlns:a16="http://schemas.microsoft.com/office/drawing/2014/main" val="2109234783"/>
                  </a:ext>
                </a:extLst>
              </a:tr>
            </a:tbl>
          </a:graphicData>
        </a:graphic>
      </p:graphicFrame>
      <p:graphicFrame>
        <p:nvGraphicFramePr>
          <p:cNvPr id="11" name="Table 9">
            <a:extLst>
              <a:ext uri="{FF2B5EF4-FFF2-40B4-BE49-F238E27FC236}">
                <a16:creationId xmlns:a16="http://schemas.microsoft.com/office/drawing/2014/main" id="{BAFE2186-9D68-4CE8-A962-E3E268A1EBDB}"/>
              </a:ext>
            </a:extLst>
          </p:cNvPr>
          <p:cNvGraphicFramePr>
            <a:graphicFrameLocks noGrp="1"/>
          </p:cNvGraphicFramePr>
          <p:nvPr>
            <p:extLst>
              <p:ext uri="{D42A27DB-BD31-4B8C-83A1-F6EECF244321}">
                <p14:modId xmlns:p14="http://schemas.microsoft.com/office/powerpoint/2010/main" val="2057575704"/>
              </p:ext>
            </p:extLst>
          </p:nvPr>
        </p:nvGraphicFramePr>
        <p:xfrm>
          <a:off x="4958582" y="1899392"/>
          <a:ext cx="4795018" cy="4753957"/>
        </p:xfrm>
        <a:graphic>
          <a:graphicData uri="http://schemas.openxmlformats.org/drawingml/2006/table">
            <a:tbl>
              <a:tblPr firstRow="1" bandRow="1">
                <a:tableStyleId>{21E4AEA4-8DFA-4A89-87EB-49C32662AFE0}</a:tableStyleId>
              </a:tblPr>
              <a:tblGrid>
                <a:gridCol w="4795018">
                  <a:extLst>
                    <a:ext uri="{9D8B030D-6E8A-4147-A177-3AD203B41FA5}">
                      <a16:colId xmlns:a16="http://schemas.microsoft.com/office/drawing/2014/main" val="1447572303"/>
                    </a:ext>
                  </a:extLst>
                </a:gridCol>
              </a:tblGrid>
              <a:tr h="412193">
                <a:tc>
                  <a:txBody>
                    <a:bodyPr/>
                    <a:lstStyle/>
                    <a:p>
                      <a:pPr algn="ctr"/>
                      <a:r>
                        <a:rPr lang="en-GB" dirty="0"/>
                        <a:t>The Greenhouse effect</a:t>
                      </a:r>
                    </a:p>
                  </a:txBody>
                  <a:tcPr/>
                </a:tc>
                <a:extLst>
                  <a:ext uri="{0D108BD9-81ED-4DB2-BD59-A6C34878D82A}">
                    <a16:rowId xmlns:a16="http://schemas.microsoft.com/office/drawing/2014/main" val="2735896599"/>
                  </a:ext>
                </a:extLst>
              </a:tr>
              <a:tr h="4341764">
                <a:tc>
                  <a:txBody>
                    <a:bodyPr/>
                    <a:lstStyle/>
                    <a:p>
                      <a:pPr algn="ctr"/>
                      <a:r>
                        <a:rPr lang="en-GB" sz="1600" i="1" dirty="0"/>
                        <a:t>Can you explain the greenhouse effect?</a:t>
                      </a:r>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r>
                        <a:rPr lang="en-GB" sz="1600" i="1" dirty="0"/>
                        <a:t>Why is the greenhouse effect vital for life on Earth? How is human activity adding to the greenhouse effect?</a:t>
                      </a:r>
                    </a:p>
                  </a:txBody>
                  <a:tcPr/>
                </a:tc>
                <a:extLst>
                  <a:ext uri="{0D108BD9-81ED-4DB2-BD59-A6C34878D82A}">
                    <a16:rowId xmlns:a16="http://schemas.microsoft.com/office/drawing/2014/main" val="2109234783"/>
                  </a:ext>
                </a:extLst>
              </a:tr>
            </a:tbl>
          </a:graphicData>
        </a:graphic>
      </p:graphicFrame>
      <p:pic>
        <p:nvPicPr>
          <p:cNvPr id="3" name="Picture 2" descr="A close up of a sign&#10;&#10;Description automatically generated">
            <a:extLst>
              <a:ext uri="{FF2B5EF4-FFF2-40B4-BE49-F238E27FC236}">
                <a16:creationId xmlns:a16="http://schemas.microsoft.com/office/drawing/2014/main" id="{48F3C71E-5A00-4344-85C0-E3FE97013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3" y="2751908"/>
            <a:ext cx="4232365" cy="3174273"/>
          </a:xfrm>
          <a:prstGeom prst="rect">
            <a:avLst/>
          </a:prstGeom>
        </p:spPr>
      </p:pic>
      <p:pic>
        <p:nvPicPr>
          <p:cNvPr id="8" name="Picture 7" descr="A turtle swimming under water&#10;&#10;Description automatically generated">
            <a:extLst>
              <a:ext uri="{FF2B5EF4-FFF2-40B4-BE49-F238E27FC236}">
                <a16:creationId xmlns:a16="http://schemas.microsoft.com/office/drawing/2014/main" id="{46518E4D-E2DC-4DC6-91C9-73D27386B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08" y="2844619"/>
            <a:ext cx="4370753" cy="3174272"/>
          </a:xfrm>
          <a:prstGeom prst="rect">
            <a:avLst/>
          </a:prstGeom>
        </p:spPr>
      </p:pic>
    </p:spTree>
    <p:extLst>
      <p:ext uri="{BB962C8B-B14F-4D97-AF65-F5344CB8AC3E}">
        <p14:creationId xmlns:p14="http://schemas.microsoft.com/office/powerpoint/2010/main" val="151150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2BD2C-9D97-43B3-8C65-C28E0CBC2BA8}"/>
              </a:ext>
            </a:extLst>
          </p:cNvPr>
          <p:cNvSpPr/>
          <p:nvPr/>
        </p:nvSpPr>
        <p:spPr>
          <a:xfrm>
            <a:off x="81019" y="33614"/>
            <a:ext cx="12029962" cy="646331"/>
          </a:xfrm>
          <a:prstGeom prst="rect">
            <a:avLst/>
          </a:prstGeom>
          <a:noFill/>
        </p:spPr>
        <p:txBody>
          <a:bodyPr wrap="square" lIns="91440" tIns="45720" rIns="91440" bIns="45720">
            <a:spAutoFit/>
          </a:bodyPr>
          <a:lstStyle/>
          <a:p>
            <a:r>
              <a:rPr lang="en-US" sz="3600" dirty="0">
                <a:ln w="0"/>
                <a:solidFill>
                  <a:schemeClr val="accent1"/>
                </a:solidFill>
                <a:effectLst>
                  <a:outerShdw blurRad="38100" dist="25400" dir="5400000" algn="ctr" rotWithShape="0">
                    <a:srgbClr val="6E747A">
                      <a:alpha val="43000"/>
                    </a:srgbClr>
                  </a:outerShdw>
                </a:effectLst>
              </a:rPr>
              <a:t>9E. Development</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5" name="Table 5">
            <a:extLst>
              <a:ext uri="{FF2B5EF4-FFF2-40B4-BE49-F238E27FC236}">
                <a16:creationId xmlns:a16="http://schemas.microsoft.com/office/drawing/2014/main" id="{0DBC4BF2-4C10-453F-8701-CB64C9F6C684}"/>
              </a:ext>
            </a:extLst>
          </p:cNvPr>
          <p:cNvGraphicFramePr>
            <a:graphicFrameLocks noGrp="1"/>
          </p:cNvGraphicFramePr>
          <p:nvPr>
            <p:extLst>
              <p:ext uri="{D42A27DB-BD31-4B8C-83A1-F6EECF244321}">
                <p14:modId xmlns:p14="http://schemas.microsoft.com/office/powerpoint/2010/main" val="2771132320"/>
              </p:ext>
            </p:extLst>
          </p:nvPr>
        </p:nvGraphicFramePr>
        <p:xfrm>
          <a:off x="10115550" y="769441"/>
          <a:ext cx="1914412" cy="5883908"/>
        </p:xfrm>
        <a:graphic>
          <a:graphicData uri="http://schemas.openxmlformats.org/drawingml/2006/table">
            <a:tbl>
              <a:tblPr firstRow="1" bandRow="1">
                <a:tableStyleId>{5C22544A-7EE6-4342-B048-85BDC9FD1C3A}</a:tableStyleId>
              </a:tblPr>
              <a:tblGrid>
                <a:gridCol w="1914412">
                  <a:extLst>
                    <a:ext uri="{9D8B030D-6E8A-4147-A177-3AD203B41FA5}">
                      <a16:colId xmlns:a16="http://schemas.microsoft.com/office/drawing/2014/main" val="2086644421"/>
                    </a:ext>
                  </a:extLst>
                </a:gridCol>
              </a:tblGrid>
              <a:tr h="379607">
                <a:tc>
                  <a:txBody>
                    <a:bodyPr/>
                    <a:lstStyle/>
                    <a:p>
                      <a:pPr algn="l"/>
                      <a:r>
                        <a:rPr lang="en-GB" dirty="0"/>
                        <a:t>Key Words</a:t>
                      </a:r>
                    </a:p>
                  </a:txBody>
                  <a:tcPr/>
                </a:tc>
                <a:extLst>
                  <a:ext uri="{0D108BD9-81ED-4DB2-BD59-A6C34878D82A}">
                    <a16:rowId xmlns:a16="http://schemas.microsoft.com/office/drawing/2014/main" val="1581331845"/>
                  </a:ext>
                </a:extLst>
              </a:tr>
              <a:tr h="5504301">
                <a:tc>
                  <a:txBody>
                    <a:bodyPr/>
                    <a:lstStyle/>
                    <a:p>
                      <a:r>
                        <a:rPr lang="en-US" dirty="0"/>
                        <a:t>Development</a:t>
                      </a:r>
                    </a:p>
                    <a:p>
                      <a:r>
                        <a:rPr lang="en-US" dirty="0"/>
                        <a:t>Indicators</a:t>
                      </a:r>
                    </a:p>
                    <a:p>
                      <a:r>
                        <a:rPr lang="en-US" dirty="0"/>
                        <a:t>Water scarcity</a:t>
                      </a:r>
                    </a:p>
                    <a:p>
                      <a:r>
                        <a:rPr lang="en-US" dirty="0"/>
                        <a:t>Aid</a:t>
                      </a:r>
                    </a:p>
                    <a:p>
                      <a:r>
                        <a:rPr lang="en-US" dirty="0"/>
                        <a:t>AC</a:t>
                      </a:r>
                    </a:p>
                    <a:p>
                      <a:r>
                        <a:rPr lang="en-US" dirty="0"/>
                        <a:t>EDC</a:t>
                      </a:r>
                    </a:p>
                    <a:p>
                      <a:r>
                        <a:rPr lang="en-US" dirty="0"/>
                        <a:t>LIDC</a:t>
                      </a:r>
                    </a:p>
                    <a:p>
                      <a:r>
                        <a:rPr lang="en-US" dirty="0"/>
                        <a:t>MDGs</a:t>
                      </a:r>
                    </a:p>
                    <a:p>
                      <a:r>
                        <a:rPr lang="en-US" dirty="0"/>
                        <a:t>SDGs</a:t>
                      </a:r>
                    </a:p>
                    <a:p>
                      <a:r>
                        <a:rPr lang="en-US" dirty="0"/>
                        <a:t>Sustainability</a:t>
                      </a:r>
                    </a:p>
                    <a:p>
                      <a:r>
                        <a:rPr lang="en-US" dirty="0"/>
                        <a:t>GIS</a:t>
                      </a:r>
                    </a:p>
                    <a:p>
                      <a:r>
                        <a:rPr lang="en-US" dirty="0"/>
                        <a:t>Quality of life</a:t>
                      </a:r>
                    </a:p>
                    <a:p>
                      <a:r>
                        <a:rPr lang="en-US" dirty="0"/>
                        <a:t>Standard of living</a:t>
                      </a:r>
                    </a:p>
                    <a:p>
                      <a:r>
                        <a:rPr lang="en-US" dirty="0"/>
                        <a:t>Life expectancy</a:t>
                      </a:r>
                    </a:p>
                    <a:p>
                      <a:r>
                        <a:rPr lang="en-US" dirty="0"/>
                        <a:t>Birth rates</a:t>
                      </a:r>
                    </a:p>
                    <a:p>
                      <a:r>
                        <a:rPr lang="en-US" dirty="0"/>
                        <a:t>Death rates</a:t>
                      </a:r>
                    </a:p>
                    <a:p>
                      <a:r>
                        <a:rPr lang="en-US" dirty="0"/>
                        <a:t>Poverty</a:t>
                      </a:r>
                    </a:p>
                    <a:p>
                      <a:r>
                        <a:rPr lang="en-US" dirty="0"/>
                        <a:t>HDI</a:t>
                      </a:r>
                      <a:endParaRPr lang="en-GB" dirty="0"/>
                    </a:p>
                  </a:txBody>
                  <a:tcPr/>
                </a:tc>
                <a:extLst>
                  <a:ext uri="{0D108BD9-81ED-4DB2-BD59-A6C34878D82A}">
                    <a16:rowId xmlns:a16="http://schemas.microsoft.com/office/drawing/2014/main" val="3896147558"/>
                  </a:ext>
                </a:extLst>
              </a:tr>
            </a:tbl>
          </a:graphicData>
        </a:graphic>
      </p:graphicFrame>
      <p:graphicFrame>
        <p:nvGraphicFramePr>
          <p:cNvPr id="7" name="Table 7">
            <a:extLst>
              <a:ext uri="{FF2B5EF4-FFF2-40B4-BE49-F238E27FC236}">
                <a16:creationId xmlns:a16="http://schemas.microsoft.com/office/drawing/2014/main" id="{38786D23-27EF-4AA7-BA07-6E16EDE9E3B1}"/>
              </a:ext>
            </a:extLst>
          </p:cNvPr>
          <p:cNvGraphicFramePr>
            <a:graphicFrameLocks noGrp="1"/>
          </p:cNvGraphicFramePr>
          <p:nvPr>
            <p:extLst>
              <p:ext uri="{D42A27DB-BD31-4B8C-83A1-F6EECF244321}">
                <p14:modId xmlns:p14="http://schemas.microsoft.com/office/powerpoint/2010/main" val="3034295548"/>
              </p:ext>
            </p:extLst>
          </p:nvPr>
        </p:nvGraphicFramePr>
        <p:xfrm>
          <a:off x="200024" y="769441"/>
          <a:ext cx="9757521" cy="1029099"/>
        </p:xfrm>
        <a:graphic>
          <a:graphicData uri="http://schemas.openxmlformats.org/drawingml/2006/table">
            <a:tbl>
              <a:tblPr firstRow="1" bandRow="1">
                <a:tableStyleId>{10A1B5D5-9B99-4C35-A422-299274C87663}</a:tableStyleId>
              </a:tblPr>
              <a:tblGrid>
                <a:gridCol w="9757521">
                  <a:extLst>
                    <a:ext uri="{9D8B030D-6E8A-4147-A177-3AD203B41FA5}">
                      <a16:colId xmlns:a16="http://schemas.microsoft.com/office/drawing/2014/main" val="1704889702"/>
                    </a:ext>
                  </a:extLst>
                </a:gridCol>
              </a:tblGrid>
              <a:tr h="269021">
                <a:tc>
                  <a:txBody>
                    <a:bodyPr/>
                    <a:lstStyle/>
                    <a:p>
                      <a:r>
                        <a:rPr lang="en-GB" i="1" dirty="0"/>
                        <a:t>What is this topic all about?</a:t>
                      </a:r>
                    </a:p>
                  </a:txBody>
                  <a:tcPr/>
                </a:tc>
                <a:extLst>
                  <a:ext uri="{0D108BD9-81ED-4DB2-BD59-A6C34878D82A}">
                    <a16:rowId xmlns:a16="http://schemas.microsoft.com/office/drawing/2014/main" val="2473943457"/>
                  </a:ext>
                </a:extLst>
              </a:tr>
              <a:tr h="663339">
                <a:tc>
                  <a:txBody>
                    <a:bodyPr/>
                    <a:lstStyle/>
                    <a:p>
                      <a:r>
                        <a:rPr lang="en-GB" dirty="0"/>
                        <a:t>This topic is about development and how it can be measured. You will explore reasons for uneven development around the world, and learn about efforts to reduce global inequality.</a:t>
                      </a:r>
                    </a:p>
                  </a:txBody>
                  <a:tcPr/>
                </a:tc>
                <a:extLst>
                  <a:ext uri="{0D108BD9-81ED-4DB2-BD59-A6C34878D82A}">
                    <a16:rowId xmlns:a16="http://schemas.microsoft.com/office/drawing/2014/main" val="2422273623"/>
                  </a:ext>
                </a:extLst>
              </a:tr>
            </a:tbl>
          </a:graphicData>
        </a:graphic>
      </p:graphicFrame>
      <p:graphicFrame>
        <p:nvGraphicFramePr>
          <p:cNvPr id="9" name="Table 9">
            <a:extLst>
              <a:ext uri="{FF2B5EF4-FFF2-40B4-BE49-F238E27FC236}">
                <a16:creationId xmlns:a16="http://schemas.microsoft.com/office/drawing/2014/main" id="{33AC1575-DC21-4F57-BF10-1F88F76AE14A}"/>
              </a:ext>
            </a:extLst>
          </p:cNvPr>
          <p:cNvGraphicFramePr>
            <a:graphicFrameLocks noGrp="1"/>
          </p:cNvGraphicFramePr>
          <p:nvPr>
            <p:extLst>
              <p:ext uri="{D42A27DB-BD31-4B8C-83A1-F6EECF244321}">
                <p14:modId xmlns:p14="http://schemas.microsoft.com/office/powerpoint/2010/main" val="3883330995"/>
              </p:ext>
            </p:extLst>
          </p:nvPr>
        </p:nvGraphicFramePr>
        <p:xfrm>
          <a:off x="6627222" y="1888036"/>
          <a:ext cx="3330323" cy="4765312"/>
        </p:xfrm>
        <a:graphic>
          <a:graphicData uri="http://schemas.openxmlformats.org/drawingml/2006/table">
            <a:tbl>
              <a:tblPr firstRow="1" bandRow="1">
                <a:tableStyleId>{21E4AEA4-8DFA-4A89-87EB-49C32662AFE0}</a:tableStyleId>
              </a:tblPr>
              <a:tblGrid>
                <a:gridCol w="3330323">
                  <a:extLst>
                    <a:ext uri="{9D8B030D-6E8A-4147-A177-3AD203B41FA5}">
                      <a16:colId xmlns:a16="http://schemas.microsoft.com/office/drawing/2014/main" val="1447572303"/>
                    </a:ext>
                  </a:extLst>
                </a:gridCol>
              </a:tblGrid>
              <a:tr h="413178">
                <a:tc>
                  <a:txBody>
                    <a:bodyPr/>
                    <a:lstStyle/>
                    <a:p>
                      <a:pPr algn="ctr"/>
                      <a:r>
                        <a:rPr lang="en-GB" dirty="0"/>
                        <a:t>HDI</a:t>
                      </a:r>
                    </a:p>
                  </a:txBody>
                  <a:tcPr/>
                </a:tc>
                <a:extLst>
                  <a:ext uri="{0D108BD9-81ED-4DB2-BD59-A6C34878D82A}">
                    <a16:rowId xmlns:a16="http://schemas.microsoft.com/office/drawing/2014/main" val="2735896599"/>
                  </a:ext>
                </a:extLst>
              </a:tr>
              <a:tr h="4352134">
                <a:tc>
                  <a:txBody>
                    <a:bodyPr/>
                    <a:lstStyle/>
                    <a:p>
                      <a:pPr marL="0" indent="0" algn="ctr">
                        <a:buFont typeface="Arial" panose="020B0604020202020204" pitchFamily="34" charset="0"/>
                        <a:buNone/>
                      </a:pPr>
                      <a:endParaRPr lang="en-GB" sz="1600" i="1" dirty="0"/>
                    </a:p>
                    <a:p>
                      <a:pPr marL="0" indent="0" algn="ctr">
                        <a:buFont typeface="Arial" panose="020B0604020202020204" pitchFamily="34" charset="0"/>
                        <a:buNone/>
                      </a:pPr>
                      <a:r>
                        <a:rPr lang="en-GB" i="1" dirty="0"/>
                        <a:t>Norway is on top</a:t>
                      </a:r>
                    </a:p>
                    <a:p>
                      <a:pPr marL="0" indent="0" algn="ctr">
                        <a:buFont typeface="Arial" panose="020B0604020202020204" pitchFamily="34" charset="0"/>
                        <a:buNone/>
                      </a:pPr>
                      <a:r>
                        <a:rPr lang="en-GB" i="1" dirty="0"/>
                        <a:t>… but on top of what? </a:t>
                      </a:r>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sz="1000" i="1" dirty="0"/>
                    </a:p>
                    <a:p>
                      <a:pPr marL="0" indent="0" algn="ctr">
                        <a:buFont typeface="Arial" panose="020B0604020202020204" pitchFamily="34" charset="0"/>
                        <a:buNone/>
                      </a:pPr>
                      <a:r>
                        <a:rPr lang="en-GB" i="1" dirty="0"/>
                        <a:t>What is HDI? </a:t>
                      </a:r>
                    </a:p>
                    <a:p>
                      <a:pPr marL="0" indent="0" algn="ctr">
                        <a:buFont typeface="Arial" panose="020B0604020202020204" pitchFamily="34" charset="0"/>
                        <a:buNone/>
                      </a:pPr>
                      <a:r>
                        <a:rPr lang="en-GB" i="1" dirty="0"/>
                        <a:t>How is it calculated?</a:t>
                      </a:r>
                    </a:p>
                  </a:txBody>
                  <a:tcPr/>
                </a:tc>
                <a:extLst>
                  <a:ext uri="{0D108BD9-81ED-4DB2-BD59-A6C34878D82A}">
                    <a16:rowId xmlns:a16="http://schemas.microsoft.com/office/drawing/2014/main" val="2109234783"/>
                  </a:ext>
                </a:extLst>
              </a:tr>
            </a:tbl>
          </a:graphicData>
        </a:graphic>
      </p:graphicFrame>
      <p:graphicFrame>
        <p:nvGraphicFramePr>
          <p:cNvPr id="8" name="Table 9">
            <a:extLst>
              <a:ext uri="{FF2B5EF4-FFF2-40B4-BE49-F238E27FC236}">
                <a16:creationId xmlns:a16="http://schemas.microsoft.com/office/drawing/2014/main" id="{B6EC6B2D-97C3-4FB5-8E77-1AAA4D0C865E}"/>
              </a:ext>
            </a:extLst>
          </p:cNvPr>
          <p:cNvGraphicFramePr>
            <a:graphicFrameLocks noGrp="1"/>
          </p:cNvGraphicFramePr>
          <p:nvPr>
            <p:extLst>
              <p:ext uri="{D42A27DB-BD31-4B8C-83A1-F6EECF244321}">
                <p14:modId xmlns:p14="http://schemas.microsoft.com/office/powerpoint/2010/main" val="2326802943"/>
              </p:ext>
            </p:extLst>
          </p:nvPr>
        </p:nvGraphicFramePr>
        <p:xfrm>
          <a:off x="209856" y="1888035"/>
          <a:ext cx="6338990" cy="4765311"/>
        </p:xfrm>
        <a:graphic>
          <a:graphicData uri="http://schemas.openxmlformats.org/drawingml/2006/table">
            <a:tbl>
              <a:tblPr firstRow="1" bandRow="1">
                <a:tableStyleId>{21E4AEA4-8DFA-4A89-87EB-49C32662AFE0}</a:tableStyleId>
              </a:tblPr>
              <a:tblGrid>
                <a:gridCol w="6338990">
                  <a:extLst>
                    <a:ext uri="{9D8B030D-6E8A-4147-A177-3AD203B41FA5}">
                      <a16:colId xmlns:a16="http://schemas.microsoft.com/office/drawing/2014/main" val="1447572303"/>
                    </a:ext>
                  </a:extLst>
                </a:gridCol>
              </a:tblGrid>
              <a:tr h="413177">
                <a:tc>
                  <a:txBody>
                    <a:bodyPr/>
                    <a:lstStyle/>
                    <a:p>
                      <a:pPr algn="ctr"/>
                      <a:r>
                        <a:rPr lang="en-GB" dirty="0"/>
                        <a:t>Global Development Map </a:t>
                      </a:r>
                    </a:p>
                  </a:txBody>
                  <a:tcPr/>
                </a:tc>
                <a:extLst>
                  <a:ext uri="{0D108BD9-81ED-4DB2-BD59-A6C34878D82A}">
                    <a16:rowId xmlns:a16="http://schemas.microsoft.com/office/drawing/2014/main" val="2735896599"/>
                  </a:ext>
                </a:extLst>
              </a:tr>
              <a:tr h="4352134">
                <a:tc>
                  <a:txBody>
                    <a:bodyPr/>
                    <a:lstStyle/>
                    <a:p>
                      <a:pPr marL="0" indent="0" algn="ctr">
                        <a:buFont typeface="Arial" panose="020B0604020202020204" pitchFamily="34" charset="0"/>
                        <a:buNone/>
                      </a:pPr>
                      <a:r>
                        <a:rPr lang="en-GB" i="1" dirty="0"/>
                        <a:t>Countries can be classified as being ACs, EDCs, and LIDCs.</a:t>
                      </a:r>
                    </a:p>
                    <a:p>
                      <a:pPr marL="0" indent="0" algn="ctr">
                        <a:buFont typeface="Arial" panose="020B0604020202020204" pitchFamily="34" charset="0"/>
                        <a:buNone/>
                      </a:pPr>
                      <a:r>
                        <a:rPr lang="en-GB" i="1" dirty="0"/>
                        <a:t>Look at the map key to see what these terms mean.</a:t>
                      </a:r>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endParaRPr lang="en-GB" i="1" dirty="0"/>
                    </a:p>
                    <a:p>
                      <a:pPr marL="0" indent="0" algn="ctr">
                        <a:buFont typeface="Arial" panose="020B0604020202020204" pitchFamily="34" charset="0"/>
                        <a:buNone/>
                      </a:pPr>
                      <a:r>
                        <a:rPr lang="en-GB" i="1" dirty="0"/>
                        <a:t>Can you name ten countries in each of the 3 classifications?</a:t>
                      </a:r>
                    </a:p>
                  </a:txBody>
                  <a:tcPr/>
                </a:tc>
                <a:extLst>
                  <a:ext uri="{0D108BD9-81ED-4DB2-BD59-A6C34878D82A}">
                    <a16:rowId xmlns:a16="http://schemas.microsoft.com/office/drawing/2014/main" val="2109234783"/>
                  </a:ext>
                </a:extLst>
              </a:tr>
            </a:tbl>
          </a:graphicData>
        </a:graphic>
      </p:graphicFrame>
      <p:pic>
        <p:nvPicPr>
          <p:cNvPr id="3" name="Picture 2" descr="A picture containing text, map&#10;&#10;Description automatically generated">
            <a:extLst>
              <a:ext uri="{FF2B5EF4-FFF2-40B4-BE49-F238E27FC236}">
                <a16:creationId xmlns:a16="http://schemas.microsoft.com/office/drawing/2014/main" id="{C2FA2D2B-27BF-416F-A1B3-C7704BB16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68" y="3039293"/>
            <a:ext cx="5981928" cy="297089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17C1CEE-4E60-4845-98BA-8EA6990987F8}"/>
              </a:ext>
            </a:extLst>
          </p:cNvPr>
          <p:cNvPicPr>
            <a:picLocks noChangeAspect="1"/>
          </p:cNvPicPr>
          <p:nvPr/>
        </p:nvPicPr>
        <p:blipFill rotWithShape="1">
          <a:blip r:embed="rId3">
            <a:extLst>
              <a:ext uri="{28A0092B-C50C-407E-A947-70E740481C1C}">
                <a14:useLocalDpi xmlns:a14="http://schemas.microsoft.com/office/drawing/2010/main" val="0"/>
              </a:ext>
            </a:extLst>
          </a:blip>
          <a:srcRect l="3283" t="22753" r="4714" b="1470"/>
          <a:stretch/>
        </p:blipFill>
        <p:spPr>
          <a:xfrm>
            <a:off x="6785515" y="3429000"/>
            <a:ext cx="3013736" cy="2055221"/>
          </a:xfrm>
          <a:prstGeom prst="rect">
            <a:avLst/>
          </a:prstGeom>
        </p:spPr>
      </p:pic>
    </p:spTree>
    <p:extLst>
      <p:ext uri="{BB962C8B-B14F-4D97-AF65-F5344CB8AC3E}">
        <p14:creationId xmlns:p14="http://schemas.microsoft.com/office/powerpoint/2010/main" val="377410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2BD2C-9D97-43B3-8C65-C28E0CBC2BA8}"/>
              </a:ext>
            </a:extLst>
          </p:cNvPr>
          <p:cNvSpPr/>
          <p:nvPr/>
        </p:nvSpPr>
        <p:spPr>
          <a:xfrm>
            <a:off x="81019" y="0"/>
            <a:ext cx="12029962" cy="646331"/>
          </a:xfrm>
          <a:prstGeom prst="rect">
            <a:avLst/>
          </a:prstGeom>
          <a:noFill/>
        </p:spPr>
        <p:txBody>
          <a:bodyPr wrap="square" lIns="91440" tIns="45720" rIns="91440" bIns="45720">
            <a:spAutoFit/>
          </a:bodyPr>
          <a:lstStyle/>
          <a:p>
            <a:r>
              <a:rPr lang="en-US" sz="3600" dirty="0">
                <a:ln w="0"/>
                <a:solidFill>
                  <a:schemeClr val="accent1"/>
                </a:solidFill>
                <a:effectLst>
                  <a:outerShdw blurRad="38100" dist="25400" dir="5400000" algn="ctr" rotWithShape="0">
                    <a:srgbClr val="6E747A">
                      <a:alpha val="43000"/>
                    </a:srgbClr>
                  </a:outerShdw>
                </a:effectLst>
              </a:rPr>
              <a:t>9F. Restless Earth</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5" name="Table 5">
            <a:extLst>
              <a:ext uri="{FF2B5EF4-FFF2-40B4-BE49-F238E27FC236}">
                <a16:creationId xmlns:a16="http://schemas.microsoft.com/office/drawing/2014/main" id="{0DBC4BF2-4C10-453F-8701-CB64C9F6C684}"/>
              </a:ext>
            </a:extLst>
          </p:cNvPr>
          <p:cNvGraphicFramePr>
            <a:graphicFrameLocks noGrp="1"/>
          </p:cNvGraphicFramePr>
          <p:nvPr>
            <p:extLst>
              <p:ext uri="{D42A27DB-BD31-4B8C-83A1-F6EECF244321}">
                <p14:modId xmlns:p14="http://schemas.microsoft.com/office/powerpoint/2010/main" val="836766818"/>
              </p:ext>
            </p:extLst>
          </p:nvPr>
        </p:nvGraphicFramePr>
        <p:xfrm>
          <a:off x="10212636" y="769441"/>
          <a:ext cx="1817326" cy="5883908"/>
        </p:xfrm>
        <a:graphic>
          <a:graphicData uri="http://schemas.openxmlformats.org/drawingml/2006/table">
            <a:tbl>
              <a:tblPr firstRow="1" bandRow="1">
                <a:tableStyleId>{5C22544A-7EE6-4342-B048-85BDC9FD1C3A}</a:tableStyleId>
              </a:tblPr>
              <a:tblGrid>
                <a:gridCol w="1817326">
                  <a:extLst>
                    <a:ext uri="{9D8B030D-6E8A-4147-A177-3AD203B41FA5}">
                      <a16:colId xmlns:a16="http://schemas.microsoft.com/office/drawing/2014/main" val="2086644421"/>
                    </a:ext>
                  </a:extLst>
                </a:gridCol>
              </a:tblGrid>
              <a:tr h="379607">
                <a:tc>
                  <a:txBody>
                    <a:bodyPr/>
                    <a:lstStyle/>
                    <a:p>
                      <a:pPr algn="l"/>
                      <a:r>
                        <a:rPr lang="en-GB" sz="1600" dirty="0"/>
                        <a:t>Key Words</a:t>
                      </a:r>
                    </a:p>
                  </a:txBody>
                  <a:tcPr/>
                </a:tc>
                <a:extLst>
                  <a:ext uri="{0D108BD9-81ED-4DB2-BD59-A6C34878D82A}">
                    <a16:rowId xmlns:a16="http://schemas.microsoft.com/office/drawing/2014/main" val="1581331845"/>
                  </a:ext>
                </a:extLst>
              </a:tr>
              <a:tr h="5504301">
                <a:tc>
                  <a:txBody>
                    <a:bodyPr/>
                    <a:lstStyle/>
                    <a:p>
                      <a:r>
                        <a:rPr lang="en-US" sz="1600" dirty="0"/>
                        <a:t>Alfred Wegner</a:t>
                      </a:r>
                    </a:p>
                    <a:p>
                      <a:r>
                        <a:rPr lang="en-US" sz="1600" dirty="0"/>
                        <a:t>Continental drift</a:t>
                      </a:r>
                    </a:p>
                    <a:p>
                      <a:r>
                        <a:rPr lang="en-US" sz="1600" dirty="0"/>
                        <a:t>Pangaea</a:t>
                      </a:r>
                    </a:p>
                    <a:p>
                      <a:r>
                        <a:rPr lang="en-US" sz="1600" dirty="0"/>
                        <a:t>Tectonics</a:t>
                      </a:r>
                      <a:endParaRPr lang="en-GB" sz="1600" dirty="0"/>
                    </a:p>
                    <a:p>
                      <a:r>
                        <a:rPr lang="en-GB" sz="1600" dirty="0"/>
                        <a:t>Plate margins</a:t>
                      </a:r>
                    </a:p>
                    <a:p>
                      <a:r>
                        <a:rPr lang="en-GB" sz="1600" dirty="0"/>
                        <a:t>Constructive plates</a:t>
                      </a:r>
                    </a:p>
                    <a:p>
                      <a:r>
                        <a:rPr lang="en-GB" sz="1600" dirty="0"/>
                        <a:t>Destructive plates</a:t>
                      </a:r>
                    </a:p>
                    <a:p>
                      <a:r>
                        <a:rPr lang="en-GB" sz="1600" dirty="0"/>
                        <a:t>Conservative plates</a:t>
                      </a:r>
                    </a:p>
                    <a:p>
                      <a:r>
                        <a:rPr lang="en-GB" sz="1600" dirty="0"/>
                        <a:t>Earthquakes</a:t>
                      </a:r>
                    </a:p>
                    <a:p>
                      <a:r>
                        <a:rPr lang="en-GB" sz="1600" dirty="0"/>
                        <a:t>Focus</a:t>
                      </a:r>
                    </a:p>
                    <a:p>
                      <a:r>
                        <a:rPr lang="en-GB" sz="1600" dirty="0"/>
                        <a:t>Epicentre</a:t>
                      </a:r>
                    </a:p>
                    <a:p>
                      <a:r>
                        <a:rPr lang="en-GB" sz="1600" dirty="0"/>
                        <a:t>Volcanoes</a:t>
                      </a:r>
                    </a:p>
                    <a:p>
                      <a:r>
                        <a:rPr lang="en-GB" sz="1600" dirty="0"/>
                        <a:t>Eruptions</a:t>
                      </a:r>
                    </a:p>
                    <a:p>
                      <a:r>
                        <a:rPr lang="en-GB" sz="1600" dirty="0"/>
                        <a:t>Composite volcano</a:t>
                      </a:r>
                    </a:p>
                    <a:p>
                      <a:r>
                        <a:rPr lang="en-GB" sz="1600" dirty="0"/>
                        <a:t>Shield volcano</a:t>
                      </a:r>
                    </a:p>
                    <a:p>
                      <a:r>
                        <a:rPr lang="en-GB" sz="1600" dirty="0"/>
                        <a:t>Cinder cone</a:t>
                      </a:r>
                    </a:p>
                    <a:p>
                      <a:r>
                        <a:rPr lang="en-US" sz="1600" dirty="0"/>
                        <a:t>Pyroclastic surge</a:t>
                      </a:r>
                    </a:p>
                    <a:p>
                      <a:r>
                        <a:rPr lang="en-US" sz="1600" dirty="0" err="1"/>
                        <a:t>Supervolcano</a:t>
                      </a:r>
                      <a:endParaRPr lang="en-US" sz="1600" dirty="0"/>
                    </a:p>
                    <a:p>
                      <a:r>
                        <a:rPr lang="en-US" sz="1600" dirty="0"/>
                        <a:t>Caldera</a:t>
                      </a:r>
                    </a:p>
                    <a:p>
                      <a:r>
                        <a:rPr lang="en-US" sz="1600" dirty="0"/>
                        <a:t>Hot spot</a:t>
                      </a:r>
                      <a:endParaRPr lang="en-GB" sz="1600" dirty="0"/>
                    </a:p>
                  </a:txBody>
                  <a:tcPr/>
                </a:tc>
                <a:extLst>
                  <a:ext uri="{0D108BD9-81ED-4DB2-BD59-A6C34878D82A}">
                    <a16:rowId xmlns:a16="http://schemas.microsoft.com/office/drawing/2014/main" val="3896147558"/>
                  </a:ext>
                </a:extLst>
              </a:tr>
            </a:tbl>
          </a:graphicData>
        </a:graphic>
      </p:graphicFrame>
      <p:graphicFrame>
        <p:nvGraphicFramePr>
          <p:cNvPr id="7" name="Table 7">
            <a:extLst>
              <a:ext uri="{FF2B5EF4-FFF2-40B4-BE49-F238E27FC236}">
                <a16:creationId xmlns:a16="http://schemas.microsoft.com/office/drawing/2014/main" id="{38786D23-27EF-4AA7-BA07-6E16EDE9E3B1}"/>
              </a:ext>
            </a:extLst>
          </p:cNvPr>
          <p:cNvGraphicFramePr>
            <a:graphicFrameLocks noGrp="1"/>
          </p:cNvGraphicFramePr>
          <p:nvPr>
            <p:extLst>
              <p:ext uri="{D42A27DB-BD31-4B8C-83A1-F6EECF244321}">
                <p14:modId xmlns:p14="http://schemas.microsoft.com/office/powerpoint/2010/main" val="726479029"/>
              </p:ext>
            </p:extLst>
          </p:nvPr>
        </p:nvGraphicFramePr>
        <p:xfrm>
          <a:off x="162037" y="769441"/>
          <a:ext cx="9929413" cy="1193800"/>
        </p:xfrm>
        <a:graphic>
          <a:graphicData uri="http://schemas.openxmlformats.org/drawingml/2006/table">
            <a:tbl>
              <a:tblPr firstRow="1" bandRow="1">
                <a:tableStyleId>{10A1B5D5-9B99-4C35-A422-299274C87663}</a:tableStyleId>
              </a:tblPr>
              <a:tblGrid>
                <a:gridCol w="9929413">
                  <a:extLst>
                    <a:ext uri="{9D8B030D-6E8A-4147-A177-3AD203B41FA5}">
                      <a16:colId xmlns:a16="http://schemas.microsoft.com/office/drawing/2014/main" val="1704889702"/>
                    </a:ext>
                  </a:extLst>
                </a:gridCol>
              </a:tblGrid>
              <a:tr h="370840">
                <a:tc>
                  <a:txBody>
                    <a:bodyPr/>
                    <a:lstStyle/>
                    <a:p>
                      <a:r>
                        <a:rPr lang="en-GB" i="1" dirty="0"/>
                        <a:t>What is this topic all about?</a:t>
                      </a:r>
                    </a:p>
                  </a:txBody>
                  <a:tcPr/>
                </a:tc>
                <a:extLst>
                  <a:ext uri="{0D108BD9-81ED-4DB2-BD59-A6C34878D82A}">
                    <a16:rowId xmlns:a16="http://schemas.microsoft.com/office/drawing/2014/main" val="2473943457"/>
                  </a:ext>
                </a:extLst>
              </a:tr>
              <a:tr h="370840">
                <a:tc>
                  <a:txBody>
                    <a:bodyPr/>
                    <a:lstStyle/>
                    <a:p>
                      <a:r>
                        <a:rPr lang="en-GB" sz="1600" dirty="0"/>
                        <a:t>The surface of our planet is constantly changing. For this topic you will learn about how oceans are born and how continents are formed. You will study two natural hazards -  earthquakes and volcanoes – to consider why they happen, and you will investigate whether they are ‘predictable’.</a:t>
                      </a:r>
                    </a:p>
                  </a:txBody>
                  <a:tcPr/>
                </a:tc>
                <a:extLst>
                  <a:ext uri="{0D108BD9-81ED-4DB2-BD59-A6C34878D82A}">
                    <a16:rowId xmlns:a16="http://schemas.microsoft.com/office/drawing/2014/main" val="2422273623"/>
                  </a:ext>
                </a:extLst>
              </a:tr>
            </a:tbl>
          </a:graphicData>
        </a:graphic>
      </p:graphicFrame>
      <p:graphicFrame>
        <p:nvGraphicFramePr>
          <p:cNvPr id="9" name="Table 9">
            <a:extLst>
              <a:ext uri="{FF2B5EF4-FFF2-40B4-BE49-F238E27FC236}">
                <a16:creationId xmlns:a16="http://schemas.microsoft.com/office/drawing/2014/main" id="{33AC1575-DC21-4F57-BF10-1F88F76AE14A}"/>
              </a:ext>
            </a:extLst>
          </p:cNvPr>
          <p:cNvGraphicFramePr>
            <a:graphicFrameLocks noGrp="1"/>
          </p:cNvGraphicFramePr>
          <p:nvPr>
            <p:extLst>
              <p:ext uri="{D42A27DB-BD31-4B8C-83A1-F6EECF244321}">
                <p14:modId xmlns:p14="http://schemas.microsoft.com/office/powerpoint/2010/main" val="1397315762"/>
              </p:ext>
            </p:extLst>
          </p:nvPr>
        </p:nvGraphicFramePr>
        <p:xfrm>
          <a:off x="3587931" y="2123196"/>
          <a:ext cx="6476000" cy="4634172"/>
        </p:xfrm>
        <a:graphic>
          <a:graphicData uri="http://schemas.openxmlformats.org/drawingml/2006/table">
            <a:tbl>
              <a:tblPr firstRow="1" bandRow="1">
                <a:tableStyleId>{21E4AEA4-8DFA-4A89-87EB-49C32662AFE0}</a:tableStyleId>
              </a:tblPr>
              <a:tblGrid>
                <a:gridCol w="6476000">
                  <a:extLst>
                    <a:ext uri="{9D8B030D-6E8A-4147-A177-3AD203B41FA5}">
                      <a16:colId xmlns:a16="http://schemas.microsoft.com/office/drawing/2014/main" val="1447572303"/>
                    </a:ext>
                  </a:extLst>
                </a:gridCol>
              </a:tblGrid>
              <a:tr h="397452">
                <a:tc>
                  <a:txBody>
                    <a:bodyPr/>
                    <a:lstStyle/>
                    <a:p>
                      <a:pPr algn="ctr"/>
                      <a:r>
                        <a:rPr lang="en-GB" dirty="0"/>
                        <a:t>Tectonic Plate Map</a:t>
                      </a:r>
                    </a:p>
                  </a:txBody>
                  <a:tcPr/>
                </a:tc>
                <a:extLst>
                  <a:ext uri="{0D108BD9-81ED-4DB2-BD59-A6C34878D82A}">
                    <a16:rowId xmlns:a16="http://schemas.microsoft.com/office/drawing/2014/main" val="2735896599"/>
                  </a:ext>
                </a:extLst>
              </a:tr>
              <a:tr h="4170907">
                <a:tc>
                  <a:txBody>
                    <a:bodyPr/>
                    <a:lstStyle/>
                    <a:p>
                      <a:pPr algn="ctr"/>
                      <a:r>
                        <a:rPr lang="en-GB" sz="1600" i="1" dirty="0"/>
                        <a:t>The Earth’s crust (the outer layer) is broken into pieces called tectonic plates. </a:t>
                      </a:r>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endParaRPr lang="en-GB" sz="1600" i="1" dirty="0"/>
                    </a:p>
                    <a:p>
                      <a:pPr algn="ctr"/>
                      <a:r>
                        <a:rPr lang="en-GB" sz="1600" i="1" dirty="0"/>
                        <a:t>Which plate are you standing on? What hazards do you think are more likely to occur at the margins of plates (where two or more plates meet)?</a:t>
                      </a:r>
                    </a:p>
                  </a:txBody>
                  <a:tcPr/>
                </a:tc>
                <a:extLst>
                  <a:ext uri="{0D108BD9-81ED-4DB2-BD59-A6C34878D82A}">
                    <a16:rowId xmlns:a16="http://schemas.microsoft.com/office/drawing/2014/main" val="2109234783"/>
                  </a:ext>
                </a:extLst>
              </a:tr>
            </a:tbl>
          </a:graphicData>
        </a:graphic>
      </p:graphicFrame>
      <p:graphicFrame>
        <p:nvGraphicFramePr>
          <p:cNvPr id="8" name="Table 9">
            <a:extLst>
              <a:ext uri="{FF2B5EF4-FFF2-40B4-BE49-F238E27FC236}">
                <a16:creationId xmlns:a16="http://schemas.microsoft.com/office/drawing/2014/main" id="{C67BE124-6DAB-416D-8652-ECB7695566E1}"/>
              </a:ext>
            </a:extLst>
          </p:cNvPr>
          <p:cNvGraphicFramePr>
            <a:graphicFrameLocks noGrp="1"/>
          </p:cNvGraphicFramePr>
          <p:nvPr>
            <p:extLst>
              <p:ext uri="{D42A27DB-BD31-4B8C-83A1-F6EECF244321}">
                <p14:modId xmlns:p14="http://schemas.microsoft.com/office/powerpoint/2010/main" val="1013403831"/>
              </p:ext>
            </p:extLst>
          </p:nvPr>
        </p:nvGraphicFramePr>
        <p:xfrm>
          <a:off x="162037" y="2140797"/>
          <a:ext cx="3262287" cy="4616571"/>
        </p:xfrm>
        <a:graphic>
          <a:graphicData uri="http://schemas.openxmlformats.org/drawingml/2006/table">
            <a:tbl>
              <a:tblPr firstRow="1" bandRow="1">
                <a:tableStyleId>{21E4AEA4-8DFA-4A89-87EB-49C32662AFE0}</a:tableStyleId>
              </a:tblPr>
              <a:tblGrid>
                <a:gridCol w="3262287">
                  <a:extLst>
                    <a:ext uri="{9D8B030D-6E8A-4147-A177-3AD203B41FA5}">
                      <a16:colId xmlns:a16="http://schemas.microsoft.com/office/drawing/2014/main" val="1447572303"/>
                    </a:ext>
                  </a:extLst>
                </a:gridCol>
              </a:tblGrid>
              <a:tr h="401777">
                <a:tc>
                  <a:txBody>
                    <a:bodyPr/>
                    <a:lstStyle/>
                    <a:p>
                      <a:pPr algn="ctr"/>
                      <a:r>
                        <a:rPr lang="en-GB" dirty="0"/>
                        <a:t>Earth structure</a:t>
                      </a:r>
                    </a:p>
                  </a:txBody>
                  <a:tcPr/>
                </a:tc>
                <a:extLst>
                  <a:ext uri="{0D108BD9-81ED-4DB2-BD59-A6C34878D82A}">
                    <a16:rowId xmlns:a16="http://schemas.microsoft.com/office/drawing/2014/main" val="2735896599"/>
                  </a:ext>
                </a:extLst>
              </a:tr>
              <a:tr h="4214794">
                <a:tc>
                  <a:txBody>
                    <a:bodyPr/>
                    <a:lstStyle/>
                    <a:p>
                      <a:pPr algn="ctr"/>
                      <a:endParaRPr lang="en-GB" i="1" dirty="0"/>
                    </a:p>
                    <a:p>
                      <a:pPr algn="ctr"/>
                      <a:r>
                        <a:rPr lang="en-GB" i="1" dirty="0"/>
                        <a:t>The Earth is made up of different layers – can you name them?</a:t>
                      </a:r>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p>
                      <a:pPr algn="ctr"/>
                      <a:endParaRPr lang="en-GB" i="1" dirty="0"/>
                    </a:p>
                  </a:txBody>
                  <a:tcPr/>
                </a:tc>
                <a:extLst>
                  <a:ext uri="{0D108BD9-81ED-4DB2-BD59-A6C34878D82A}">
                    <a16:rowId xmlns:a16="http://schemas.microsoft.com/office/drawing/2014/main" val="2109234783"/>
                  </a:ext>
                </a:extLst>
              </a:tr>
            </a:tbl>
          </a:graphicData>
        </a:graphic>
      </p:graphicFrame>
      <p:pic>
        <p:nvPicPr>
          <p:cNvPr id="3" name="Picture 2" descr="A picture containing umbrella&#10;&#10;Description automatically generated">
            <a:extLst>
              <a:ext uri="{FF2B5EF4-FFF2-40B4-BE49-F238E27FC236}">
                <a16:creationId xmlns:a16="http://schemas.microsoft.com/office/drawing/2014/main" id="{CE525E79-5A63-4D81-8197-8F307C3D7C80}"/>
              </a:ext>
            </a:extLst>
          </p:cNvPr>
          <p:cNvPicPr>
            <a:picLocks noChangeAspect="1"/>
          </p:cNvPicPr>
          <p:nvPr/>
        </p:nvPicPr>
        <p:blipFill rotWithShape="1">
          <a:blip r:embed="rId2">
            <a:extLst>
              <a:ext uri="{28A0092B-C50C-407E-A947-70E740481C1C}">
                <a14:useLocalDpi xmlns:a14="http://schemas.microsoft.com/office/drawing/2010/main" val="0"/>
              </a:ext>
            </a:extLst>
          </a:blip>
          <a:srcRect l="6419" r="18377"/>
          <a:stretch/>
        </p:blipFill>
        <p:spPr>
          <a:xfrm>
            <a:off x="266672" y="3678045"/>
            <a:ext cx="3008947" cy="2501133"/>
          </a:xfrm>
          <a:prstGeom prst="rect">
            <a:avLst/>
          </a:prstGeom>
        </p:spPr>
      </p:pic>
      <p:sp>
        <p:nvSpPr>
          <p:cNvPr id="6" name="Oval 5">
            <a:extLst>
              <a:ext uri="{FF2B5EF4-FFF2-40B4-BE49-F238E27FC236}">
                <a16:creationId xmlns:a16="http://schemas.microsoft.com/office/drawing/2014/main" id="{C4227C0C-95C6-426A-B49B-D51844EAEE00}"/>
              </a:ext>
            </a:extLst>
          </p:cNvPr>
          <p:cNvSpPr/>
          <p:nvPr/>
        </p:nvSpPr>
        <p:spPr>
          <a:xfrm>
            <a:off x="3154429" y="3926857"/>
            <a:ext cx="190500" cy="207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1" name="Oval 10">
            <a:extLst>
              <a:ext uri="{FF2B5EF4-FFF2-40B4-BE49-F238E27FC236}">
                <a16:creationId xmlns:a16="http://schemas.microsoft.com/office/drawing/2014/main" id="{B4939D09-040A-4F3F-AA2F-F39794ABDE47}"/>
              </a:ext>
            </a:extLst>
          </p:cNvPr>
          <p:cNvSpPr/>
          <p:nvPr/>
        </p:nvSpPr>
        <p:spPr>
          <a:xfrm>
            <a:off x="3154429" y="4181863"/>
            <a:ext cx="190500" cy="207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3" name="Oval 12">
            <a:extLst>
              <a:ext uri="{FF2B5EF4-FFF2-40B4-BE49-F238E27FC236}">
                <a16:creationId xmlns:a16="http://schemas.microsoft.com/office/drawing/2014/main" id="{E6DAAB19-7FC6-41D3-9A9A-F030028F1687}"/>
              </a:ext>
            </a:extLst>
          </p:cNvPr>
          <p:cNvSpPr/>
          <p:nvPr/>
        </p:nvSpPr>
        <p:spPr>
          <a:xfrm>
            <a:off x="3154429" y="4438019"/>
            <a:ext cx="190500" cy="207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5" name="Oval 14">
            <a:extLst>
              <a:ext uri="{FF2B5EF4-FFF2-40B4-BE49-F238E27FC236}">
                <a16:creationId xmlns:a16="http://schemas.microsoft.com/office/drawing/2014/main" id="{C897D2EC-9BF9-4F96-A7CD-99C129F05B35}"/>
              </a:ext>
            </a:extLst>
          </p:cNvPr>
          <p:cNvSpPr/>
          <p:nvPr/>
        </p:nvSpPr>
        <p:spPr>
          <a:xfrm>
            <a:off x="3154429" y="4693679"/>
            <a:ext cx="190500" cy="207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pic>
        <p:nvPicPr>
          <p:cNvPr id="16" name="Picture 15">
            <a:extLst>
              <a:ext uri="{FF2B5EF4-FFF2-40B4-BE49-F238E27FC236}">
                <a16:creationId xmlns:a16="http://schemas.microsoft.com/office/drawing/2014/main" id="{D63E9680-CEA1-487B-85BC-28F87EA23B81}"/>
              </a:ext>
            </a:extLst>
          </p:cNvPr>
          <p:cNvPicPr>
            <a:picLocks noChangeAspect="1"/>
          </p:cNvPicPr>
          <p:nvPr/>
        </p:nvPicPr>
        <p:blipFill>
          <a:blip r:embed="rId3"/>
          <a:stretch>
            <a:fillRect/>
          </a:stretch>
        </p:blipFill>
        <p:spPr>
          <a:xfrm>
            <a:off x="4557913" y="2869736"/>
            <a:ext cx="4597104" cy="3136566"/>
          </a:xfrm>
          <a:prstGeom prst="rect">
            <a:avLst/>
          </a:prstGeom>
        </p:spPr>
      </p:pic>
    </p:spTree>
    <p:extLst>
      <p:ext uri="{BB962C8B-B14F-4D97-AF65-F5344CB8AC3E}">
        <p14:creationId xmlns:p14="http://schemas.microsoft.com/office/powerpoint/2010/main" val="164175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2BD2C-9D97-43B3-8C65-C28E0CBC2BA8}"/>
              </a:ext>
            </a:extLst>
          </p:cNvPr>
          <p:cNvSpPr/>
          <p:nvPr/>
        </p:nvSpPr>
        <p:spPr>
          <a:xfrm>
            <a:off x="81019" y="33614"/>
            <a:ext cx="12029962" cy="646331"/>
          </a:xfrm>
          <a:prstGeom prst="rect">
            <a:avLst/>
          </a:prstGeom>
          <a:noFill/>
        </p:spPr>
        <p:txBody>
          <a:bodyPr wrap="square" lIns="91440" tIns="45720" rIns="91440" bIns="45720">
            <a:spAutoFit/>
          </a:bodyPr>
          <a:lstStyle/>
          <a:p>
            <a:r>
              <a:rPr lang="en-US" sz="3600">
                <a:ln w="0"/>
                <a:solidFill>
                  <a:schemeClr val="accent1"/>
                </a:solidFill>
                <a:effectLst>
                  <a:outerShdw blurRad="38100" dist="25400" dir="5400000" algn="ctr" rotWithShape="0">
                    <a:srgbClr val="6E747A">
                      <a:alpha val="43000"/>
                    </a:srgbClr>
                  </a:outerShdw>
                </a:effectLst>
              </a:rPr>
              <a:t>9H. </a:t>
            </a:r>
            <a:r>
              <a:rPr lang="en-US" sz="3600" dirty="0">
                <a:ln w="0"/>
                <a:solidFill>
                  <a:schemeClr val="accent1"/>
                </a:solidFill>
                <a:effectLst>
                  <a:outerShdw blurRad="38100" dist="25400" dir="5400000" algn="ctr" rotWithShape="0">
                    <a:srgbClr val="6E747A">
                      <a:alpha val="43000"/>
                    </a:srgbClr>
                  </a:outerShdw>
                </a:effectLst>
              </a:rPr>
              <a:t>Getting Ready for GCSE</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7" name="Table 7">
            <a:extLst>
              <a:ext uri="{FF2B5EF4-FFF2-40B4-BE49-F238E27FC236}">
                <a16:creationId xmlns:a16="http://schemas.microsoft.com/office/drawing/2014/main" id="{38786D23-27EF-4AA7-BA07-6E16EDE9E3B1}"/>
              </a:ext>
            </a:extLst>
          </p:cNvPr>
          <p:cNvGraphicFramePr>
            <a:graphicFrameLocks noGrp="1"/>
          </p:cNvGraphicFramePr>
          <p:nvPr>
            <p:extLst>
              <p:ext uri="{D42A27DB-BD31-4B8C-83A1-F6EECF244321}">
                <p14:modId xmlns:p14="http://schemas.microsoft.com/office/powerpoint/2010/main" val="2291712748"/>
              </p:ext>
            </p:extLst>
          </p:nvPr>
        </p:nvGraphicFramePr>
        <p:xfrm>
          <a:off x="162037" y="730113"/>
          <a:ext cx="9551588" cy="1402080"/>
        </p:xfrm>
        <a:graphic>
          <a:graphicData uri="http://schemas.openxmlformats.org/drawingml/2006/table">
            <a:tbl>
              <a:tblPr firstRow="1" bandRow="1">
                <a:tableStyleId>{10A1B5D5-9B99-4C35-A422-299274C87663}</a:tableStyleId>
              </a:tblPr>
              <a:tblGrid>
                <a:gridCol w="9551588">
                  <a:extLst>
                    <a:ext uri="{9D8B030D-6E8A-4147-A177-3AD203B41FA5}">
                      <a16:colId xmlns:a16="http://schemas.microsoft.com/office/drawing/2014/main" val="1704889702"/>
                    </a:ext>
                  </a:extLst>
                </a:gridCol>
              </a:tblGrid>
              <a:tr h="370840">
                <a:tc>
                  <a:txBody>
                    <a:bodyPr/>
                    <a:lstStyle/>
                    <a:p>
                      <a:pPr algn="l"/>
                      <a:r>
                        <a:rPr lang="en-GB" sz="2000" i="1" dirty="0"/>
                        <a:t>What is this topic all about?</a:t>
                      </a:r>
                    </a:p>
                  </a:txBody>
                  <a:tcPr/>
                </a:tc>
                <a:extLst>
                  <a:ext uri="{0D108BD9-81ED-4DB2-BD59-A6C34878D82A}">
                    <a16:rowId xmlns:a16="http://schemas.microsoft.com/office/drawing/2014/main" val="2473943457"/>
                  </a:ext>
                </a:extLst>
              </a:tr>
              <a:tr h="370840">
                <a:tc>
                  <a:txBody>
                    <a:bodyPr/>
                    <a:lstStyle/>
                    <a:p>
                      <a:pPr algn="l"/>
                      <a:r>
                        <a:rPr lang="en-GB" sz="2000" dirty="0"/>
                        <a:t>For </a:t>
                      </a:r>
                      <a:r>
                        <a:rPr lang="en-GB" sz="2000" dirty="0" err="1"/>
                        <a:t>thistopic</a:t>
                      </a:r>
                      <a:r>
                        <a:rPr lang="en-GB" sz="2000" dirty="0"/>
                        <a:t> you will learn about the GCSE course and skills required - and brush up on any areas you need to work on. Many of the skills are needed for other subjects, so will be useful to you whether you continue with geography </a:t>
                      </a:r>
                      <a:r>
                        <a:rPr lang="en-GB" sz="2000"/>
                        <a:t>next year or </a:t>
                      </a:r>
                      <a:r>
                        <a:rPr lang="en-GB" sz="2000" dirty="0"/>
                        <a:t>not.</a:t>
                      </a:r>
                    </a:p>
                  </a:txBody>
                  <a:tcPr/>
                </a:tc>
                <a:extLst>
                  <a:ext uri="{0D108BD9-81ED-4DB2-BD59-A6C34878D82A}">
                    <a16:rowId xmlns:a16="http://schemas.microsoft.com/office/drawing/2014/main" val="2422273623"/>
                  </a:ext>
                </a:extLst>
              </a:tr>
            </a:tbl>
          </a:graphicData>
        </a:graphic>
      </p:graphicFrame>
      <p:graphicFrame>
        <p:nvGraphicFramePr>
          <p:cNvPr id="5" name="Table 9">
            <a:extLst>
              <a:ext uri="{FF2B5EF4-FFF2-40B4-BE49-F238E27FC236}">
                <a16:creationId xmlns:a16="http://schemas.microsoft.com/office/drawing/2014/main" id="{13C547BB-A7BC-4CAC-8F17-38A28BC27188}"/>
              </a:ext>
            </a:extLst>
          </p:cNvPr>
          <p:cNvGraphicFramePr>
            <a:graphicFrameLocks noGrp="1"/>
          </p:cNvGraphicFramePr>
          <p:nvPr>
            <p:extLst>
              <p:ext uri="{D42A27DB-BD31-4B8C-83A1-F6EECF244321}">
                <p14:modId xmlns:p14="http://schemas.microsoft.com/office/powerpoint/2010/main" val="2639339561"/>
              </p:ext>
            </p:extLst>
          </p:nvPr>
        </p:nvGraphicFramePr>
        <p:xfrm>
          <a:off x="162038" y="2302525"/>
          <a:ext cx="9551588" cy="4297680"/>
        </p:xfrm>
        <a:graphic>
          <a:graphicData uri="http://schemas.openxmlformats.org/drawingml/2006/table">
            <a:tbl>
              <a:tblPr firstRow="1" bandRow="1">
                <a:tableStyleId>{21E4AEA4-8DFA-4A89-87EB-49C32662AFE0}</a:tableStyleId>
              </a:tblPr>
              <a:tblGrid>
                <a:gridCol w="9551588">
                  <a:extLst>
                    <a:ext uri="{9D8B030D-6E8A-4147-A177-3AD203B41FA5}">
                      <a16:colId xmlns:a16="http://schemas.microsoft.com/office/drawing/2014/main" val="1447572303"/>
                    </a:ext>
                  </a:extLst>
                </a:gridCol>
              </a:tblGrid>
              <a:tr h="581462">
                <a:tc>
                  <a:txBody>
                    <a:bodyPr/>
                    <a:lstStyle/>
                    <a:p>
                      <a:pPr algn="ctr"/>
                      <a:r>
                        <a:rPr lang="en-GB" dirty="0"/>
                        <a:t>Data can be presented using a variety of different methods on maps or graphs. </a:t>
                      </a:r>
                    </a:p>
                    <a:p>
                      <a:pPr algn="ctr"/>
                      <a:r>
                        <a:rPr lang="en-GB" dirty="0"/>
                        <a:t>Can you name these?</a:t>
                      </a:r>
                    </a:p>
                  </a:txBody>
                  <a:tcPr/>
                </a:tc>
                <a:extLst>
                  <a:ext uri="{0D108BD9-81ED-4DB2-BD59-A6C34878D82A}">
                    <a16:rowId xmlns:a16="http://schemas.microsoft.com/office/drawing/2014/main" val="2735896599"/>
                  </a:ext>
                </a:extLst>
              </a:tr>
              <a:tr h="3615965">
                <a:tc>
                  <a:txBody>
                    <a:bodyPr/>
                    <a:lstStyle/>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endParaRPr lang="en-GB" sz="1800" dirty="0"/>
                    </a:p>
                    <a:p>
                      <a:pPr marL="0" indent="0" algn="ctr">
                        <a:buFont typeface="Arial" panose="020B0604020202020204" pitchFamily="34" charset="0"/>
                        <a:buNone/>
                      </a:pPr>
                      <a:r>
                        <a:rPr lang="en-GB" sz="1800" dirty="0"/>
                        <a:t>Clues:   Many of the answers are in the key words box.</a:t>
                      </a:r>
                      <a:endParaRPr lang="en-GB" sz="1600" dirty="0"/>
                    </a:p>
                  </a:txBody>
                  <a:tcPr/>
                </a:tc>
                <a:extLst>
                  <a:ext uri="{0D108BD9-81ED-4DB2-BD59-A6C34878D82A}">
                    <a16:rowId xmlns:a16="http://schemas.microsoft.com/office/drawing/2014/main" val="2109234783"/>
                  </a:ext>
                </a:extLst>
              </a:tr>
            </a:tbl>
          </a:graphicData>
        </a:graphic>
      </p:graphicFrame>
      <p:graphicFrame>
        <p:nvGraphicFramePr>
          <p:cNvPr id="2" name="Table 5">
            <a:extLst>
              <a:ext uri="{FF2B5EF4-FFF2-40B4-BE49-F238E27FC236}">
                <a16:creationId xmlns:a16="http://schemas.microsoft.com/office/drawing/2014/main" id="{5B716E71-B20A-4575-B309-9394BEC81607}"/>
              </a:ext>
            </a:extLst>
          </p:cNvPr>
          <p:cNvGraphicFramePr>
            <a:graphicFrameLocks noGrp="1"/>
          </p:cNvGraphicFramePr>
          <p:nvPr>
            <p:extLst>
              <p:ext uri="{D42A27DB-BD31-4B8C-83A1-F6EECF244321}">
                <p14:modId xmlns:p14="http://schemas.microsoft.com/office/powerpoint/2010/main" val="1410833722"/>
              </p:ext>
            </p:extLst>
          </p:nvPr>
        </p:nvGraphicFramePr>
        <p:xfrm>
          <a:off x="9894323" y="771966"/>
          <a:ext cx="2181112" cy="5883908"/>
        </p:xfrm>
        <a:graphic>
          <a:graphicData uri="http://schemas.openxmlformats.org/drawingml/2006/table">
            <a:tbl>
              <a:tblPr firstRow="1" bandRow="1">
                <a:tableStyleId>{5C22544A-7EE6-4342-B048-85BDC9FD1C3A}</a:tableStyleId>
              </a:tblPr>
              <a:tblGrid>
                <a:gridCol w="2181112">
                  <a:extLst>
                    <a:ext uri="{9D8B030D-6E8A-4147-A177-3AD203B41FA5}">
                      <a16:colId xmlns:a16="http://schemas.microsoft.com/office/drawing/2014/main" val="2086644421"/>
                    </a:ext>
                  </a:extLst>
                </a:gridCol>
              </a:tblGrid>
              <a:tr h="379607">
                <a:tc>
                  <a:txBody>
                    <a:bodyPr/>
                    <a:lstStyle/>
                    <a:p>
                      <a:pPr algn="l"/>
                      <a:r>
                        <a:rPr lang="en-GB" sz="1800" dirty="0"/>
                        <a:t>Key Words</a:t>
                      </a:r>
                    </a:p>
                  </a:txBody>
                  <a:tcPr/>
                </a:tc>
                <a:extLst>
                  <a:ext uri="{0D108BD9-81ED-4DB2-BD59-A6C34878D82A}">
                    <a16:rowId xmlns:a16="http://schemas.microsoft.com/office/drawing/2014/main" val="1581331845"/>
                  </a:ext>
                </a:extLst>
              </a:tr>
              <a:tr h="5504301">
                <a:tc>
                  <a:txBody>
                    <a:bodyPr/>
                    <a:lstStyle/>
                    <a:p>
                      <a:r>
                        <a:rPr lang="en-US" sz="1800" dirty="0"/>
                        <a:t>Command words</a:t>
                      </a:r>
                    </a:p>
                    <a:p>
                      <a:r>
                        <a:rPr lang="en-US" sz="1800" dirty="0"/>
                        <a:t>Data presentation</a:t>
                      </a:r>
                    </a:p>
                    <a:p>
                      <a:r>
                        <a:rPr lang="en-US" sz="1800" dirty="0"/>
                        <a:t>Bar graphs</a:t>
                      </a:r>
                    </a:p>
                    <a:p>
                      <a:r>
                        <a:rPr lang="en-US" sz="1800" dirty="0"/>
                        <a:t>Line graphs</a:t>
                      </a:r>
                    </a:p>
                    <a:p>
                      <a:r>
                        <a:rPr lang="en-US" sz="1800" dirty="0"/>
                        <a:t>Scatter graphs</a:t>
                      </a:r>
                    </a:p>
                    <a:p>
                      <a:r>
                        <a:rPr lang="en-US" sz="1800" dirty="0"/>
                        <a:t>Pie chart</a:t>
                      </a:r>
                    </a:p>
                    <a:p>
                      <a:r>
                        <a:rPr lang="en-US" sz="1800" dirty="0"/>
                        <a:t>Histogram</a:t>
                      </a:r>
                    </a:p>
                    <a:p>
                      <a:r>
                        <a:rPr lang="en-US" sz="1800" dirty="0"/>
                        <a:t>Proportional symbols</a:t>
                      </a:r>
                    </a:p>
                    <a:p>
                      <a:r>
                        <a:rPr lang="en-US" sz="1800" dirty="0"/>
                        <a:t>Isoline maps</a:t>
                      </a:r>
                    </a:p>
                    <a:p>
                      <a:r>
                        <a:rPr lang="en-US" sz="1800" dirty="0"/>
                        <a:t>Desire line maps</a:t>
                      </a:r>
                    </a:p>
                    <a:p>
                      <a:r>
                        <a:rPr lang="en-US" sz="1800" dirty="0"/>
                        <a:t>Choropleth map</a:t>
                      </a:r>
                    </a:p>
                    <a:p>
                      <a:r>
                        <a:rPr lang="en-US" sz="1800" dirty="0"/>
                        <a:t>Flow line maps</a:t>
                      </a:r>
                    </a:p>
                    <a:p>
                      <a:r>
                        <a:rPr lang="en-US" sz="1800" dirty="0"/>
                        <a:t>Grid references</a:t>
                      </a:r>
                    </a:p>
                    <a:p>
                      <a:endParaRPr lang="en-US" sz="1800" dirty="0"/>
                    </a:p>
                    <a:p>
                      <a:endParaRPr lang="en-GB" sz="1800" dirty="0"/>
                    </a:p>
                  </a:txBody>
                  <a:tcPr/>
                </a:tc>
                <a:extLst>
                  <a:ext uri="{0D108BD9-81ED-4DB2-BD59-A6C34878D82A}">
                    <a16:rowId xmlns:a16="http://schemas.microsoft.com/office/drawing/2014/main" val="3896147558"/>
                  </a:ext>
                </a:extLst>
              </a:tr>
            </a:tbl>
          </a:graphicData>
        </a:graphic>
      </p:graphicFrame>
      <p:grpSp>
        <p:nvGrpSpPr>
          <p:cNvPr id="18" name="Group 17">
            <a:extLst>
              <a:ext uri="{FF2B5EF4-FFF2-40B4-BE49-F238E27FC236}">
                <a16:creationId xmlns:a16="http://schemas.microsoft.com/office/drawing/2014/main" id="{FE7CD8ED-CFE6-43C6-8B8F-92DF507C0D2C}"/>
              </a:ext>
            </a:extLst>
          </p:cNvPr>
          <p:cNvGrpSpPr/>
          <p:nvPr/>
        </p:nvGrpSpPr>
        <p:grpSpPr>
          <a:xfrm>
            <a:off x="259815" y="3055970"/>
            <a:ext cx="9349375" cy="3172794"/>
            <a:chOff x="259815" y="3055970"/>
            <a:chExt cx="9349375" cy="3172794"/>
          </a:xfrm>
        </p:grpSpPr>
        <p:pic>
          <p:nvPicPr>
            <p:cNvPr id="6" name="Picture 5" descr="A close up of a map&#10;&#10;Description automatically generated">
              <a:extLst>
                <a:ext uri="{FF2B5EF4-FFF2-40B4-BE49-F238E27FC236}">
                  <a16:creationId xmlns:a16="http://schemas.microsoft.com/office/drawing/2014/main" id="{C4BCEE5E-2E5E-4521-96A3-4D02EDC9B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15" y="3055971"/>
              <a:ext cx="3959646" cy="3172793"/>
            </a:xfrm>
            <a:prstGeom prst="rect">
              <a:avLst/>
            </a:prstGeom>
          </p:spPr>
        </p:pic>
        <p:pic>
          <p:nvPicPr>
            <p:cNvPr id="9" name="Picture 8" descr="A picture containing text, map&#10;&#10;Description automatically generated">
              <a:extLst>
                <a:ext uri="{FF2B5EF4-FFF2-40B4-BE49-F238E27FC236}">
                  <a16:creationId xmlns:a16="http://schemas.microsoft.com/office/drawing/2014/main" id="{E0D777BE-0179-4CD0-9842-0654BB5FE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461" y="3055971"/>
              <a:ext cx="3063639" cy="1758996"/>
            </a:xfrm>
            <a:prstGeom prst="rect">
              <a:avLst/>
            </a:prstGeom>
          </p:spPr>
        </p:pic>
        <p:pic>
          <p:nvPicPr>
            <p:cNvPr id="13" name="Picture 12" descr="A close up of a map&#10;&#10;Description automatically generated">
              <a:extLst>
                <a:ext uri="{FF2B5EF4-FFF2-40B4-BE49-F238E27FC236}">
                  <a16:creationId xmlns:a16="http://schemas.microsoft.com/office/drawing/2014/main" id="{A45A0EF5-9E24-4DB3-8F65-0C75D9768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461" y="4792688"/>
              <a:ext cx="2326089" cy="1436076"/>
            </a:xfrm>
            <a:prstGeom prst="rect">
              <a:avLst/>
            </a:prstGeom>
          </p:spPr>
        </p:pic>
        <p:pic>
          <p:nvPicPr>
            <p:cNvPr id="15" name="Picture 14" descr="A picture containing text, map&#10;&#10;Description automatically generated">
              <a:extLst>
                <a:ext uri="{FF2B5EF4-FFF2-40B4-BE49-F238E27FC236}">
                  <a16:creationId xmlns:a16="http://schemas.microsoft.com/office/drawing/2014/main" id="{7F32345B-87BD-41B4-9D43-1EB078DC4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0964" y="3055970"/>
              <a:ext cx="2448225" cy="1736717"/>
            </a:xfrm>
            <a:prstGeom prst="rect">
              <a:avLst/>
            </a:prstGeom>
          </p:spPr>
        </p:pic>
        <p:pic>
          <p:nvPicPr>
            <p:cNvPr id="17" name="Picture 16" descr="A close up of a map&#10;&#10;Description automatically generated">
              <a:extLst>
                <a:ext uri="{FF2B5EF4-FFF2-40B4-BE49-F238E27FC236}">
                  <a16:creationId xmlns:a16="http://schemas.microsoft.com/office/drawing/2014/main" id="{AEB00B1A-0ABB-4658-AFDA-333452CE8C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5550" y="4792688"/>
              <a:ext cx="3063640" cy="1436076"/>
            </a:xfrm>
            <a:prstGeom prst="rect">
              <a:avLst/>
            </a:prstGeom>
          </p:spPr>
        </p:pic>
      </p:grpSp>
    </p:spTree>
    <p:extLst>
      <p:ext uri="{BB962C8B-B14F-4D97-AF65-F5344CB8AC3E}">
        <p14:creationId xmlns:p14="http://schemas.microsoft.com/office/powerpoint/2010/main" val="663103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4546</TotalTime>
  <Words>1259</Words>
  <Application>Microsoft Office PowerPoint</Application>
  <PresentationFormat>Widescreen</PresentationFormat>
  <Paragraphs>362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yeoman</dc:creator>
  <cp:lastModifiedBy>james yeoman</cp:lastModifiedBy>
  <cp:revision>71</cp:revision>
  <dcterms:created xsi:type="dcterms:W3CDTF">2020-07-09T13:59:19Z</dcterms:created>
  <dcterms:modified xsi:type="dcterms:W3CDTF">2020-07-28T07:42:36Z</dcterms:modified>
</cp:coreProperties>
</file>