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5" r:id="rId2"/>
    <p:sldId id="266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3528" autoAdjust="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55D4A-7251-4993-B81E-E6718C2D1415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0E0A5-AF64-4979-874A-FDB4065C7D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74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0E0A5-AF64-4979-874A-FDB4065C7D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531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0E0A5-AF64-4979-874A-FDB4065C7D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91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0E0A5-AF64-4979-874A-FDB4065C7D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61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0E0A5-AF64-4979-874A-FDB4065C7D5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40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0E0A5-AF64-4979-874A-FDB4065C7D5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4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00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0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90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49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52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29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02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2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0AF8-181B-47D6-947E-58F7F9AED5FD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B8D27-8E91-4037-9053-E37FB9611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71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r="30" b="8919"/>
          <a:stretch/>
        </p:blipFill>
        <p:spPr>
          <a:xfrm>
            <a:off x="4732256" y="19697"/>
            <a:ext cx="667652" cy="6438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264876" y="6430213"/>
            <a:ext cx="323747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ckwell" panose="02060603020205020403" pitchFamily="18" charset="0"/>
              </a:rPr>
              <a:t>Year 8 Geography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835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ckwell" panose="02060603020205020403" pitchFamily="18" charset="0"/>
              </a:rPr>
              <a:t>KNOWLEDGE      RGANISER</a:t>
            </a:r>
          </a:p>
          <a:p>
            <a:pPr algn="ctr"/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ckwell" panose="02060603020205020403" pitchFamily="18" charset="0"/>
              </a:rPr>
              <a:t>ACTIVITIES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Rockwell" panose="02060603020205020403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33350" y="1457105"/>
          <a:ext cx="8877300" cy="4947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100"/>
                <a:gridCol w="2959100"/>
                <a:gridCol w="2959100"/>
              </a:tblGrid>
              <a:tr h="17881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sz="1400" b="1" dirty="0" smtClean="0">
                          <a:latin typeface="Rockwell" panose="02060603020205020403" pitchFamily="18" charset="0"/>
                        </a:rPr>
                        <a:t>Spell it!</a:t>
                      </a: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GB" sz="1400" b="1" dirty="0" smtClean="0">
                        <a:latin typeface="Rockwell" panose="020606030202050204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Prepare for a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spelling test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of key words. Your teacher will misspell the words and you have to try to correct them.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>
                          <a:latin typeface="Rockwell" panose="02060603020205020403" pitchFamily="18" charset="0"/>
                        </a:rPr>
                        <a:t>2. Learn it!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baseline="0" dirty="0" smtClean="0">
                        <a:latin typeface="Rockwell" panose="020606030202050204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>
                          <a:latin typeface="Rockwell" panose="02060603020205020403" pitchFamily="18" charset="0"/>
                        </a:rPr>
                        <a:t>Prepare for a quiz in</a:t>
                      </a: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 your next lesson – all of the answers to the test are in the knowledge organiser.</a:t>
                      </a:r>
                      <a:endParaRPr lang="en-GB" sz="1400" dirty="0" smtClean="0">
                        <a:latin typeface="Rockwell" panose="02060603020205020403" pitchFamily="18" charset="0"/>
                      </a:endParaRPr>
                    </a:p>
                    <a:p>
                      <a:pPr algn="ctr"/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Rockwell" panose="02060603020205020403" pitchFamily="18" charset="0"/>
                        </a:rPr>
                        <a:t>3. Sort</a:t>
                      </a:r>
                      <a:r>
                        <a:rPr lang="en-GB" sz="1400" b="1" baseline="0" dirty="0" smtClean="0">
                          <a:latin typeface="Rockwell" panose="02060603020205020403" pitchFamily="18" charset="0"/>
                        </a:rPr>
                        <a:t> it!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latin typeface="Rockwell" panose="020606030202050204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Rockwell" panose="02060603020205020403" pitchFamily="18" charset="0"/>
                        </a:rPr>
                        <a:t>Organise</a:t>
                      </a:r>
                      <a:r>
                        <a:rPr lang="en-GB" sz="1400" b="0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400" b="0" dirty="0" smtClean="0">
                          <a:latin typeface="Rockwell" panose="02060603020205020403" pitchFamily="18" charset="0"/>
                        </a:rPr>
                        <a:t>the information </a:t>
                      </a:r>
                      <a:r>
                        <a:rPr lang="en-GB" sz="1400" dirty="0" smtClean="0">
                          <a:latin typeface="Rockwell" panose="02060603020205020403" pitchFamily="18" charset="0"/>
                        </a:rPr>
                        <a:t>somehow</a:t>
                      </a: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 e.g. sort it into physical or human geography, or cause and effect.</a:t>
                      </a:r>
                      <a:endParaRPr lang="en-GB" sz="1400" dirty="0" smtClean="0">
                        <a:latin typeface="Rockwell" panose="02060603020205020403" pitchFamily="18" charset="0"/>
                      </a:endParaRPr>
                    </a:p>
                    <a:p>
                      <a:pPr algn="ctr"/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74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>
                          <a:latin typeface="Rockwell" panose="02060603020205020403" pitchFamily="18" charset="0"/>
                        </a:rPr>
                        <a:t>4. Challenge somebody!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>
                          <a:latin typeface="Rockwell" panose="02060603020205020403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Use the knowledge organiser to make a quiz or test for a classmate (e.g. a word jumble).</a:t>
                      </a:r>
                      <a:endParaRPr lang="en-GB" sz="1400" dirty="0" smtClean="0">
                        <a:latin typeface="Rockwell" panose="02060603020205020403" pitchFamily="18" charset="0"/>
                      </a:endParaRPr>
                    </a:p>
                    <a:p>
                      <a:pPr algn="ctr"/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Rockwell" panose="02060603020205020403" pitchFamily="18" charset="0"/>
                        </a:rPr>
                        <a:t>5. Ask for help!</a:t>
                      </a:r>
                    </a:p>
                    <a:p>
                      <a:pPr algn="ctr"/>
                      <a:endParaRPr lang="en-GB" sz="1400" b="1" dirty="0" smtClean="0">
                        <a:latin typeface="Rockwell" panose="02060603020205020403" pitchFamily="18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Rockwell" panose="02060603020205020403" pitchFamily="18" charset="0"/>
                        </a:rPr>
                        <a:t> Underline any words or</a:t>
                      </a: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 terms you don’t know or understand – ask a teacher at school or someone at home.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Rockwell" panose="02060603020205020403" pitchFamily="18" charset="0"/>
                        </a:rPr>
                        <a:t>6.</a:t>
                      </a:r>
                      <a:r>
                        <a:rPr lang="en-GB" sz="1400" b="1" baseline="0" dirty="0" smtClean="0">
                          <a:latin typeface="Rockwell" panose="02060603020205020403" pitchFamily="18" charset="0"/>
                        </a:rPr>
                        <a:t> Investigate it!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baseline="0" dirty="0" smtClean="0">
                        <a:latin typeface="Rockwell" panose="020606030202050204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Rockwell" panose="02060603020205020403" pitchFamily="18" charset="0"/>
                        </a:rPr>
                        <a:t>Find out more about something </a:t>
                      </a: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in the knowledge organiser that your teacher has asked you to.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7468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Rockwell" panose="02060603020205020403" pitchFamily="18" charset="0"/>
                        </a:rPr>
                        <a:t>7. Think and</a:t>
                      </a:r>
                      <a:r>
                        <a:rPr lang="en-GB" sz="1400" b="1" baseline="0" dirty="0" smtClean="0">
                          <a:latin typeface="Rockwell" panose="02060603020205020403" pitchFamily="18" charset="0"/>
                        </a:rPr>
                        <a:t> d</a:t>
                      </a:r>
                      <a:r>
                        <a:rPr lang="en-GB" sz="1400" b="1" dirty="0" smtClean="0">
                          <a:latin typeface="Rockwell" panose="02060603020205020403" pitchFamily="18" charset="0"/>
                        </a:rPr>
                        <a:t>raw!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baseline="0" dirty="0" smtClean="0">
                        <a:latin typeface="Rockwell" panose="020606030202050204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>
                          <a:latin typeface="Rockwell" panose="02060603020205020403" pitchFamily="18" charset="0"/>
                        </a:rPr>
                        <a:t>C</a:t>
                      </a: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reate something visual to help you learn the information. For example, a mind map, spider or flow diagram.</a:t>
                      </a:r>
                      <a:endParaRPr lang="en-GB" sz="1400" dirty="0" smtClean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Rockwell" panose="02060603020205020403" pitchFamily="18" charset="0"/>
                        </a:rPr>
                        <a:t>8. Make it better!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 smtClean="0">
                        <a:latin typeface="Rockwell" panose="020606030202050204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Add </a:t>
                      </a:r>
                      <a:r>
                        <a:rPr lang="en-GB" sz="1400" dirty="0" smtClean="0">
                          <a:latin typeface="Rockwell" panose="02060603020205020403" pitchFamily="18" charset="0"/>
                        </a:rPr>
                        <a:t>extra ideas, facts,</a:t>
                      </a: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 details </a:t>
                      </a:r>
                      <a:r>
                        <a:rPr lang="en-GB" sz="1400" dirty="0" smtClean="0">
                          <a:latin typeface="Rockwell" panose="02060603020205020403" pitchFamily="18" charset="0"/>
                        </a:rPr>
                        <a:t>to the knowledge organiser. Be ready to share</a:t>
                      </a: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 it with the rest of the class.</a:t>
                      </a:r>
                      <a:endParaRPr lang="en-GB" sz="1400" dirty="0" smtClean="0">
                        <a:latin typeface="Rockwell" panose="02060603020205020403" pitchFamily="18" charset="0"/>
                      </a:endParaRPr>
                    </a:p>
                    <a:p>
                      <a:pPr algn="ctr"/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Rockwell" panose="02060603020205020403" pitchFamily="18" charset="0"/>
                        </a:rPr>
                        <a:t>9. Use it!</a:t>
                      </a:r>
                    </a:p>
                    <a:p>
                      <a:pPr algn="ctr"/>
                      <a:endParaRPr lang="en-GB" sz="1400" b="1" dirty="0" smtClean="0">
                        <a:latin typeface="Rockwell" panose="020606030202050204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Rockwell" panose="02060603020205020403" pitchFamily="18" charset="0"/>
                        </a:rPr>
                        <a:t>Use the information in your knowledge organisers to help answer a question your teacher has given you.</a:t>
                      </a:r>
                      <a:endParaRPr lang="en-GB" sz="1400" dirty="0" smtClean="0">
                        <a:latin typeface="Rockwell" panose="02060603020205020403" pitchFamily="18" charset="0"/>
                      </a:endParaRPr>
                    </a:p>
                    <a:p>
                      <a:pPr algn="ctr"/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2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5248" y="878938"/>
          <a:ext cx="4443413" cy="5793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3413"/>
              </a:tblGrid>
              <a:tr h="798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1. Geographers have to be careful not to believe every source of information they read. Sources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should be checked to make sure they are reliable.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03197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2.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Geographers often use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atlases to find places.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6218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3. There are different types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of map. Maps can be on paper or digital.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6218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4. There are seven continents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on Earth. Continents are mega-islands (mostly surrounded by ocean).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6218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5. The largest continent in terms of size and population is Asia.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6218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6. Your island home (Great Britain) is located in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the continent of Europe.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79889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7. Naughty Elephants Spray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Water can be helpful when trying to remember the main compass points (NESW).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645123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8.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Different maps use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different scales – these have different levels have detail.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79889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9. OS Maps are usually 1:25000 or 1:50000 –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this means 1cm on the map is 25000 centimetres in real life (250 metres).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619623" y="878937"/>
          <a:ext cx="4443413" cy="5808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3413"/>
              </a:tblGrid>
              <a:tr h="798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10. The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distance between places is usually measured in  kilometres (1000 metres) or miles (1609 metres).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03197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11. Places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can be located on maps using grid references.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62181">
                <a:tc>
                  <a:txBody>
                    <a:bodyPr/>
                    <a:lstStyle/>
                    <a:p>
                      <a:r>
                        <a:rPr lang="en-GB" sz="1400" b="0" i="1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12. ‘Along</a:t>
                      </a:r>
                      <a:r>
                        <a:rPr lang="en-GB" sz="1400" b="0" i="1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the corridor and up the elevator’ 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– useful advice to help with four figure references. 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6218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13. Six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figure grid references are more accurate than four figure grid references.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62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14. Six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figure grid references can be worked out by dividing one grid square into 100 small squares.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562181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15. Maps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often use symbols to identify different features e.g. a church with a spire, or a post office.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79889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16. Contour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lines on faint brown lines on OS maps which are used to show the height of the land (e.g. whether it is flat or hilly)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645122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17. When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contour lines on maps are close to each other, this indicates a steep slope or cliff.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798890"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18.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contour interval is usually 10 metres, but you should always use the map key to check.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167254"/>
            <a:ext cx="914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ckwell" panose="02060603020205020403" pitchFamily="18" charset="0"/>
              </a:rPr>
              <a:t>KNOWLEDGE ORGANISER	</a:t>
            </a:r>
            <a:r>
              <a:rPr lang="en-US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ckwell" panose="02060603020205020403" pitchFamily="18" charset="0"/>
              </a:rPr>
              <a:t> 				</a:t>
            </a:r>
            <a:r>
              <a:rPr lang="en-US" sz="1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ckwell" panose="02060603020205020403" pitchFamily="18" charset="0"/>
              </a:rPr>
              <a:t>     </a:t>
            </a:r>
            <a:r>
              <a:rPr lang="en-US" sz="1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Rockwell" panose="02060603020205020403" pitchFamily="18" charset="0"/>
              </a:rPr>
              <a:t>GEOGRAPHICAL SKILLS</a:t>
            </a:r>
            <a:endParaRPr lang="en-US" sz="1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Rockwell" panose="020606030202050204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7" t="27727" r="16270" b="6107"/>
          <a:stretch/>
        </p:blipFill>
        <p:spPr>
          <a:xfrm>
            <a:off x="5900545" y="90095"/>
            <a:ext cx="710320" cy="6922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9568C13-E0AF-4BE7-9BB9-AD5BAD62A2F4}"/>
              </a:ext>
            </a:extLst>
          </p:cNvPr>
          <p:cNvSpPr txBox="1"/>
          <p:nvPr/>
        </p:nvSpPr>
        <p:spPr>
          <a:xfrm>
            <a:off x="2783934" y="77738"/>
            <a:ext cx="3395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Rockwell" panose="02060603020205020403" pitchFamily="18" charset="0"/>
              </a:rPr>
              <a:t>MAP SKILLS</a:t>
            </a:r>
            <a:endParaRPr lang="en-GB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8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46542"/>
              </p:ext>
            </p:extLst>
          </p:nvPr>
        </p:nvGraphicFramePr>
        <p:xfrm>
          <a:off x="76358" y="726592"/>
          <a:ext cx="8991283" cy="6026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92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1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84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1. People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are unevenly </a:t>
                      </a:r>
                      <a:r>
                        <a:rPr lang="en-GB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distributed (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spread out) around the world. 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11. Migration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- the movement of people in and out of an area.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420"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2. Population </a:t>
                      </a:r>
                      <a:r>
                        <a:rPr lang="en-GB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density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is the number of people per square kilometre (km²).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Rockwell" panose="02060603020205020403" pitchFamily="18" charset="0"/>
                        </a:rPr>
                        <a:t>12.</a:t>
                      </a:r>
                      <a:r>
                        <a:rPr lang="en-GB" sz="1200" b="1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b="1" dirty="0" smtClean="0">
                          <a:latin typeface="Rockwell" panose="02060603020205020403" pitchFamily="18" charset="0"/>
                        </a:rPr>
                        <a:t>Immigration</a:t>
                      </a:r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is the movement of people into a country, where emigration is the movement out of a country.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4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3.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Population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density = total population ÷ total land area in km²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Rockwell" panose="02060603020205020403" pitchFamily="18" charset="0"/>
                        </a:rPr>
                        <a:t>13.</a:t>
                      </a:r>
                      <a:r>
                        <a:rPr lang="en-GB" sz="1200" b="1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b="1" dirty="0" smtClean="0">
                          <a:latin typeface="Rockwell" panose="02060603020205020403" pitchFamily="18" charset="0"/>
                        </a:rPr>
                        <a:t>Push </a:t>
                      </a:r>
                      <a:r>
                        <a:rPr lang="en-GB" sz="1200" b="1" dirty="0">
                          <a:latin typeface="Rockwell" panose="02060603020205020403" pitchFamily="18" charset="0"/>
                        </a:rPr>
                        <a:t>factors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are negative factors which make people want to move away from a place.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4.</a:t>
                      </a:r>
                      <a:r>
                        <a:rPr lang="en-GB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Births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- usually measured using the </a:t>
                      </a:r>
                      <a:r>
                        <a:rPr lang="en-GB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birth rate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(number of live births per 1,000 of the population per year).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Rockwell" panose="02060603020205020403" pitchFamily="18" charset="0"/>
                        </a:rPr>
                        <a:t>14. Pull </a:t>
                      </a:r>
                      <a:r>
                        <a:rPr lang="en-GB" sz="1200" b="1" dirty="0">
                          <a:latin typeface="Rockwell" panose="02060603020205020403" pitchFamily="18" charset="0"/>
                        </a:rPr>
                        <a:t>factors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are positive factors which make people want to move to a place.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902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5. Deaths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- usually measured using the </a:t>
                      </a:r>
                      <a:r>
                        <a:rPr lang="en-GB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death rate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(number of deaths per 1,000 of the population per year).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15. The </a:t>
                      </a:r>
                      <a:r>
                        <a:rPr lang="en-GB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demographic transition model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show population change over time – it tracks birth and death rates.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902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6. The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difference between the birth rate and the death rate of a country or place is called the </a:t>
                      </a:r>
                      <a:r>
                        <a:rPr lang="en-GB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natural increase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 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16. In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stage 2 and stage </a:t>
                      </a:r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3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the </a:t>
                      </a:r>
                      <a:r>
                        <a:rPr lang="en-GB" sz="1200" b="1" dirty="0">
                          <a:latin typeface="Rockwell" panose="02060603020205020403" pitchFamily="18" charset="0"/>
                        </a:rPr>
                        <a:t>total population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is growing fast because </a:t>
                      </a:r>
                      <a:r>
                        <a:rPr lang="en-GB" sz="1200" b="1" dirty="0">
                          <a:latin typeface="Rockwell" panose="02060603020205020403" pitchFamily="18" charset="0"/>
                        </a:rPr>
                        <a:t>birth rates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are higher than </a:t>
                      </a:r>
                      <a:r>
                        <a:rPr lang="en-GB" sz="1200" b="1" dirty="0">
                          <a:latin typeface="Rockwell" panose="02060603020205020403" pitchFamily="18" charset="0"/>
                        </a:rPr>
                        <a:t>death rates.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8420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7. Natural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Increase is calculated by subtracting the death rate from the birth rate.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17.</a:t>
                      </a:r>
                      <a:r>
                        <a:rPr lang="en-GB" sz="1200" b="0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In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stage 1 and stage 4 the total population remains about the same as birth rates and death rates are about equal.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29028"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8.</a:t>
                      </a:r>
                      <a:r>
                        <a:rPr lang="en-GB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Population </a:t>
                      </a:r>
                      <a:r>
                        <a:rPr lang="en-GB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structure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means the 'make up' or composition of a population – how it is divided up between males and females of different age groups.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18. A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few </a:t>
                      </a:r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countries, </a:t>
                      </a:r>
                      <a:r>
                        <a:rPr lang="en-GB" sz="1200" b="0" smtClean="0">
                          <a:latin typeface="Rockwell" panose="02060603020205020403" pitchFamily="18" charset="0"/>
                        </a:rPr>
                        <a:t>including</a:t>
                      </a:r>
                      <a:r>
                        <a:rPr lang="en-GB" sz="1200" b="0" baseline="0" smtClean="0">
                          <a:latin typeface="Rockwell" panose="02060603020205020403" pitchFamily="18" charset="0"/>
                        </a:rPr>
                        <a:t> Japan,</a:t>
                      </a:r>
                      <a:r>
                        <a:rPr lang="en-GB" sz="1200" b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have reached </a:t>
                      </a:r>
                      <a:r>
                        <a:rPr lang="en-GB" sz="1200" b="1" dirty="0">
                          <a:latin typeface="Rockwell" panose="02060603020205020403" pitchFamily="18" charset="0"/>
                        </a:rPr>
                        <a:t>stage 5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 where birth rates have fallen below death rates.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29028">
                <a:tc>
                  <a:txBody>
                    <a:bodyPr/>
                    <a:lstStyle/>
                    <a:p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9 Population 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structure is usually shown using a </a:t>
                      </a:r>
                      <a:r>
                        <a:rPr lang="en-GB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population pyramid</a:t>
                      </a:r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 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19. </a:t>
                      </a:r>
                      <a:r>
                        <a:rPr lang="en-GB" sz="1200" b="1" dirty="0" smtClean="0">
                          <a:latin typeface="Rockwell" panose="02060603020205020403" pitchFamily="18" charset="0"/>
                        </a:rPr>
                        <a:t>Developing </a:t>
                      </a:r>
                      <a:r>
                        <a:rPr lang="en-GB" sz="1200" b="1" dirty="0">
                          <a:latin typeface="Rockwell" panose="02060603020205020403" pitchFamily="18" charset="0"/>
                        </a:rPr>
                        <a:t>countries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tend to have a high number of young people, whilst many advanced countries have an ageing </a:t>
                      </a:r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population.</a:t>
                      </a:r>
                      <a:endParaRPr lang="en-GB" sz="12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794716"/>
                  </a:ext>
                </a:extLst>
              </a:tr>
              <a:tr h="51842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Rockwell" panose="02060603020205020403" pitchFamily="18" charset="0"/>
                        </a:rPr>
                        <a:t>10. The </a:t>
                      </a:r>
                      <a:r>
                        <a:rPr lang="en-GB" sz="1200" b="1" dirty="0">
                          <a:latin typeface="Rockwell" panose="02060603020205020403" pitchFamily="18" charset="0"/>
                        </a:rPr>
                        <a:t>fertility rate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 is the average number of babies born to each woman.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latin typeface="Rockwell" panose="02060603020205020403" pitchFamily="18" charset="0"/>
                        </a:rPr>
                        <a:t>20. Life </a:t>
                      </a:r>
                      <a:r>
                        <a:rPr lang="en-GB" sz="1200" b="1" dirty="0">
                          <a:latin typeface="Rockwell" panose="02060603020205020403" pitchFamily="18" charset="0"/>
                        </a:rPr>
                        <a:t>expectancy </a:t>
                      </a:r>
                      <a:r>
                        <a:rPr lang="en-GB" sz="1200" b="0" dirty="0">
                          <a:latin typeface="Rockwell" panose="02060603020205020403" pitchFamily="18" charset="0"/>
                        </a:rPr>
                        <a:t>is the average age a person can expect to live in a place or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045731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14957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KNOWLEDGE ORGANISER	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				</a:t>
            </a:r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</a:t>
            </a:r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YEAR 8 GEOGRAPHY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33D0665-2133-4275-A8AA-1F8AC10B6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9109" y="90483"/>
            <a:ext cx="572168" cy="5721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35E2864-74D1-4E6A-85E3-29CBDF887B99}"/>
              </a:ext>
            </a:extLst>
          </p:cNvPr>
          <p:cNvSpPr/>
          <p:nvPr/>
        </p:nvSpPr>
        <p:spPr>
          <a:xfrm>
            <a:off x="4150777" y="42128"/>
            <a:ext cx="190128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Population                   &amp; Migration</a:t>
            </a:r>
          </a:p>
        </p:txBody>
      </p:sp>
    </p:spTree>
    <p:extLst>
      <p:ext uri="{BB962C8B-B14F-4D97-AF65-F5344CB8AC3E}">
        <p14:creationId xmlns:p14="http://schemas.microsoft.com/office/powerpoint/2010/main" val="32214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6115" y="726590"/>
          <a:ext cx="8833540" cy="6066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1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91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8627"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settlement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is a place where people live.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situation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of a settlement is its position in relation to the surrounding human and physical features, 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627"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 settlement may be as small as a single house in a remote area or as a large as a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mega city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(a city with over 10 million residents).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Market town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- Watford was originally a market town, and although it still holds a regular market, it is now a thriving multifunctional centre.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627">
                <a:tc>
                  <a:txBody>
                    <a:bodyPr/>
                    <a:lstStyle/>
                    <a:p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A settlement may be </a:t>
                      </a:r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permanent</a:t>
                      </a:r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 or </a:t>
                      </a:r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temporary</a:t>
                      </a:r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. An example of a temporary settlement is a </a:t>
                      </a:r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refugee camp</a:t>
                      </a:r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. 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Resort -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Southport was a popular Victorian seaside resort, although it now has many functions and is a commuter settlement for Liverpool.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627"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 reason a settlement was developed or built can be thought of as its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function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 For example, the settlement of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Southampton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is a port.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If we group and classify a number of settlements according to their size and shape, the result is </a:t>
                      </a:r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settlement hierarchy</a:t>
                      </a:r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627"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 piece of land upon which a settlement is built is the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settlement site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 number and type of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services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that a settlement provides usually increases with settlement size.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Wet point sites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these have a good water supply. Many settlements grew around wet point sites, </a:t>
                      </a:r>
                      <a:r>
                        <a:rPr lang="en-GB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villages in the South Downs.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Geographers have put together models of land use to show how a 'typical' city is laid out. One of the most famous of these is the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Burgess model.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8627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Dry point sites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these are away from the risk of flooding, </a:t>
                      </a:r>
                      <a:r>
                        <a:rPr lang="en-GB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Ely in Cambridgeshire.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High-rise, high-density buildings being found near the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Central Business District (CBD)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, 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6032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Defensive sites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often found on higher ground so that in the past enemies could be seen from a distance, </a:t>
                      </a:r>
                      <a:r>
                        <a:rPr lang="en-GB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Corfe Castle, Dorset, or in the loop of a meander, </a:t>
                      </a:r>
                      <a:r>
                        <a:rPr lang="en-GB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Durham.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inner city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is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typically found next to the CBD and has mainly terraced houses in a grid like pattern. These were originally built to house factory workers who worked in the inner city factories. Many of these factories have now closed down.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Aspect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settlements are often found on the sunny side of a deep valley. This is common in settlements in the Alps.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Run down housing is often bought by investors and improved to sell to professionals who need access to the CBD. This is called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gentrification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794716"/>
                  </a:ext>
                </a:extLst>
              </a:tr>
              <a:tr h="308627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Shelter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from cold prevailing winds and rain.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Suburban houses are usually larger than inner city terraces and most have a garden. 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0457318"/>
                  </a:ext>
                </a:extLst>
              </a:tr>
              <a:tr h="308627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Gap towns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Lincoln is found in a gap between two areas of higher ground.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An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urban area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is a built-up area such as a town or city. A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rural area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is an area of countryside.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3275199"/>
                  </a:ext>
                </a:extLst>
              </a:tr>
              <a:tr h="308627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Resources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important for industry, </a:t>
                      </a:r>
                      <a:r>
                        <a:rPr lang="en-GB" sz="10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eg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villages such as Aberfan in the Welsh valleys is close to coal reserves.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Urbanisation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is an urban trend which means an increase in the proportion of people living in urban areas compared to rural areas.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2329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Bridging point</a:t>
                      </a:r>
                      <a:r>
                        <a:rPr lang="en-GB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 - settlements with 'ford' in their name often grew around a river e.g. Watford is found on the River Colne.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More people are choosing to live on the edge of urban areas - with many relocating to the countryside. This trend is called </a:t>
                      </a:r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counter-urbanisation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3832544"/>
                  </a:ext>
                </a:extLst>
              </a:tr>
              <a:tr h="427330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Trading centres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often settlements grow where natural route ways and rivers meet, which helps the development of roads, railways and canals.</a:t>
                      </a:r>
                      <a:endParaRPr lang="en-GB" sz="1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Rockwell" panose="02060603020205020403" pitchFamily="18" charset="0"/>
                        </a:rPr>
                        <a:t>In some cities the population is growing again as cities have become more attractive places to live and work – this urban trend is called </a:t>
                      </a:r>
                      <a:r>
                        <a:rPr lang="en-GB" sz="1000" b="1" dirty="0">
                          <a:latin typeface="Rockwell" panose="02060603020205020403" pitchFamily="18" charset="0"/>
                        </a:rPr>
                        <a:t>re-urbanisation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475887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14957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KNOWLEDGE ORGANISER	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				</a:t>
            </a:r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</a:t>
            </a:r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YEAR 8 GEOGRAPHY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A1E92C-BF4A-41DA-B4E4-FD7F3DE25512}"/>
              </a:ext>
            </a:extLst>
          </p:cNvPr>
          <p:cNvSpPr/>
          <p:nvPr/>
        </p:nvSpPr>
        <p:spPr>
          <a:xfrm>
            <a:off x="3419305" y="64670"/>
            <a:ext cx="28431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Settlements</a:t>
            </a:r>
            <a:endParaRPr 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AutoShape 4" descr="Image result for house symbol cartoon">
            <a:extLst>
              <a:ext uri="{FF2B5EF4-FFF2-40B4-BE49-F238E27FC236}">
                <a16:creationId xmlns:a16="http://schemas.microsoft.com/office/drawing/2014/main" xmlns="" id="{BBC534D0-7C52-406E-86B5-5D7881FCA7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14750" y="2595563"/>
            <a:ext cx="17145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7D08701-CE24-4393-9B57-478D74918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742" y="114957"/>
            <a:ext cx="540008" cy="52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7130" y="626247"/>
          <a:ext cx="8952935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15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313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9510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Deserts have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extreme temperatures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 During the day the temperature may reach 50°C, when at night it may fall to below 0°C.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Atacama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in Chile is the most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arid desert 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in the world.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403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Deserts have less than 250 mm of rainfall per year. The rain can be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unreliable.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Sahara 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is the largest desert, covering 9 million km</a:t>
                      </a:r>
                      <a:r>
                        <a:rPr lang="en-GB" sz="14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5617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Semi-arid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deserts (often on the fringes of the desert) have between 250-500 mm of rainfall per year.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Rockwell" panose="02060603020205020403" pitchFamily="18" charset="0"/>
                        </a:rPr>
                        <a:t>Desert animals </a:t>
                      </a:r>
                      <a:r>
                        <a:rPr lang="en-GB" sz="1400" dirty="0">
                          <a:latin typeface="Rockwell" panose="02060603020205020403" pitchFamily="18" charset="0"/>
                        </a:rPr>
                        <a:t>like camels are adapted to survive in hot deserts. For example, they have </a:t>
                      </a:r>
                      <a:r>
                        <a:rPr lang="en-GB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slit-like nostrils and two rows of eyelashes to help keep the sand out. They </a:t>
                      </a:r>
                      <a:r>
                        <a:rPr lang="en-GB" sz="1400" b="1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do not </a:t>
                      </a:r>
                      <a:r>
                        <a:rPr lang="en-GB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Rockwell" panose="02060603020205020403" pitchFamily="18" charset="0"/>
                        </a:rPr>
                        <a:t>store water in their humps!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510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Hyper-arid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deserts (often found in the middle of a large areas of desert) are extremely dry – they have under 100 mm of rainfall per year.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Rockwell" panose="02060603020205020403" pitchFamily="18" charset="0"/>
                        </a:rPr>
                        <a:t>Deserts landscapes are shaped by different </a:t>
                      </a:r>
                      <a:r>
                        <a:rPr lang="en-GB" sz="1400" b="1" dirty="0">
                          <a:latin typeface="Rockwell" panose="02060603020205020403" pitchFamily="18" charset="0"/>
                        </a:rPr>
                        <a:t>geomorphological processes</a:t>
                      </a:r>
                      <a:r>
                        <a:rPr lang="en-GB" sz="1400" dirty="0">
                          <a:latin typeface="Rockwell" panose="02060603020205020403" pitchFamily="18" charset="0"/>
                        </a:rPr>
                        <a:t>, including: weathering, erosion, transportation and deposition.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3403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 presence of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high pressure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creates cloud-free conditions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Rockwell" panose="02060603020205020403" pitchFamily="18" charset="0"/>
                        </a:rPr>
                        <a:t>Water erosion </a:t>
                      </a:r>
                      <a:r>
                        <a:rPr lang="en-GB" sz="1400" dirty="0">
                          <a:latin typeface="Rockwell" panose="02060603020205020403" pitchFamily="18" charset="0"/>
                        </a:rPr>
                        <a:t>has helped to form different desert landforms, including mesas, buttes and inselbergs.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9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Rockwell" panose="02060603020205020403" pitchFamily="18" charset="0"/>
                        </a:rPr>
                        <a:t>Hot deserts are mostly located at the</a:t>
                      </a:r>
                      <a:r>
                        <a:rPr lang="en-GB" sz="1400" b="1" dirty="0">
                          <a:latin typeface="Rockwell" panose="02060603020205020403" pitchFamily="18" charset="0"/>
                        </a:rPr>
                        <a:t> Tropic of Cancer &amp; Tropic of Capricorn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between 20° and 35° north and south of the Equator.</a:t>
                      </a:r>
                      <a:endParaRPr lang="en-GB" sz="1400" b="1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Rockwell" panose="02060603020205020403" pitchFamily="18" charset="0"/>
                        </a:rPr>
                        <a:t>Sand dunes </a:t>
                      </a:r>
                      <a:r>
                        <a:rPr lang="en-GB" sz="1400" dirty="0">
                          <a:latin typeface="Rockwell" panose="02060603020205020403" pitchFamily="18" charset="0"/>
                        </a:rPr>
                        <a:t>are transported by the wind by suspension, saltation and creep. Some dunes move up to 100 metres per year!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3403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Hot deserts have limited numbers of plants and animals that are able to survive.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Rockwell" panose="02060603020205020403" pitchFamily="18" charset="0"/>
                        </a:rPr>
                        <a:t>There are </a:t>
                      </a:r>
                      <a:r>
                        <a:rPr lang="en-GB" sz="1400" b="1" dirty="0">
                          <a:latin typeface="Rockwell" panose="02060603020205020403" pitchFamily="18" charset="0"/>
                        </a:rPr>
                        <a:t>different types of sand dune</a:t>
                      </a:r>
                      <a:r>
                        <a:rPr lang="en-GB" sz="1400" dirty="0">
                          <a:latin typeface="Rockwell" panose="02060603020205020403" pitchFamily="18" charset="0"/>
                        </a:rPr>
                        <a:t>, including barchans, and star dunes.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695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Plants with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adaptations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which allow them to live in hot and dry conditions are called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xerophytic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Adaptations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allow plants to survive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yardang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is a ridge and furrow landscape.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Wind abrasion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concentrates on weak rock; leaving harder material upstanding.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58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Some plants are</a:t>
                      </a:r>
                      <a:r>
                        <a:rPr lang="en-GB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succulents 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and store the water in leaves, stems or roots. One example is the </a:t>
                      </a: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cactus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</a:t>
                      </a:r>
                      <a:endParaRPr lang="en-GB" sz="1400" dirty="0">
                        <a:latin typeface="Rockwell" panose="02060603020205020403" pitchFamily="18" charset="0"/>
                      </a:endParaRPr>
                    </a:p>
                    <a:p>
                      <a:endParaRPr lang="en-GB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Rockwell" panose="02060603020205020403" pitchFamily="18" charset="0"/>
                        </a:rPr>
                        <a:t>Deserts are not deserted – millions of people live in in modern desert cities such as Las Vegas or Dubai. Some, like the Bedouin, are traditionally nomadic.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045731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14957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KNOWLEDGE ORGANISER	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				</a:t>
            </a:r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</a:t>
            </a:r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YEAR 8 GEOGRAPHY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A1E92C-BF4A-41DA-B4E4-FD7F3DE25512}"/>
              </a:ext>
            </a:extLst>
          </p:cNvPr>
          <p:cNvSpPr/>
          <p:nvPr/>
        </p:nvSpPr>
        <p:spPr>
          <a:xfrm>
            <a:off x="3419305" y="64670"/>
            <a:ext cx="28431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Hot Deserts</a:t>
            </a:r>
            <a:endParaRPr 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AutoShape 4" descr="Image result for house symbol cartoon">
            <a:extLst>
              <a:ext uri="{FF2B5EF4-FFF2-40B4-BE49-F238E27FC236}">
                <a16:creationId xmlns:a16="http://schemas.microsoft.com/office/drawing/2014/main" xmlns="" id="{BBC534D0-7C52-406E-86B5-5D7881FCA7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14750" y="2595563"/>
            <a:ext cx="17145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DFFBD09-6B20-4A4F-8BF7-EFD63E1FAC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19305" y="74793"/>
            <a:ext cx="295445" cy="43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091067"/>
              </p:ext>
            </p:extLst>
          </p:nvPr>
        </p:nvGraphicFramePr>
        <p:xfrm>
          <a:off x="108206" y="692764"/>
          <a:ext cx="8798437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9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8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3141">
                <a:tc>
                  <a:txBody>
                    <a:bodyPr/>
                    <a:lstStyle/>
                    <a:p>
                      <a:pPr algn="l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Ice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covers about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10 per cent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of the Earth's surface. This ice is in the form of glaciers, ice caps and ice sheets. Most ice is found in Antarctica.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Ice moves downhill due to the force of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gravity.</a:t>
                      </a:r>
                      <a:endParaRPr lang="en-GB" sz="900" b="1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349"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>
                          <a:latin typeface="Rockwell" panose="02060603020205020403" pitchFamily="18" charset="0"/>
                        </a:rPr>
                        <a:t>Most ice is found at extreme </a:t>
                      </a:r>
                      <a:r>
                        <a:rPr lang="en-GB" sz="900" b="1" dirty="0">
                          <a:latin typeface="Rockwell" panose="02060603020205020403" pitchFamily="18" charset="0"/>
                        </a:rPr>
                        <a:t>latitudes </a:t>
                      </a:r>
                      <a:r>
                        <a:rPr lang="en-GB" sz="900" b="0" dirty="0">
                          <a:latin typeface="Rockwell" panose="02060603020205020403" pitchFamily="18" charset="0"/>
                        </a:rPr>
                        <a:t>(closer to the Poles). In the northern hemisphere most ice is found within the </a:t>
                      </a:r>
                      <a:r>
                        <a:rPr lang="en-GB" sz="900" b="1" dirty="0">
                          <a:latin typeface="Rockwell" panose="02060603020205020403" pitchFamily="18" charset="0"/>
                        </a:rPr>
                        <a:t>Arctic </a:t>
                      </a:r>
                      <a:r>
                        <a:rPr lang="en-GB" sz="900" b="1">
                          <a:latin typeface="Rockwell" panose="02060603020205020403" pitchFamily="18" charset="0"/>
                        </a:rPr>
                        <a:t>circle </a:t>
                      </a:r>
                      <a:r>
                        <a:rPr lang="en-GB" sz="900" b="0">
                          <a:latin typeface="Rockwell" panose="02060603020205020403" pitchFamily="18" charset="0"/>
                        </a:rPr>
                        <a:t>(about 66.5 </a:t>
                      </a:r>
                      <a:r>
                        <a:rPr lang="en-GB" sz="900" b="0" dirty="0">
                          <a:latin typeface="Rockwell" panose="02060603020205020403" pitchFamily="18" charset="0"/>
                        </a:rPr>
                        <a:t>degrees north of the Equator)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Near the end, or snout, of the glacier ice may melt. This is the </a:t>
                      </a:r>
                      <a:r>
                        <a:rPr lang="en-GB" sz="9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zone of ablation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and is more likely to occur in warm summer months.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349"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About 20,000 years ago, ice covered much of the continent of Europe, including most of the United Kingdom. 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Plucking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melted water at the base and sides of the glacier freeze onto the surrounding rock. As the glacier moves, the rock which is embedded in the ice is pulled away.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349"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glacier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is a large mass of ice often shaped like a river that flows very slowly, under the force of gravity.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Abrasion -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the bits of rock which are embedded in the ice from plucking and </a:t>
                      </a:r>
                      <a:r>
                        <a:rPr lang="en-GB" sz="90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freeze-thaw weathering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scrape and grind against the rock at the base and sides of the glacier, wearing it away.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349"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Glaciers grow and shrink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with seasonal changes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in temperature.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Corries or Cirques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are arm-chair-shaped hollows with a steep back wall. They occur in highland areas. They are also known as corries or cwms.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141"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Ice spreads out during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glacial periods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and gets smaller during warm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inter-</a:t>
                      </a:r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glacials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 </a:t>
                      </a:r>
                      <a:endParaRPr lang="en-GB" sz="900" b="1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Arêtes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are a jagged ridge, which is formed when two cirques lie side by side.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141"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Today, ice is found in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highland areas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such as the Alps, and in the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far north and south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, e.g. the Arctic and Antarctic.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pyramidal peak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is formed when three or more cirques are formed back to back. 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31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An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ice sheet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is a thick layer of ice that covers more than 50,000 </a:t>
                      </a:r>
                      <a:r>
                        <a:rPr lang="en-GB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sq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km. It completely covers the landscape including mountains and valleys.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As glaciers move downhill they change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V-shaped valleys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into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U-shaped valleys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or </a:t>
                      </a:r>
                      <a:r>
                        <a:rPr lang="en-GB" sz="9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glacial troughs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 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3141"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 glacier is a </a:t>
                      </a:r>
                      <a:r>
                        <a:rPr lang="en-GB" sz="9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system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There is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9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zone of accumulation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where snow is added. This is normally at the start of a glacier in a highland area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When ice starts to melt or retreat it leaves behind the rocks and sediment it has been carrying. This is called </a:t>
                      </a:r>
                      <a:r>
                        <a:rPr lang="en-GB" sz="900" b="1" i="0" u="sng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moraine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0457318"/>
                  </a:ext>
                </a:extLst>
              </a:tr>
              <a:tr h="364349">
                <a:tc>
                  <a:txBody>
                    <a:bodyPr/>
                    <a:lstStyle/>
                    <a:p>
                      <a:pPr algn="l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As more and more snow falls, it is compacted so the bottom layers become 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ice.</a:t>
                      </a:r>
                      <a:endParaRPr lang="en-GB" sz="900" b="1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Erratics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 - these are large boulders dumped by the melting ice. They may appear to be out of place because they have been transported from a different area.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1964927"/>
                  </a:ext>
                </a:extLst>
              </a:tr>
              <a:tr h="465557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Antarctica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remains the last pristine wilderness in the world. Locations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include the</a:t>
                      </a:r>
                      <a:r>
                        <a:rPr lang="en-GB" sz="900" dirty="0" smtClean="0">
                          <a:latin typeface="Rockwell" panose="02060603020205020403" pitchFamily="18" charset="0"/>
                        </a:rPr>
                        <a:t> South pole,</a:t>
                      </a:r>
                      <a:r>
                        <a:rPr lang="en-GB" sz="900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900" dirty="0" smtClean="0">
                          <a:latin typeface="Rockwell" panose="02060603020205020403" pitchFamily="18" charset="0"/>
                        </a:rPr>
                        <a:t>Transantarctic ridge,</a:t>
                      </a:r>
                      <a:r>
                        <a:rPr lang="en-GB" sz="900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900" dirty="0" smtClean="0">
                          <a:latin typeface="Rockwell" panose="02060603020205020403" pitchFamily="18" charset="0"/>
                        </a:rPr>
                        <a:t>Ross ice shelf</a:t>
                      </a:r>
                    </a:p>
                    <a:p>
                      <a:pPr algn="l"/>
                      <a:r>
                        <a:rPr lang="en-GB" sz="900" dirty="0" smtClean="0">
                          <a:latin typeface="Rockwell" panose="02060603020205020403" pitchFamily="18" charset="0"/>
                        </a:rPr>
                        <a:t>McMurdo sound (bay),</a:t>
                      </a:r>
                      <a:r>
                        <a:rPr lang="en-GB" sz="900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900" dirty="0" smtClean="0">
                          <a:latin typeface="Rockwell" panose="02060603020205020403" pitchFamily="18" charset="0"/>
                        </a:rPr>
                        <a:t>Waddell sea,</a:t>
                      </a:r>
                      <a:r>
                        <a:rPr lang="en-GB" sz="900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900" dirty="0" smtClean="0">
                          <a:latin typeface="Rockwell" panose="02060603020205020403" pitchFamily="18" charset="0"/>
                        </a:rPr>
                        <a:t>Amundsen sea,</a:t>
                      </a:r>
                      <a:r>
                        <a:rPr lang="en-GB" sz="900" baseline="0" dirty="0" smtClean="0">
                          <a:latin typeface="Rockwell" panose="02060603020205020403" pitchFamily="18" charset="0"/>
                        </a:rPr>
                        <a:t> and the </a:t>
                      </a:r>
                      <a:r>
                        <a:rPr lang="en-GB" sz="900" dirty="0" smtClean="0">
                          <a:latin typeface="Rockwell" panose="02060603020205020403" pitchFamily="18" charset="0"/>
                        </a:rPr>
                        <a:t>Antarctic peninsular (nearest to the tip of S. America)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latin typeface="Rockwell" panose="02060603020205020403" pitchFamily="18" charset="0"/>
                        </a:rPr>
                        <a:t>Altitude </a:t>
                      </a:r>
                      <a:r>
                        <a:rPr lang="en-GB" sz="900" baseline="0" dirty="0" smtClean="0">
                          <a:latin typeface="Rockwell" panose="02060603020205020403" pitchFamily="18" charset="0"/>
                        </a:rPr>
                        <a:t>- </a:t>
                      </a:r>
                      <a:r>
                        <a:rPr lang="en-GB" sz="900" dirty="0" smtClean="0">
                          <a:latin typeface="Rockwell" panose="02060603020205020403" pitchFamily="18" charset="0"/>
                        </a:rPr>
                        <a:t>For every 150 metres the temperature falls by one degree </a:t>
                      </a:r>
                      <a:r>
                        <a:rPr lang="en-GB" sz="900" dirty="0" err="1" smtClean="0">
                          <a:latin typeface="Rockwell" panose="02060603020205020403" pitchFamily="18" charset="0"/>
                        </a:rPr>
                        <a:t>celsius</a:t>
                      </a:r>
                      <a:r>
                        <a:rPr lang="en-GB" sz="900" dirty="0" smtClean="0">
                          <a:latin typeface="Rockwell" panose="02060603020205020403" pitchFamily="18" charset="0"/>
                        </a:rPr>
                        <a:t>.</a:t>
                      </a:r>
                    </a:p>
                    <a:p>
                      <a:pPr algn="l"/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161933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en-GB" sz="900" b="1" baseline="0" dirty="0" smtClean="0">
                          <a:latin typeface="Rockwell" panose="02060603020205020403" pitchFamily="18" charset="0"/>
                        </a:rPr>
                        <a:t> Halley research station </a:t>
                      </a:r>
                      <a:r>
                        <a:rPr lang="en-GB" sz="900" b="0" baseline="0" dirty="0" smtClean="0">
                          <a:latin typeface="Rockwell" panose="02060603020205020403" pitchFamily="18" charset="0"/>
                        </a:rPr>
                        <a:t>is the UK science station based in Antarctica. It consists of pods which can be moved over the ice to different locations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In 1839, Explorer </a:t>
                      </a:r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Sir James Clark Ross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Rockwell" panose="02060603020205020403" pitchFamily="18" charset="0"/>
                        </a:rPr>
                        <a:t> became the first person to recognise that Antarctica was a continent.  </a:t>
                      </a:r>
                    </a:p>
                    <a:p>
                      <a:pPr algn="l"/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161933"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latin typeface="Rockwell" panose="02060603020205020403" pitchFamily="18" charset="0"/>
                        </a:rPr>
                        <a:t>The snow petrel,</a:t>
                      </a:r>
                      <a:r>
                        <a:rPr lang="en-GB" sz="900" b="0" baseline="0" dirty="0" smtClean="0">
                          <a:latin typeface="Rockwell" panose="02060603020205020403" pitchFamily="18" charset="0"/>
                        </a:rPr>
                        <a:t> Orca,  </a:t>
                      </a:r>
                      <a:r>
                        <a:rPr lang="en-GB" sz="900" b="0" baseline="0" dirty="0" err="1" smtClean="0">
                          <a:latin typeface="Rockwell" panose="02060603020205020403" pitchFamily="18" charset="0"/>
                        </a:rPr>
                        <a:t>Adelie</a:t>
                      </a:r>
                      <a:r>
                        <a:rPr lang="en-GB" sz="900" b="0" baseline="0" dirty="0" smtClean="0">
                          <a:latin typeface="Rockwell" panose="02060603020205020403" pitchFamily="18" charset="0"/>
                        </a:rPr>
                        <a:t> penguin and </a:t>
                      </a:r>
                      <a:r>
                        <a:rPr lang="en-GB" sz="900" b="0" baseline="0" dirty="0" err="1" smtClean="0">
                          <a:latin typeface="Rockwell" panose="02060603020205020403" pitchFamily="18" charset="0"/>
                        </a:rPr>
                        <a:t>Weddel</a:t>
                      </a:r>
                      <a:r>
                        <a:rPr lang="en-GB" sz="900" b="0" baseline="0" dirty="0" smtClean="0">
                          <a:latin typeface="Rockwell" panose="02060603020205020403" pitchFamily="18" charset="0"/>
                        </a:rPr>
                        <a:t> seals are examples of </a:t>
                      </a:r>
                      <a:r>
                        <a:rPr lang="en-GB" sz="900" b="1" baseline="0" dirty="0" smtClean="0">
                          <a:latin typeface="Rockwell" panose="02060603020205020403" pitchFamily="18" charset="0"/>
                        </a:rPr>
                        <a:t>animal species</a:t>
                      </a:r>
                      <a:r>
                        <a:rPr lang="en-GB" sz="900" b="0" baseline="0" dirty="0" smtClean="0">
                          <a:latin typeface="Rockwell" panose="02060603020205020403" pitchFamily="18" charset="0"/>
                        </a:rPr>
                        <a:t> which can be found in Antarctica </a:t>
                      </a:r>
                      <a:endParaRPr lang="en-GB" sz="900" b="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 smtClean="0">
                          <a:latin typeface="Rockwell" panose="02060603020205020403" pitchFamily="18" charset="0"/>
                        </a:rPr>
                        <a:t>Today, there are 30,000 </a:t>
                      </a:r>
                      <a:r>
                        <a:rPr lang="en-GB" sz="900" b="1" dirty="0" smtClean="0">
                          <a:latin typeface="Rockwell" panose="02060603020205020403" pitchFamily="18" charset="0"/>
                        </a:rPr>
                        <a:t>Evenki people </a:t>
                      </a:r>
                      <a:r>
                        <a:rPr lang="en-GB" sz="900" b="0" dirty="0" smtClean="0">
                          <a:latin typeface="Rockwell" panose="02060603020205020403" pitchFamily="18" charset="0"/>
                        </a:rPr>
                        <a:t>living in Siberia.</a:t>
                      </a:r>
                      <a:r>
                        <a:rPr lang="en-GB" sz="900" b="0" baseline="0" dirty="0" smtClean="0"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900" b="0" dirty="0" smtClean="0">
                          <a:latin typeface="Rockwell" panose="02060603020205020403" pitchFamily="18" charset="0"/>
                        </a:rPr>
                        <a:t>Some Evenki people live a ‘traditional’ nomadic way of life</a:t>
                      </a:r>
                      <a:r>
                        <a:rPr lang="en-GB" sz="900" b="0" baseline="0" dirty="0" smtClean="0">
                          <a:latin typeface="Rockwell" panose="02060603020205020403" pitchFamily="18" charset="0"/>
                        </a:rPr>
                        <a:t>, which is very much dependent on the reindeer for food, clothing and materials to build their </a:t>
                      </a:r>
                      <a:r>
                        <a:rPr lang="en-GB" sz="900" b="0" baseline="0" dirty="0" err="1" smtClean="0">
                          <a:latin typeface="Rockwell" panose="02060603020205020403" pitchFamily="18" charset="0"/>
                        </a:rPr>
                        <a:t>chumm</a:t>
                      </a:r>
                      <a:r>
                        <a:rPr lang="en-GB" sz="900" b="0" baseline="0" dirty="0" smtClean="0">
                          <a:latin typeface="Rockwell" panose="02060603020205020403" pitchFamily="18" charset="0"/>
                        </a:rPr>
                        <a:t> (tents)</a:t>
                      </a:r>
                      <a:endParaRPr lang="en-GB" sz="900" b="0" dirty="0" smtClean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9832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KNOWLEDGE ORGANISER	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				</a:t>
            </a:r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</a:t>
            </a:r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YEAR 8 GEOGRAPHY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A1E92C-BF4A-41DA-B4E4-FD7F3DE25512}"/>
              </a:ext>
            </a:extLst>
          </p:cNvPr>
          <p:cNvSpPr/>
          <p:nvPr/>
        </p:nvSpPr>
        <p:spPr>
          <a:xfrm>
            <a:off x="2628900" y="12739"/>
            <a:ext cx="440054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COLD ENVIRONMENTS</a:t>
            </a:r>
            <a:endParaRPr 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AutoShape 4" descr="Image result for house symbol cartoon">
            <a:extLst>
              <a:ext uri="{FF2B5EF4-FFF2-40B4-BE49-F238E27FC236}">
                <a16:creationId xmlns:a16="http://schemas.microsoft.com/office/drawing/2014/main" xmlns="" id="{BBC534D0-7C52-406E-86B5-5D7881FCA7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14750" y="2595563"/>
            <a:ext cx="17145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3371" y="711661"/>
          <a:ext cx="8897257" cy="6031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7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9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89909">
                  <a:extLst>
                    <a:ext uri="{9D8B030D-6E8A-4147-A177-3AD203B41FA5}">
                      <a16:colId xmlns:a16="http://schemas.microsoft.com/office/drawing/2014/main" xmlns="" val="3316220470"/>
                    </a:ext>
                  </a:extLst>
                </a:gridCol>
              </a:tblGrid>
              <a:tr h="28198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Rockwell" panose="02060603020205020403" pitchFamily="18" charset="0"/>
                        </a:rPr>
                        <a:t>Environmental Regions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Rockwell" panose="02060603020205020403" pitchFamily="18" charset="0"/>
                        </a:rPr>
                        <a:t>Physical Characteristics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Rockwell" panose="02060603020205020403" pitchFamily="18" charset="0"/>
                        </a:rPr>
                        <a:t>Human Characteristics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3296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latin typeface="Rockwell" panose="02060603020205020403" pitchFamily="18" charset="0"/>
                        </a:rPr>
                        <a:t>Tundra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is found in the far north of Russia – trees cannot grow because it is too cold and the soil is frozen (permafrost)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Russia is the largest country in the world – it covers 17 million km</a:t>
                      </a:r>
                      <a:r>
                        <a:rPr lang="en-GB" sz="1100" baseline="30000" dirty="0">
                          <a:latin typeface="Rockwell" panose="02060603020205020403" pitchFamily="18" charset="0"/>
                        </a:rPr>
                        <a:t>2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Russia has the 8</a:t>
                      </a:r>
                      <a:r>
                        <a:rPr lang="en-GB" sz="1100" baseline="30000" dirty="0">
                          <a:latin typeface="Rockwell" panose="02060603020205020403" pitchFamily="18" charset="0"/>
                        </a:rPr>
                        <a:t>th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largest economy in the world. The potential value of Russia’s natural resources is estimated to be $30 trillion.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0971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latin typeface="Rockwell" panose="02060603020205020403" pitchFamily="18" charset="0"/>
                        </a:rPr>
                        <a:t>Taiga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is coniferous forest. It covers 60% of Russia.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Russia’s main river is 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Volga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, and the highest mountain is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Mount Elbrus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(5,642 m) in the Caucasus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The population of Russia has declined from 149 million in 1991 to 142 million today.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0971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latin typeface="Rockwell" panose="02060603020205020403" pitchFamily="18" charset="0"/>
                        </a:rPr>
                        <a:t>Steppe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is a region of grassland that is dry, but fertile, and good for agriculture.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Russia has many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natural resources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including natural gas, oil, timber and gold.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Russia has 15 cities with a population of one million or more. The capital city is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Moscow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which has a population of 11million people.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0971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North China Plain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is a large lowland area in eastern China which covers an area of 409,500 km.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China is the 3</a:t>
                      </a:r>
                      <a:r>
                        <a:rPr lang="en-GB" sz="1100" baseline="30000" dirty="0">
                          <a:latin typeface="Rockwell" panose="02060603020205020403" pitchFamily="18" charset="0"/>
                        </a:rPr>
                        <a:t>rd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largest country in the world.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China has the largest population of any country in the world, with approximately 1.3 billion people.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0971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latin typeface="Rockwell" panose="02060603020205020403" pitchFamily="18" charset="0"/>
                        </a:rPr>
                        <a:t>The North China Plain is a major agricultural area where wheat, cotton, tea and tobacco are grown.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The longest river in China is 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Yangtze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– it is over 6,000 km long, making it the 3</a:t>
                      </a:r>
                      <a:r>
                        <a:rPr lang="en-GB" sz="1100" baseline="30000" dirty="0">
                          <a:latin typeface="Rockwell" panose="02060603020205020403" pitchFamily="18" charset="0"/>
                        </a:rPr>
                        <a:t>rd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longest river in the world.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The largest city in China is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Chongqing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(28 million people). Shanghai has 23 million people.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3296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latin typeface="Rockwell" panose="02060603020205020403" pitchFamily="18" charset="0"/>
                        </a:rPr>
                        <a:t>The Tibetan plateau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is a huge area of alpine tundra in south-west China. It is 4,500 metres above sea level and covers 2.5 million km</a:t>
                      </a:r>
                      <a:r>
                        <a:rPr lang="en-GB" sz="1100" baseline="30000" dirty="0">
                          <a:latin typeface="Rockwell" panose="02060603020205020403" pitchFamily="18" charset="0"/>
                        </a:rPr>
                        <a:t>2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Rockwell" panose="02060603020205020403" pitchFamily="18" charset="0"/>
                        </a:rPr>
                        <a:t>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Middle East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is an area of mainly West Asian countries located in Africa, Europe and Central Asia.</a:t>
                      </a:r>
                    </a:p>
                    <a:p>
                      <a:pPr algn="l"/>
                      <a:endParaRPr lang="en-GB" sz="11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The Middle East has a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population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of approximately 350 million people.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83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Rockwell" panose="02060603020205020403" pitchFamily="18" charset="0"/>
                        </a:rPr>
                        <a:t>Most of 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Middle East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is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hot desert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, including 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Arabian desert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, which covers 2.3 million km</a:t>
                      </a:r>
                      <a:r>
                        <a:rPr lang="en-GB" sz="1100" baseline="30000" dirty="0">
                          <a:latin typeface="Rockwell" panose="02060603020205020403" pitchFamily="18" charset="0"/>
                        </a:rPr>
                        <a:t>2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These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countries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include Qatar, Bahrain, the United Arab Emirates, Kuwait, Saudi Arabia and Oman.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largest cities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in the Middle East are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Istanbul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in Turkey (14 million),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Cairo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in Egypt (9 million), and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Tehran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in Iran (8 million).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55621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Rockwell" panose="02060603020205020403" pitchFamily="18" charset="0"/>
                        </a:rPr>
                        <a:t>The </a:t>
                      </a:r>
                      <a:r>
                        <a:rPr lang="en-GB" sz="1100" b="1" dirty="0" err="1">
                          <a:latin typeface="Rockwell" panose="02060603020205020403" pitchFamily="18" charset="0"/>
                        </a:rPr>
                        <a:t>Rub’al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 Khali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or ‘Empty Quarter’ which 650,000 km</a:t>
                      </a:r>
                      <a:r>
                        <a:rPr lang="en-GB" sz="1100" baseline="30000" dirty="0">
                          <a:latin typeface="Rockwell" panose="02060603020205020403" pitchFamily="18" charset="0"/>
                        </a:rPr>
                        <a:t>2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, is the largest, with 250 metre high sand dunes. Rainfall here is less than 30mm a year.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Rockwell" panose="02060603020205020403" pitchFamily="18" charset="0"/>
                        </a:rPr>
                        <a:t>The three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largest rivers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in the Middle East are 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Nile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in Egypt; 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Euphrates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 that flows through Turkey, Syria and Iraq; and the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Tigris 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which flows through Turkey. </a:t>
                      </a:r>
                    </a:p>
                    <a:p>
                      <a:pPr algn="l"/>
                      <a:endParaRPr lang="en-GB" sz="11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Rockwell" panose="02060603020205020403" pitchFamily="18" charset="0"/>
                        </a:rPr>
                        <a:t>60% of the population of the Middle East are </a:t>
                      </a:r>
                      <a:r>
                        <a:rPr lang="en-GB" sz="1100" b="1" dirty="0">
                          <a:latin typeface="Rockwell" panose="02060603020205020403" pitchFamily="18" charset="0"/>
                        </a:rPr>
                        <a:t>Arabs</a:t>
                      </a:r>
                      <a:r>
                        <a:rPr lang="en-GB" sz="1100" dirty="0">
                          <a:latin typeface="Rockwell" panose="02060603020205020403" pitchFamily="18" charset="0"/>
                        </a:rPr>
                        <a:t>. Other important ethnic groups are Persians, Turks, Kurds &amp; Jews.</a:t>
                      </a:r>
                    </a:p>
                    <a:p>
                      <a:pPr algn="l"/>
                      <a:endParaRPr lang="en-GB" sz="11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045731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14957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KNOWLEDGE ORGANISER	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				</a:t>
            </a:r>
            <a:r>
              <a:rPr lang="en-US" sz="1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</a:t>
            </a:r>
            <a:r>
              <a:rPr lang="en-US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YEAR 8 GEOGRAPHY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A1E92C-BF4A-41DA-B4E4-FD7F3DE25512}"/>
              </a:ext>
            </a:extLst>
          </p:cNvPr>
          <p:cNvSpPr/>
          <p:nvPr/>
        </p:nvSpPr>
        <p:spPr>
          <a:xfrm>
            <a:off x="0" y="-8154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ASIA</a:t>
            </a:r>
            <a:endParaRPr lang="en-US" sz="4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AutoShape 4" descr="Image result for house symbol cartoon">
            <a:extLst>
              <a:ext uri="{FF2B5EF4-FFF2-40B4-BE49-F238E27FC236}">
                <a16:creationId xmlns:a16="http://schemas.microsoft.com/office/drawing/2014/main" xmlns="" id="{BBC534D0-7C52-406E-86B5-5D7881FCA7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14750" y="2595563"/>
            <a:ext cx="17145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F8F90C3-E085-459E-82FC-2EFE7BBC0C0C}" vid="{F74B6D75-BF86-4DDC-ABAC-443FD0277C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355</TotalTime>
  <Words>3183</Words>
  <Application>Microsoft Office PowerPoint</Application>
  <PresentationFormat>On-screen Show (4:3)</PresentationFormat>
  <Paragraphs>185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Edward VI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Yeoman</dc:creator>
  <cp:lastModifiedBy>James Yeoman</cp:lastModifiedBy>
  <cp:revision>34</cp:revision>
  <cp:lastPrinted>2018-10-31T11:19:35Z</cp:lastPrinted>
  <dcterms:created xsi:type="dcterms:W3CDTF">2018-07-10T11:55:24Z</dcterms:created>
  <dcterms:modified xsi:type="dcterms:W3CDTF">2019-05-03T07:33:15Z</dcterms:modified>
</cp:coreProperties>
</file>