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1" r:id="rId2"/>
    <p:sldId id="262" r:id="rId3"/>
    <p:sldId id="268" r:id="rId4"/>
    <p:sldId id="263" r:id="rId5"/>
    <p:sldId id="264" r:id="rId6"/>
    <p:sldId id="265" r:id="rId7"/>
    <p:sldId id="266"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0" d="100"/>
          <a:sy n="60" d="100"/>
        </p:scale>
        <p:origin x="-161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C11AF3-5769-4230-828D-6576AF3C34D0}" type="datetimeFigureOut">
              <a:rPr lang="en-GB" smtClean="0"/>
              <a:t>25/09/17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0EBE0A-C803-4D27-9BE7-B75B29311924}" type="slidenum">
              <a:rPr lang="en-GB" smtClean="0"/>
              <a:t>‹#›</a:t>
            </a:fld>
            <a:endParaRPr lang="en-GB"/>
          </a:p>
        </p:txBody>
      </p:sp>
    </p:spTree>
    <p:extLst>
      <p:ext uri="{BB962C8B-B14F-4D97-AF65-F5344CB8AC3E}">
        <p14:creationId xmlns:p14="http://schemas.microsoft.com/office/powerpoint/2010/main" val="3963364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is no doubt that students in Year 9 need</a:t>
            </a:r>
            <a:r>
              <a:rPr lang="en-GB" baseline="0" dirty="0" smtClean="0"/>
              <a:t> to be developing independent study skills. This will help them springboard onto their GCSE courses next year. One of the key requirements for independent study is the ability to read fluently; not just deciphering or decoding words but also understanding the meaning of the text or being able to scan an article in order to pick out relevant information to answer questions.</a:t>
            </a:r>
            <a:endParaRPr lang="en-GB" dirty="0"/>
          </a:p>
        </p:txBody>
      </p:sp>
      <p:sp>
        <p:nvSpPr>
          <p:cNvPr id="4" name="Slide Number Placeholder 3"/>
          <p:cNvSpPr>
            <a:spLocks noGrp="1"/>
          </p:cNvSpPr>
          <p:nvPr>
            <p:ph type="sldNum" sz="quarter" idx="10"/>
          </p:nvPr>
        </p:nvSpPr>
        <p:spPr/>
        <p:txBody>
          <a:bodyPr/>
          <a:lstStyle/>
          <a:p>
            <a:fld id="{7EFFE159-D47C-4294-8C37-0B600A2A66DE}" type="slidenum">
              <a:rPr lang="en-GB" smtClean="0"/>
              <a:t>1</a:t>
            </a:fld>
            <a:endParaRPr lang="en-GB"/>
          </a:p>
        </p:txBody>
      </p:sp>
    </p:spTree>
    <p:extLst>
      <p:ext uri="{BB962C8B-B14F-4D97-AF65-F5344CB8AC3E}">
        <p14:creationId xmlns:p14="http://schemas.microsoft.com/office/powerpoint/2010/main" val="24819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6BD4E27-8125-BF4C-A462-B3A962BD2F5E}" type="datetimeFigureOut">
              <a:rPr lang="en-US" smtClean="0"/>
              <a:t>25/09/17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3504701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6BD4E27-8125-BF4C-A462-B3A962BD2F5E}" type="datetimeFigureOut">
              <a:rPr lang="en-US" smtClean="0"/>
              <a:t>25/09/17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905722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6BD4E27-8125-BF4C-A462-B3A962BD2F5E}" type="datetimeFigureOut">
              <a:rPr lang="en-US" smtClean="0"/>
              <a:t>25/09/17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1068013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651" y="1515837"/>
            <a:ext cx="8215149" cy="1143000"/>
          </a:xfrm>
        </p:spPr>
        <p:txBody>
          <a:bodyPr/>
          <a:lstStyle/>
          <a:p>
            <a:r>
              <a:rPr lang="en-GB" dirty="0" smtClean="0"/>
              <a:t>Click to edit Master title style</a:t>
            </a:r>
            <a:endParaRPr lang="en-US" dirty="0"/>
          </a:p>
        </p:txBody>
      </p:sp>
      <p:sp>
        <p:nvSpPr>
          <p:cNvPr id="3" name="Content Placeholder 2"/>
          <p:cNvSpPr>
            <a:spLocks noGrp="1"/>
          </p:cNvSpPr>
          <p:nvPr>
            <p:ph idx="1"/>
          </p:nvPr>
        </p:nvSpPr>
        <p:spPr>
          <a:xfrm>
            <a:off x="471652" y="2658837"/>
            <a:ext cx="8229600" cy="3467326"/>
          </a:xfrm>
          <a:prstGeom prst="rect">
            <a:avLst/>
          </a:prstGeo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p>
            <a:fld id="{C6BD4E27-8125-BF4C-A462-B3A962BD2F5E}" type="datetimeFigureOut">
              <a:rPr lang="en-US" smtClean="0"/>
              <a:t>25/09/17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1280315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6BD4E27-8125-BF4C-A462-B3A962BD2F5E}" type="datetimeFigureOut">
              <a:rPr lang="en-US" smtClean="0"/>
              <a:t>25/09/17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2449405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6BD4E27-8125-BF4C-A462-B3A962BD2F5E}" type="datetimeFigureOut">
              <a:rPr lang="en-US" smtClean="0"/>
              <a:t>25/09/17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1953692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6BD4E27-8125-BF4C-A462-B3A962BD2F5E}" type="datetimeFigureOut">
              <a:rPr lang="en-US" smtClean="0"/>
              <a:t>25/09/17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3701280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6BD4E27-8125-BF4C-A462-B3A962BD2F5E}" type="datetimeFigureOut">
              <a:rPr lang="en-US" smtClean="0"/>
              <a:t>25/09/17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1238464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D4E27-8125-BF4C-A462-B3A962BD2F5E}" type="datetimeFigureOut">
              <a:rPr lang="en-US" smtClean="0"/>
              <a:t>25/09/17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1301407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6BD4E27-8125-BF4C-A462-B3A962BD2F5E}" type="datetimeFigureOut">
              <a:rPr lang="en-US" smtClean="0"/>
              <a:t>25/09/17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4202332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6BD4E27-8125-BF4C-A462-B3A962BD2F5E}" type="datetimeFigureOut">
              <a:rPr lang="en-US" smtClean="0"/>
              <a:t>25/09/17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00B5C0-BCDF-3D48-A4CA-1A6539DF7FAE}" type="slidenum">
              <a:rPr lang="en-US" smtClean="0"/>
              <a:t>‹#›</a:t>
            </a:fld>
            <a:endParaRPr lang="en-US"/>
          </a:p>
        </p:txBody>
      </p:sp>
    </p:spTree>
    <p:extLst>
      <p:ext uri="{BB962C8B-B14F-4D97-AF65-F5344CB8AC3E}">
        <p14:creationId xmlns:p14="http://schemas.microsoft.com/office/powerpoint/2010/main" val="25249121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creen Shot 2017-09-07 at 07.29.40.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3031473"/>
          </a:xfrm>
          <a:prstGeom prst="rect">
            <a:avLst/>
          </a:prstGeom>
        </p:spPr>
      </p:pic>
      <p:sp>
        <p:nvSpPr>
          <p:cNvPr id="2" name="Title Placeholder 1"/>
          <p:cNvSpPr>
            <a:spLocks noGrp="1"/>
          </p:cNvSpPr>
          <p:nvPr>
            <p:ph type="title"/>
          </p:nvPr>
        </p:nvSpPr>
        <p:spPr>
          <a:xfrm>
            <a:off x="457200" y="2718803"/>
            <a:ext cx="8229600" cy="114300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D4E27-8125-BF4C-A462-B3A962BD2F5E}" type="datetimeFigureOut">
              <a:rPr lang="en-US" smtClean="0"/>
              <a:t>25/09/17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00B5C0-BCDF-3D48-A4CA-1A6539DF7FAE}" type="slidenum">
              <a:rPr lang="en-US" smtClean="0"/>
              <a:t>‹#›</a:t>
            </a:fld>
            <a:endParaRPr lang="en-US"/>
          </a:p>
        </p:txBody>
      </p:sp>
      <p:sp>
        <p:nvSpPr>
          <p:cNvPr id="9" name="Rectangle 8"/>
          <p:cNvSpPr/>
          <p:nvPr userDrawn="1"/>
        </p:nvSpPr>
        <p:spPr>
          <a:xfrm>
            <a:off x="0" y="6183052"/>
            <a:ext cx="9144000" cy="674948"/>
          </a:xfrm>
          <a:prstGeom prst="rect">
            <a:avLst/>
          </a:prstGeom>
          <a:solidFill>
            <a:srgbClr val="AC8B4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userDrawn="1"/>
        </p:nvSpPr>
        <p:spPr>
          <a:xfrm>
            <a:off x="1043298" y="6217656"/>
            <a:ext cx="7393826" cy="584776"/>
          </a:xfrm>
          <a:prstGeom prst="rect">
            <a:avLst/>
          </a:prstGeom>
          <a:noFill/>
        </p:spPr>
        <p:txBody>
          <a:bodyPr wrap="square" rtlCol="0">
            <a:spAutoFit/>
          </a:bodyPr>
          <a:lstStyle/>
          <a:p>
            <a:pPr algn="ctr"/>
            <a:r>
              <a:rPr lang="en-US" sz="1600" dirty="0" smtClean="0">
                <a:solidFill>
                  <a:schemeClr val="bg1"/>
                </a:solidFill>
              </a:rPr>
              <a:t>Respect</a:t>
            </a:r>
            <a:r>
              <a:rPr lang="en-US" sz="1600" baseline="0" dirty="0" smtClean="0">
                <a:solidFill>
                  <a:schemeClr val="bg1"/>
                </a:solidFill>
              </a:rPr>
              <a:t> | Aspiration | Creativity</a:t>
            </a:r>
            <a:endParaRPr lang="en-US" sz="1600" dirty="0" smtClean="0">
              <a:solidFill>
                <a:schemeClr val="bg1"/>
              </a:solidFill>
            </a:endParaRPr>
          </a:p>
          <a:p>
            <a:pPr algn="ctr"/>
            <a:r>
              <a:rPr lang="en-US" sz="1600" dirty="0" smtClean="0">
                <a:solidFill>
                  <a:schemeClr val="bg1"/>
                </a:solidFill>
              </a:rPr>
              <a:t>Inspiring young people in Bury St Edmunds since 1550</a:t>
            </a:r>
            <a:endParaRPr lang="en-US" sz="1600" dirty="0">
              <a:solidFill>
                <a:schemeClr val="bg1"/>
              </a:solidFill>
            </a:endParaRPr>
          </a:p>
        </p:txBody>
      </p:sp>
    </p:spTree>
    <p:extLst>
      <p:ext uri="{BB962C8B-B14F-4D97-AF65-F5344CB8AC3E}">
        <p14:creationId xmlns:p14="http://schemas.microsoft.com/office/powerpoint/2010/main" val="2414743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case for reading</a:t>
            </a:r>
            <a:endParaRPr lang="en-GB" dirty="0"/>
          </a:p>
        </p:txBody>
      </p:sp>
    </p:spTree>
    <p:extLst>
      <p:ext uri="{BB962C8B-B14F-4D97-AF65-F5344CB8AC3E}">
        <p14:creationId xmlns:p14="http://schemas.microsoft.com/office/powerpoint/2010/main" val="7986958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smtClean="0"/>
              <a:t>“each </a:t>
            </a:r>
            <a:r>
              <a:rPr lang="en-GB" dirty="0"/>
              <a:t>year, hundreds of thousands of children start </a:t>
            </a:r>
            <a:r>
              <a:rPr lang="en-GB" dirty="0" smtClean="0"/>
              <a:t>their secondary </a:t>
            </a:r>
            <a:r>
              <a:rPr lang="en-GB" dirty="0"/>
              <a:t>school two years behind in reading</a:t>
            </a:r>
            <a:r>
              <a:rPr lang="en-GB" dirty="0" smtClean="0"/>
              <a:t>.”	</a:t>
            </a:r>
          </a:p>
          <a:p>
            <a:pPr marL="0" indent="0">
              <a:buNone/>
            </a:pPr>
            <a:endParaRPr lang="en-GB" dirty="0"/>
          </a:p>
          <a:p>
            <a:pPr marL="0" indent="0">
              <a:buNone/>
            </a:pPr>
            <a:r>
              <a:rPr lang="en-GB" dirty="0" smtClean="0"/>
              <a:t>(Ofsted 2013)</a:t>
            </a:r>
          </a:p>
        </p:txBody>
      </p:sp>
    </p:spTree>
    <p:extLst>
      <p:ext uri="{BB962C8B-B14F-4D97-AF65-F5344CB8AC3E}">
        <p14:creationId xmlns:p14="http://schemas.microsoft.com/office/powerpoint/2010/main" val="3612573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71652" y="2153870"/>
            <a:ext cx="8229600" cy="3467326"/>
          </a:xfrm>
        </p:spPr>
        <p:txBody>
          <a:bodyPr/>
          <a:lstStyle/>
          <a:p>
            <a:pPr marL="0" indent="0">
              <a:buNone/>
            </a:pPr>
            <a:r>
              <a:rPr lang="en-GB" dirty="0"/>
              <a:t>1 in every </a:t>
            </a:r>
            <a:r>
              <a:rPr lang="en-GB" dirty="0" smtClean="0"/>
              <a:t>12 children </a:t>
            </a:r>
            <a:r>
              <a:rPr lang="en-GB" dirty="0"/>
              <a:t>in Year 7 is significantly below the average reading standard (below 90</a:t>
            </a:r>
            <a:r>
              <a:rPr lang="en-GB" dirty="0" smtClean="0"/>
              <a:t>)</a:t>
            </a:r>
          </a:p>
          <a:p>
            <a:pPr marL="0" indent="0">
              <a:buNone/>
            </a:pPr>
            <a:endParaRPr lang="en-GB" dirty="0"/>
          </a:p>
          <a:p>
            <a:pPr marL="0" indent="0">
              <a:buNone/>
            </a:pPr>
            <a:r>
              <a:rPr lang="en-GB" dirty="0"/>
              <a:t>1 in every 6 </a:t>
            </a:r>
            <a:r>
              <a:rPr lang="en-GB" dirty="0" smtClean="0"/>
              <a:t>children </a:t>
            </a:r>
            <a:r>
              <a:rPr lang="en-GB" dirty="0"/>
              <a:t>in Year 7 is significantly below the </a:t>
            </a:r>
            <a:r>
              <a:rPr lang="en-GB" dirty="0" smtClean="0"/>
              <a:t>verbal reasoning standard </a:t>
            </a:r>
            <a:r>
              <a:rPr lang="en-GB" dirty="0"/>
              <a:t>(below 90</a:t>
            </a:r>
            <a:r>
              <a:rPr lang="en-GB" dirty="0" smtClean="0"/>
              <a:t>)</a:t>
            </a:r>
          </a:p>
          <a:p>
            <a:pPr marL="0" indent="0">
              <a:buNone/>
            </a:pPr>
            <a:endParaRPr lang="en-GB" dirty="0"/>
          </a:p>
          <a:p>
            <a:pPr marL="0" indent="0">
              <a:buNone/>
            </a:pPr>
            <a:r>
              <a:rPr lang="en-GB" dirty="0" smtClean="0"/>
              <a:t>(KEVI Sept 2017)</a:t>
            </a:r>
          </a:p>
          <a:p>
            <a:pPr marL="0" indent="0">
              <a:buNone/>
            </a:pPr>
            <a:endParaRPr lang="en-GB" dirty="0"/>
          </a:p>
        </p:txBody>
      </p:sp>
    </p:spTree>
    <p:extLst>
      <p:ext uri="{BB962C8B-B14F-4D97-AF65-F5344CB8AC3E}">
        <p14:creationId xmlns:p14="http://schemas.microsoft.com/office/powerpoint/2010/main" val="5454007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8500" y="1515837"/>
            <a:ext cx="6718300" cy="1143000"/>
          </a:xfrm>
        </p:spPr>
        <p:txBody>
          <a:bodyPr>
            <a:normAutofit fontScale="90000"/>
          </a:bodyPr>
          <a:lstStyle/>
          <a:p>
            <a:r>
              <a:rPr lang="en-GB" dirty="0" smtClean="0"/>
              <a:t>Why is reading so important?</a:t>
            </a:r>
            <a:endParaRPr lang="en-GB" dirty="0"/>
          </a:p>
        </p:txBody>
      </p:sp>
      <p:sp>
        <p:nvSpPr>
          <p:cNvPr id="3" name="Content Placeholder 2"/>
          <p:cNvSpPr>
            <a:spLocks noGrp="1"/>
          </p:cNvSpPr>
          <p:nvPr>
            <p:ph idx="1"/>
          </p:nvPr>
        </p:nvSpPr>
        <p:spPr>
          <a:xfrm>
            <a:off x="1241946" y="2658837"/>
            <a:ext cx="7459306" cy="3467326"/>
          </a:xfrm>
        </p:spPr>
        <p:txBody>
          <a:bodyPr>
            <a:normAutofit fontScale="77500" lnSpcReduction="20000"/>
          </a:bodyPr>
          <a:lstStyle/>
          <a:p>
            <a:pPr marL="0" indent="0">
              <a:buNone/>
            </a:pPr>
            <a:r>
              <a:rPr lang="en-GB" dirty="0" smtClean="0"/>
              <a:t>Helps to improve:</a:t>
            </a:r>
          </a:p>
          <a:p>
            <a:r>
              <a:rPr lang="en-GB" dirty="0" smtClean="0"/>
              <a:t>Vocabulary</a:t>
            </a:r>
          </a:p>
          <a:p>
            <a:r>
              <a:rPr lang="en-GB" dirty="0" smtClean="0"/>
              <a:t>Spelling</a:t>
            </a:r>
          </a:p>
          <a:p>
            <a:r>
              <a:rPr lang="en-GB" dirty="0" smtClean="0"/>
              <a:t>Memory</a:t>
            </a:r>
          </a:p>
          <a:p>
            <a:r>
              <a:rPr lang="en-GB" dirty="0" smtClean="0"/>
              <a:t>Focus &amp; attentiveness</a:t>
            </a:r>
          </a:p>
          <a:p>
            <a:r>
              <a:rPr lang="en-GB" dirty="0" smtClean="0"/>
              <a:t>Writing</a:t>
            </a:r>
          </a:p>
          <a:p>
            <a:r>
              <a:rPr lang="en-GB" dirty="0" smtClean="0"/>
              <a:t>Analytical thought</a:t>
            </a:r>
          </a:p>
          <a:p>
            <a:endParaRPr lang="en-GB" dirty="0"/>
          </a:p>
          <a:p>
            <a:pPr marL="0" indent="0">
              <a:buNone/>
            </a:pPr>
            <a:r>
              <a:rPr lang="en-GB" dirty="0" smtClean="0"/>
              <a:t>It also opens up a whole new world to children!</a:t>
            </a:r>
          </a:p>
        </p:txBody>
      </p:sp>
    </p:spTree>
    <p:extLst>
      <p:ext uri="{BB962C8B-B14F-4D97-AF65-F5344CB8AC3E}">
        <p14:creationId xmlns:p14="http://schemas.microsoft.com/office/powerpoint/2010/main" val="14478289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BBC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descr="D:\MININT\My Saved Documents\Stored Documents\Colleges\get into reading backing.jpg"/>
          <p:cNvPicPr/>
          <p:nvPr/>
        </p:nvPicPr>
        <p:blipFill rotWithShape="1">
          <a:blip r:embed="rId2" cstate="print">
            <a:extLst>
              <a:ext uri="{28A0092B-C50C-407E-A947-70E740481C1C}">
                <a14:useLocalDpi xmlns:a14="http://schemas.microsoft.com/office/drawing/2010/main" val="0"/>
              </a:ext>
            </a:extLst>
          </a:blip>
          <a:srcRect b="74159"/>
          <a:stretch/>
        </p:blipFill>
        <p:spPr bwMode="auto">
          <a:xfrm>
            <a:off x="1" y="1596982"/>
            <a:ext cx="9143999" cy="3142444"/>
          </a:xfrm>
          <a:prstGeom prst="rect">
            <a:avLst/>
          </a:prstGeom>
          <a:noFill/>
          <a:ln>
            <a:noFill/>
          </a:ln>
        </p:spPr>
      </p:pic>
      <p:sp>
        <p:nvSpPr>
          <p:cNvPr id="6" name="Rectangle 5"/>
          <p:cNvSpPr/>
          <p:nvPr/>
        </p:nvSpPr>
        <p:spPr>
          <a:xfrm>
            <a:off x="0" y="0"/>
            <a:ext cx="9144000" cy="1596982"/>
          </a:xfrm>
          <a:prstGeom prst="rect">
            <a:avLst/>
          </a:prstGeom>
          <a:solidFill>
            <a:srgbClr val="EBB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p:cNvSpPr>
            <a:spLocks noGrp="1"/>
          </p:cNvSpPr>
          <p:nvPr>
            <p:ph type="title"/>
          </p:nvPr>
        </p:nvSpPr>
        <p:spPr>
          <a:xfrm>
            <a:off x="464425" y="482213"/>
            <a:ext cx="8215149" cy="1143000"/>
          </a:xfrm>
        </p:spPr>
        <p:txBody>
          <a:bodyPr/>
          <a:lstStyle/>
          <a:p>
            <a:endParaRPr lang="en-GB" dirty="0"/>
          </a:p>
        </p:txBody>
      </p:sp>
      <p:sp>
        <p:nvSpPr>
          <p:cNvPr id="8" name="Content Placeholder 7"/>
          <p:cNvSpPr>
            <a:spLocks noGrp="1"/>
          </p:cNvSpPr>
          <p:nvPr>
            <p:ph idx="1"/>
          </p:nvPr>
        </p:nvSpPr>
        <p:spPr>
          <a:xfrm>
            <a:off x="508000" y="4444999"/>
            <a:ext cx="8007350" cy="1731963"/>
          </a:xfrm>
        </p:spPr>
        <p:txBody>
          <a:bodyPr>
            <a:normAutofit fontScale="85000" lnSpcReduction="20000"/>
          </a:bodyPr>
          <a:lstStyle/>
          <a:p>
            <a:pPr marL="0" indent="0">
              <a:buNone/>
            </a:pPr>
            <a:r>
              <a:rPr lang="en-GB" dirty="0" smtClean="0"/>
              <a:t>Reading in English &amp; tutor-time</a:t>
            </a:r>
          </a:p>
          <a:p>
            <a:pPr marL="0" indent="0">
              <a:buNone/>
            </a:pPr>
            <a:r>
              <a:rPr lang="en-GB" dirty="0"/>
              <a:t>Scholastic Reading-Pro</a:t>
            </a:r>
          </a:p>
          <a:p>
            <a:pPr marL="0" indent="0">
              <a:buNone/>
            </a:pPr>
            <a:r>
              <a:rPr lang="en-GB" dirty="0"/>
              <a:t>Reading Mentors</a:t>
            </a:r>
          </a:p>
          <a:p>
            <a:pPr marL="0" indent="0">
              <a:buNone/>
            </a:pPr>
            <a:r>
              <a:rPr lang="en-GB" dirty="0"/>
              <a:t>I</a:t>
            </a:r>
            <a:r>
              <a:rPr lang="en-GB" dirty="0" smtClean="0"/>
              <a:t>ntervention programme</a:t>
            </a:r>
          </a:p>
        </p:txBody>
      </p:sp>
    </p:spTree>
    <p:extLst>
      <p:ext uri="{BB962C8B-B14F-4D97-AF65-F5344CB8AC3E}">
        <p14:creationId xmlns:p14="http://schemas.microsoft.com/office/powerpoint/2010/main" val="27011259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you can help:</a:t>
            </a:r>
            <a:endParaRPr lang="en-GB" dirty="0"/>
          </a:p>
        </p:txBody>
      </p:sp>
      <p:sp>
        <p:nvSpPr>
          <p:cNvPr id="3" name="Content Placeholder 2"/>
          <p:cNvSpPr>
            <a:spLocks noGrp="1"/>
          </p:cNvSpPr>
          <p:nvPr>
            <p:ph idx="1"/>
          </p:nvPr>
        </p:nvSpPr>
        <p:spPr>
          <a:xfrm>
            <a:off x="2019868" y="2658837"/>
            <a:ext cx="6681383" cy="3467326"/>
          </a:xfrm>
        </p:spPr>
        <p:txBody>
          <a:bodyPr>
            <a:normAutofit fontScale="77500" lnSpcReduction="20000"/>
          </a:bodyPr>
          <a:lstStyle/>
          <a:p>
            <a:r>
              <a:rPr lang="en-GB" dirty="0" smtClean="0"/>
              <a:t>10 minutes per day</a:t>
            </a:r>
          </a:p>
          <a:p>
            <a:r>
              <a:rPr lang="en-GB" dirty="0" smtClean="0"/>
              <a:t>Do it together</a:t>
            </a:r>
            <a:endParaRPr lang="en-GB" dirty="0"/>
          </a:p>
          <a:p>
            <a:r>
              <a:rPr lang="en-GB" dirty="0" smtClean="0"/>
              <a:t>Quiet space and time</a:t>
            </a:r>
          </a:p>
          <a:p>
            <a:r>
              <a:rPr lang="en-GB" dirty="0" smtClean="0"/>
              <a:t>Something interesting (for your child)</a:t>
            </a:r>
          </a:p>
          <a:p>
            <a:r>
              <a:rPr lang="en-GB" dirty="0" smtClean="0"/>
              <a:t>Paired reading/ shared reading</a:t>
            </a:r>
          </a:p>
          <a:p>
            <a:r>
              <a:rPr lang="en-GB" dirty="0"/>
              <a:t>Pause, Prompt, Praise</a:t>
            </a:r>
            <a:endParaRPr lang="en-GB" dirty="0" smtClean="0"/>
          </a:p>
          <a:p>
            <a:r>
              <a:rPr lang="en-GB" dirty="0" smtClean="0"/>
              <a:t>Check understanding</a:t>
            </a:r>
          </a:p>
          <a:p>
            <a:r>
              <a:rPr lang="en-GB" dirty="0" smtClean="0"/>
              <a:t>Talk about reading</a:t>
            </a:r>
          </a:p>
          <a:p>
            <a:r>
              <a:rPr lang="en-GB" dirty="0" smtClean="0"/>
              <a:t>Reward &amp; praise</a:t>
            </a:r>
          </a:p>
          <a:p>
            <a:endParaRPr lang="en-GB" dirty="0"/>
          </a:p>
        </p:txBody>
      </p:sp>
    </p:spTree>
    <p:extLst>
      <p:ext uri="{BB962C8B-B14F-4D97-AF65-F5344CB8AC3E}">
        <p14:creationId xmlns:p14="http://schemas.microsoft.com/office/powerpoint/2010/main" val="3626475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Literacy Trust</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“Parents </a:t>
            </a:r>
            <a:r>
              <a:rPr lang="en-GB" dirty="0"/>
              <a:t>who listen to their children read contribute to their child's success in </a:t>
            </a:r>
            <a:r>
              <a:rPr lang="en-GB" dirty="0" smtClean="0"/>
              <a:t>school”</a:t>
            </a:r>
          </a:p>
          <a:p>
            <a:pPr marL="0" indent="0">
              <a:buNone/>
            </a:pPr>
            <a:r>
              <a:rPr lang="en-GB" dirty="0" smtClean="0"/>
              <a:t>“reading </a:t>
            </a:r>
            <a:r>
              <a:rPr lang="en-GB" dirty="0"/>
              <a:t>activity at home has significant positive influence on students' reading </a:t>
            </a:r>
            <a:r>
              <a:rPr lang="en-GB" dirty="0" smtClean="0"/>
              <a:t>achievement, </a:t>
            </a:r>
            <a:r>
              <a:rPr lang="en-GB" dirty="0"/>
              <a:t>attitudes towards reading and </a:t>
            </a:r>
            <a:r>
              <a:rPr lang="en-GB" dirty="0" smtClean="0"/>
              <a:t>attentiveness </a:t>
            </a:r>
            <a:r>
              <a:rPr lang="en-GB" dirty="0"/>
              <a:t>in the </a:t>
            </a:r>
            <a:r>
              <a:rPr lang="en-GB" dirty="0" smtClean="0"/>
              <a:t>classroom”</a:t>
            </a:r>
          </a:p>
          <a:p>
            <a:pPr marL="0" indent="0">
              <a:buNone/>
            </a:pPr>
            <a:r>
              <a:rPr lang="en-GB" dirty="0" smtClean="0"/>
              <a:t>“Parents </a:t>
            </a:r>
            <a:r>
              <a:rPr lang="en-GB" dirty="0"/>
              <a:t>listening to children read is effective amongst all children including less able </a:t>
            </a:r>
            <a:r>
              <a:rPr lang="en-GB" dirty="0" smtClean="0"/>
              <a:t>readers….is effective </a:t>
            </a:r>
            <a:r>
              <a:rPr lang="en-GB" dirty="0"/>
              <a:t>when reinforced by parents talking with their children</a:t>
            </a:r>
            <a:r>
              <a:rPr lang="en-GB" dirty="0" smtClean="0"/>
              <a:t>.”</a:t>
            </a:r>
            <a:endParaRPr lang="en-GB" dirty="0"/>
          </a:p>
        </p:txBody>
      </p:sp>
    </p:spTree>
    <p:extLst>
      <p:ext uri="{BB962C8B-B14F-4D97-AF65-F5344CB8AC3E}">
        <p14:creationId xmlns:p14="http://schemas.microsoft.com/office/powerpoint/2010/main" val="11912235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3">
                                            <p:txEl>
                                              <p:pRg st="1" end="1"/>
                                            </p:txEl>
                                          </p:spTgt>
                                        </p:tgtEl>
                                      </p:cBhvr>
                                    </p:animEffect>
                                    <p:set>
                                      <p:cBhvr>
                                        <p:cTn id="2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3">
                                            <p:txEl>
                                              <p:pRg st="2" end="2"/>
                                            </p:txEl>
                                          </p:spTgt>
                                        </p:tgtEl>
                                      </p:cBhvr>
                                    </p:animEffect>
                                    <p:set>
                                      <p:cBhvr>
                                        <p:cTn id="32"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302</Words>
  <Application>Microsoft Macintosh PowerPoint</Application>
  <PresentationFormat>On-screen Show (4:3)</PresentationFormat>
  <Paragraphs>39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case for reading</vt:lpstr>
      <vt:lpstr>PowerPoint Presentation</vt:lpstr>
      <vt:lpstr>PowerPoint Presentation</vt:lpstr>
      <vt:lpstr>Why is reading so important?</vt:lpstr>
      <vt:lpstr>PowerPoint Presentation</vt:lpstr>
      <vt:lpstr>How you can help:</vt:lpstr>
      <vt:lpstr>The Literacy Trust</vt:lpstr>
    </vt:vector>
  </TitlesOfParts>
  <Company>King Edward VI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Gower</dc:creator>
  <cp:lastModifiedBy>David Gower</cp:lastModifiedBy>
  <cp:revision>23</cp:revision>
  <dcterms:created xsi:type="dcterms:W3CDTF">2017-08-31T14:30:29Z</dcterms:created>
  <dcterms:modified xsi:type="dcterms:W3CDTF">2017-09-25T18:20:11Z</dcterms:modified>
</cp:coreProperties>
</file>